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978E5-60C0-45D5-9BBC-D534EB514A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FE44F9C-14DA-408E-80BD-815DD74685B3}">
      <dgm:prSet phldrT="[Текст]" phldr="1"/>
      <dgm:spPr/>
      <dgm:t>
        <a:bodyPr/>
        <a:lstStyle/>
        <a:p>
          <a:endParaRPr lang="ru-RU"/>
        </a:p>
      </dgm:t>
    </dgm:pt>
    <dgm:pt modelId="{B8ADE3A0-E7DA-4EAC-A433-29A9D0663AE4}" type="parTrans" cxnId="{A85182AD-ACC3-49BD-BF32-A888C695D6C2}">
      <dgm:prSet/>
      <dgm:spPr/>
      <dgm:t>
        <a:bodyPr/>
        <a:lstStyle/>
        <a:p>
          <a:endParaRPr lang="ru-RU"/>
        </a:p>
      </dgm:t>
    </dgm:pt>
    <dgm:pt modelId="{56DE6500-F219-41CC-A6B8-F11FAADA5DF5}" type="sibTrans" cxnId="{A85182AD-ACC3-49BD-BF32-A888C695D6C2}">
      <dgm:prSet/>
      <dgm:spPr/>
      <dgm:t>
        <a:bodyPr/>
        <a:lstStyle/>
        <a:p>
          <a:endParaRPr lang="ru-RU"/>
        </a:p>
      </dgm:t>
    </dgm:pt>
    <dgm:pt modelId="{256B1E85-35D4-4890-BC35-E2F2746EDAB4}">
      <dgm:prSet phldrT="[Текст]" phldr="1"/>
      <dgm:spPr/>
      <dgm:t>
        <a:bodyPr/>
        <a:lstStyle/>
        <a:p>
          <a:endParaRPr lang="ru-RU"/>
        </a:p>
      </dgm:t>
    </dgm:pt>
    <dgm:pt modelId="{E86FDF28-EFD5-4814-994D-C514F22C60C8}" type="parTrans" cxnId="{5A402D84-2AB4-449F-B870-C578F74D8A80}">
      <dgm:prSet/>
      <dgm:spPr/>
      <dgm:t>
        <a:bodyPr/>
        <a:lstStyle/>
        <a:p>
          <a:endParaRPr lang="ru-RU"/>
        </a:p>
      </dgm:t>
    </dgm:pt>
    <dgm:pt modelId="{BCB6B9BA-F664-4211-B680-C5BAAB209E5B}" type="sibTrans" cxnId="{5A402D84-2AB4-449F-B870-C578F74D8A80}">
      <dgm:prSet/>
      <dgm:spPr/>
      <dgm:t>
        <a:bodyPr/>
        <a:lstStyle/>
        <a:p>
          <a:endParaRPr lang="ru-RU"/>
        </a:p>
      </dgm:t>
    </dgm:pt>
    <dgm:pt modelId="{5FFF7E77-5A6D-4783-B722-310CB698056E}">
      <dgm:prSet phldrT="[Текст]" phldr="1"/>
      <dgm:spPr/>
      <dgm:t>
        <a:bodyPr/>
        <a:lstStyle/>
        <a:p>
          <a:endParaRPr lang="ru-RU"/>
        </a:p>
      </dgm:t>
    </dgm:pt>
    <dgm:pt modelId="{14CED183-2E81-4D12-B87A-8DBB305A4213}" type="parTrans" cxnId="{1961E7A0-FD6A-451E-8718-B6F1F3E537CB}">
      <dgm:prSet/>
      <dgm:spPr/>
      <dgm:t>
        <a:bodyPr/>
        <a:lstStyle/>
        <a:p>
          <a:endParaRPr lang="ru-RU"/>
        </a:p>
      </dgm:t>
    </dgm:pt>
    <dgm:pt modelId="{A44B8BA3-B05C-4CAB-8854-7BF966F9AA69}" type="sibTrans" cxnId="{1961E7A0-FD6A-451E-8718-B6F1F3E537CB}">
      <dgm:prSet/>
      <dgm:spPr/>
      <dgm:t>
        <a:bodyPr/>
        <a:lstStyle/>
        <a:p>
          <a:endParaRPr lang="ru-RU"/>
        </a:p>
      </dgm:t>
    </dgm:pt>
    <dgm:pt modelId="{8ABE7AB9-B9CF-415E-B07E-E201A1B531BA}">
      <dgm:prSet phldrT="[Текст]" phldr="1"/>
      <dgm:spPr/>
      <dgm:t>
        <a:bodyPr/>
        <a:lstStyle/>
        <a:p>
          <a:endParaRPr lang="ru-RU"/>
        </a:p>
      </dgm:t>
    </dgm:pt>
    <dgm:pt modelId="{597C7806-077D-483E-B811-60BF036BD441}" type="parTrans" cxnId="{E01EAE4D-48BA-4145-BC92-0A1EED8AD5D5}">
      <dgm:prSet/>
      <dgm:spPr/>
      <dgm:t>
        <a:bodyPr/>
        <a:lstStyle/>
        <a:p>
          <a:endParaRPr lang="ru-RU"/>
        </a:p>
      </dgm:t>
    </dgm:pt>
    <dgm:pt modelId="{74F6E18A-8B06-4A8B-AAF4-FD914CC3B291}" type="sibTrans" cxnId="{E01EAE4D-48BA-4145-BC92-0A1EED8AD5D5}">
      <dgm:prSet/>
      <dgm:spPr/>
      <dgm:t>
        <a:bodyPr/>
        <a:lstStyle/>
        <a:p>
          <a:endParaRPr lang="ru-RU"/>
        </a:p>
      </dgm:t>
    </dgm:pt>
    <dgm:pt modelId="{8EB0A840-BA7A-49BE-A6DC-A8527068E0FD}">
      <dgm:prSet phldrT="[Текст]" phldr="1"/>
      <dgm:spPr/>
      <dgm:t>
        <a:bodyPr/>
        <a:lstStyle/>
        <a:p>
          <a:endParaRPr lang="ru-RU"/>
        </a:p>
      </dgm:t>
    </dgm:pt>
    <dgm:pt modelId="{9F768593-2A9E-4E29-9040-3829711FCA3E}" type="parTrans" cxnId="{FCD47EE7-FB3F-4C00-9DFB-AD7F37876D51}">
      <dgm:prSet/>
      <dgm:spPr/>
      <dgm:t>
        <a:bodyPr/>
        <a:lstStyle/>
        <a:p>
          <a:endParaRPr lang="ru-RU"/>
        </a:p>
      </dgm:t>
    </dgm:pt>
    <dgm:pt modelId="{7D385276-0BA7-4021-9E3F-CFD98DA47B7E}" type="sibTrans" cxnId="{FCD47EE7-FB3F-4C00-9DFB-AD7F37876D51}">
      <dgm:prSet/>
      <dgm:spPr/>
      <dgm:t>
        <a:bodyPr/>
        <a:lstStyle/>
        <a:p>
          <a:endParaRPr lang="ru-RU"/>
        </a:p>
      </dgm:t>
    </dgm:pt>
    <dgm:pt modelId="{8AAF03C1-FADC-45C4-B274-E54C76B4D0D8}" type="pres">
      <dgm:prSet presAssocID="{DBC978E5-60C0-45D5-9BBC-D534EB514ABB}" presName="diagram" presStyleCnt="0">
        <dgm:presLayoutVars>
          <dgm:dir/>
          <dgm:resizeHandles val="exact"/>
        </dgm:presLayoutVars>
      </dgm:prSet>
      <dgm:spPr/>
    </dgm:pt>
    <dgm:pt modelId="{248343F0-C23C-44E9-B522-55160B80700B}" type="pres">
      <dgm:prSet presAssocID="{FFE44F9C-14DA-408E-80BD-815DD74685B3}" presName="node" presStyleLbl="node1" presStyleIdx="0" presStyleCnt="5">
        <dgm:presLayoutVars>
          <dgm:bulletEnabled val="1"/>
        </dgm:presLayoutVars>
      </dgm:prSet>
      <dgm:spPr/>
    </dgm:pt>
    <dgm:pt modelId="{B8D25BDE-D99D-4D4C-8A89-D171912DA9CF}" type="pres">
      <dgm:prSet presAssocID="{56DE6500-F219-41CC-A6B8-F11FAADA5DF5}" presName="sibTrans" presStyleCnt="0"/>
      <dgm:spPr/>
    </dgm:pt>
    <dgm:pt modelId="{D231C45E-4BC3-48BF-A6EC-527CD1CFACA3}" type="pres">
      <dgm:prSet presAssocID="{256B1E85-35D4-4890-BC35-E2F2746EDAB4}" presName="node" presStyleLbl="node1" presStyleIdx="1" presStyleCnt="5">
        <dgm:presLayoutVars>
          <dgm:bulletEnabled val="1"/>
        </dgm:presLayoutVars>
      </dgm:prSet>
      <dgm:spPr/>
    </dgm:pt>
    <dgm:pt modelId="{57D002BD-F9B0-4A8A-ABA6-34636F81F5DB}" type="pres">
      <dgm:prSet presAssocID="{BCB6B9BA-F664-4211-B680-C5BAAB209E5B}" presName="sibTrans" presStyleCnt="0"/>
      <dgm:spPr/>
    </dgm:pt>
    <dgm:pt modelId="{4127BB1B-731E-468D-ADC8-36FDEAAFA30B}" type="pres">
      <dgm:prSet presAssocID="{5FFF7E77-5A6D-4783-B722-310CB698056E}" presName="node" presStyleLbl="node1" presStyleIdx="2" presStyleCnt="5">
        <dgm:presLayoutVars>
          <dgm:bulletEnabled val="1"/>
        </dgm:presLayoutVars>
      </dgm:prSet>
      <dgm:spPr/>
    </dgm:pt>
    <dgm:pt modelId="{D078A375-FDA1-4F79-A582-3A5AF94422C8}" type="pres">
      <dgm:prSet presAssocID="{A44B8BA3-B05C-4CAB-8854-7BF966F9AA69}" presName="sibTrans" presStyleCnt="0"/>
      <dgm:spPr/>
    </dgm:pt>
    <dgm:pt modelId="{37574CFF-C608-419F-AAA0-074947E4E1F6}" type="pres">
      <dgm:prSet presAssocID="{8ABE7AB9-B9CF-415E-B07E-E201A1B531BA}" presName="node" presStyleLbl="node1" presStyleIdx="3" presStyleCnt="5">
        <dgm:presLayoutVars>
          <dgm:bulletEnabled val="1"/>
        </dgm:presLayoutVars>
      </dgm:prSet>
      <dgm:spPr/>
    </dgm:pt>
    <dgm:pt modelId="{448EB243-AD67-4391-8D74-537338BF80F3}" type="pres">
      <dgm:prSet presAssocID="{74F6E18A-8B06-4A8B-AAF4-FD914CC3B291}" presName="sibTrans" presStyleCnt="0"/>
      <dgm:spPr/>
    </dgm:pt>
    <dgm:pt modelId="{3D9CFB9F-6BD4-4CC1-842A-C34C26546F92}" type="pres">
      <dgm:prSet presAssocID="{8EB0A840-BA7A-49BE-A6DC-A8527068E0FD}" presName="node" presStyleLbl="node1" presStyleIdx="4" presStyleCnt="5">
        <dgm:presLayoutVars>
          <dgm:bulletEnabled val="1"/>
        </dgm:presLayoutVars>
      </dgm:prSet>
      <dgm:spPr/>
    </dgm:pt>
  </dgm:ptLst>
  <dgm:cxnLst>
    <dgm:cxn modelId="{5A402D84-2AB4-449F-B870-C578F74D8A80}" srcId="{DBC978E5-60C0-45D5-9BBC-D534EB514ABB}" destId="{256B1E85-35D4-4890-BC35-E2F2746EDAB4}" srcOrd="1" destOrd="0" parTransId="{E86FDF28-EFD5-4814-994D-C514F22C60C8}" sibTransId="{BCB6B9BA-F664-4211-B680-C5BAAB209E5B}"/>
    <dgm:cxn modelId="{A85182AD-ACC3-49BD-BF32-A888C695D6C2}" srcId="{DBC978E5-60C0-45D5-9BBC-D534EB514ABB}" destId="{FFE44F9C-14DA-408E-80BD-815DD74685B3}" srcOrd="0" destOrd="0" parTransId="{B8ADE3A0-E7DA-4EAC-A433-29A9D0663AE4}" sibTransId="{56DE6500-F219-41CC-A6B8-F11FAADA5DF5}"/>
    <dgm:cxn modelId="{DC587062-CE16-40C5-B863-F39E2F59D511}" type="presOf" srcId="{256B1E85-35D4-4890-BC35-E2F2746EDAB4}" destId="{D231C45E-4BC3-48BF-A6EC-527CD1CFACA3}" srcOrd="0" destOrd="0" presId="urn:microsoft.com/office/officeart/2005/8/layout/default"/>
    <dgm:cxn modelId="{1961E7A0-FD6A-451E-8718-B6F1F3E537CB}" srcId="{DBC978E5-60C0-45D5-9BBC-D534EB514ABB}" destId="{5FFF7E77-5A6D-4783-B722-310CB698056E}" srcOrd="2" destOrd="0" parTransId="{14CED183-2E81-4D12-B87A-8DBB305A4213}" sibTransId="{A44B8BA3-B05C-4CAB-8854-7BF966F9AA69}"/>
    <dgm:cxn modelId="{FCD47EE7-FB3F-4C00-9DFB-AD7F37876D51}" srcId="{DBC978E5-60C0-45D5-9BBC-D534EB514ABB}" destId="{8EB0A840-BA7A-49BE-A6DC-A8527068E0FD}" srcOrd="4" destOrd="0" parTransId="{9F768593-2A9E-4E29-9040-3829711FCA3E}" sibTransId="{7D385276-0BA7-4021-9E3F-CFD98DA47B7E}"/>
    <dgm:cxn modelId="{080F7A07-2E8E-4B19-8278-A94A2214FC93}" type="presOf" srcId="{8ABE7AB9-B9CF-415E-B07E-E201A1B531BA}" destId="{37574CFF-C608-419F-AAA0-074947E4E1F6}" srcOrd="0" destOrd="0" presId="urn:microsoft.com/office/officeart/2005/8/layout/default"/>
    <dgm:cxn modelId="{2A54270F-0734-4A3F-8CCB-B77D7A12C7AA}" type="presOf" srcId="{8EB0A840-BA7A-49BE-A6DC-A8527068E0FD}" destId="{3D9CFB9F-6BD4-4CC1-842A-C34C26546F92}" srcOrd="0" destOrd="0" presId="urn:microsoft.com/office/officeart/2005/8/layout/default"/>
    <dgm:cxn modelId="{7AA44054-339D-4C12-865E-4D6DA22B7430}" type="presOf" srcId="{DBC978E5-60C0-45D5-9BBC-D534EB514ABB}" destId="{8AAF03C1-FADC-45C4-B274-E54C76B4D0D8}" srcOrd="0" destOrd="0" presId="urn:microsoft.com/office/officeart/2005/8/layout/default"/>
    <dgm:cxn modelId="{BC7D0916-178B-4C31-84E4-4C00179D2B5C}" type="presOf" srcId="{FFE44F9C-14DA-408E-80BD-815DD74685B3}" destId="{248343F0-C23C-44E9-B522-55160B80700B}" srcOrd="0" destOrd="0" presId="urn:microsoft.com/office/officeart/2005/8/layout/default"/>
    <dgm:cxn modelId="{E01EAE4D-48BA-4145-BC92-0A1EED8AD5D5}" srcId="{DBC978E5-60C0-45D5-9BBC-D534EB514ABB}" destId="{8ABE7AB9-B9CF-415E-B07E-E201A1B531BA}" srcOrd="3" destOrd="0" parTransId="{597C7806-077D-483E-B811-60BF036BD441}" sibTransId="{74F6E18A-8B06-4A8B-AAF4-FD914CC3B291}"/>
    <dgm:cxn modelId="{D95FED98-FFC9-4C56-8B3D-4936CD0E6FF0}" type="presOf" srcId="{5FFF7E77-5A6D-4783-B722-310CB698056E}" destId="{4127BB1B-731E-468D-ADC8-36FDEAAFA30B}" srcOrd="0" destOrd="0" presId="urn:microsoft.com/office/officeart/2005/8/layout/default"/>
    <dgm:cxn modelId="{7E28C8A1-B451-475D-B62C-CFF1CBF8C868}" type="presParOf" srcId="{8AAF03C1-FADC-45C4-B274-E54C76B4D0D8}" destId="{248343F0-C23C-44E9-B522-55160B80700B}" srcOrd="0" destOrd="0" presId="urn:microsoft.com/office/officeart/2005/8/layout/default"/>
    <dgm:cxn modelId="{833DB590-7B7A-4AD4-A130-8865A8FED089}" type="presParOf" srcId="{8AAF03C1-FADC-45C4-B274-E54C76B4D0D8}" destId="{B8D25BDE-D99D-4D4C-8A89-D171912DA9CF}" srcOrd="1" destOrd="0" presId="urn:microsoft.com/office/officeart/2005/8/layout/default"/>
    <dgm:cxn modelId="{1A7307A2-2F01-4162-83D4-69C98B106BCE}" type="presParOf" srcId="{8AAF03C1-FADC-45C4-B274-E54C76B4D0D8}" destId="{D231C45E-4BC3-48BF-A6EC-527CD1CFACA3}" srcOrd="2" destOrd="0" presId="urn:microsoft.com/office/officeart/2005/8/layout/default"/>
    <dgm:cxn modelId="{4BB999E3-A1F3-4178-9BE0-D0B57161103D}" type="presParOf" srcId="{8AAF03C1-FADC-45C4-B274-E54C76B4D0D8}" destId="{57D002BD-F9B0-4A8A-ABA6-34636F81F5DB}" srcOrd="3" destOrd="0" presId="urn:microsoft.com/office/officeart/2005/8/layout/default"/>
    <dgm:cxn modelId="{9AB5E498-2801-414F-B908-9B615CEDF53D}" type="presParOf" srcId="{8AAF03C1-FADC-45C4-B274-E54C76B4D0D8}" destId="{4127BB1B-731E-468D-ADC8-36FDEAAFA30B}" srcOrd="4" destOrd="0" presId="urn:microsoft.com/office/officeart/2005/8/layout/default"/>
    <dgm:cxn modelId="{C9C8D1B3-6BCE-4216-B51B-0BB86A307CA1}" type="presParOf" srcId="{8AAF03C1-FADC-45C4-B274-E54C76B4D0D8}" destId="{D078A375-FDA1-4F79-A582-3A5AF94422C8}" srcOrd="5" destOrd="0" presId="urn:microsoft.com/office/officeart/2005/8/layout/default"/>
    <dgm:cxn modelId="{E54C4B56-ACFF-4F5B-B354-873994A97F35}" type="presParOf" srcId="{8AAF03C1-FADC-45C4-B274-E54C76B4D0D8}" destId="{37574CFF-C608-419F-AAA0-074947E4E1F6}" srcOrd="6" destOrd="0" presId="urn:microsoft.com/office/officeart/2005/8/layout/default"/>
    <dgm:cxn modelId="{E1572C6D-CB03-4CDB-A241-76829168E88A}" type="presParOf" srcId="{8AAF03C1-FADC-45C4-B274-E54C76B4D0D8}" destId="{448EB243-AD67-4391-8D74-537338BF80F3}" srcOrd="7" destOrd="0" presId="urn:microsoft.com/office/officeart/2005/8/layout/default"/>
    <dgm:cxn modelId="{859B2F1A-0280-4B94-B6AE-857167B92439}" type="presParOf" srcId="{8AAF03C1-FADC-45C4-B274-E54C76B4D0D8}" destId="{3D9CFB9F-6BD4-4CC1-842A-C34C26546F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343F0-C23C-44E9-B522-55160B80700B}">
      <dsp:nvSpPr>
        <dsp:cNvPr id="0" name=""/>
        <dsp:cNvSpPr/>
      </dsp:nvSpPr>
      <dsp:spPr>
        <a:xfrm>
          <a:off x="1231277" y="1826"/>
          <a:ext cx="2398473" cy="143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1231277" y="1826"/>
        <a:ext cx="2398473" cy="1439084"/>
      </dsp:txXfrm>
    </dsp:sp>
    <dsp:sp modelId="{D231C45E-4BC3-48BF-A6EC-527CD1CFACA3}">
      <dsp:nvSpPr>
        <dsp:cNvPr id="0" name=""/>
        <dsp:cNvSpPr/>
      </dsp:nvSpPr>
      <dsp:spPr>
        <a:xfrm>
          <a:off x="3869598" y="1826"/>
          <a:ext cx="2398473" cy="143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3869598" y="1826"/>
        <a:ext cx="2398473" cy="1439084"/>
      </dsp:txXfrm>
    </dsp:sp>
    <dsp:sp modelId="{4127BB1B-731E-468D-ADC8-36FDEAAFA30B}">
      <dsp:nvSpPr>
        <dsp:cNvPr id="0" name=""/>
        <dsp:cNvSpPr/>
      </dsp:nvSpPr>
      <dsp:spPr>
        <a:xfrm>
          <a:off x="1231277" y="1680757"/>
          <a:ext cx="2398473" cy="143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1231277" y="1680757"/>
        <a:ext cx="2398473" cy="1439084"/>
      </dsp:txXfrm>
    </dsp:sp>
    <dsp:sp modelId="{37574CFF-C608-419F-AAA0-074947E4E1F6}">
      <dsp:nvSpPr>
        <dsp:cNvPr id="0" name=""/>
        <dsp:cNvSpPr/>
      </dsp:nvSpPr>
      <dsp:spPr>
        <a:xfrm>
          <a:off x="3869598" y="1680757"/>
          <a:ext cx="2398473" cy="143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3869598" y="1680757"/>
        <a:ext cx="2398473" cy="1439084"/>
      </dsp:txXfrm>
    </dsp:sp>
    <dsp:sp modelId="{3D9CFB9F-6BD4-4CC1-842A-C34C26546F92}">
      <dsp:nvSpPr>
        <dsp:cNvPr id="0" name=""/>
        <dsp:cNvSpPr/>
      </dsp:nvSpPr>
      <dsp:spPr>
        <a:xfrm>
          <a:off x="2550438" y="3359689"/>
          <a:ext cx="2398473" cy="143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2550438" y="3359689"/>
        <a:ext cx="2398473" cy="143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097814-209B-4E27-84CE-D155640C307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23B4B4-C411-4E71-B28A-87014FBFFC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десмургия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Коллоидная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Марлю приклеивают коллодием (раствор нитроклетчатки в смеси спирта и эфира). Рану прикрывают салфеткой  и края салфетки смазывают </a:t>
            </a:r>
            <a:r>
              <a:rPr lang="ru-RU" dirty="0" err="1" smtClean="0"/>
              <a:t>коллидием</a:t>
            </a:r>
            <a:r>
              <a:rPr lang="ru-RU" dirty="0" smtClean="0"/>
              <a:t>. Наносят коллодий шпателем; удерживается 7-8 дней.</a:t>
            </a:r>
          </a:p>
          <a:p>
            <a:r>
              <a:rPr lang="ru-RU" dirty="0" smtClean="0"/>
              <a:t>Недостаток:</a:t>
            </a:r>
          </a:p>
          <a:p>
            <a:r>
              <a:rPr lang="ru-RU" dirty="0" smtClean="0"/>
              <a:t>Малая эластичность и раздражение кожи.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60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Косыночные повязки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Треугольный кусок перевязочного материала (марля, бязь)</a:t>
            </a:r>
            <a:endParaRPr lang="ru-RU" dirty="0"/>
          </a:p>
        </p:txBody>
      </p:sp>
      <p:pic>
        <p:nvPicPr>
          <p:cNvPr id="3074" name="Picture 2" descr="C:\Users\Евгеша\Desktop\80-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81" y="2420888"/>
            <a:ext cx="3481615" cy="42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Бинтовые повязки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Накладываются из части бинта, из одного или нескольких рулонов бинта.</a:t>
            </a:r>
          </a:p>
          <a:p>
            <a:r>
              <a:rPr lang="ru-RU" dirty="0" smtClean="0"/>
              <a:t>Скатанная часть бинта – головка, а конец – хвост.</a:t>
            </a:r>
            <a:endParaRPr lang="ru-RU" dirty="0"/>
          </a:p>
        </p:txBody>
      </p:sp>
      <p:pic>
        <p:nvPicPr>
          <p:cNvPr id="4098" name="Picture 2" descr="C:\Users\Евгеша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9300"/>
            <a:ext cx="4236248" cy="31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7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716687"/>
              </p:ext>
            </p:extLst>
          </p:nvPr>
        </p:nvGraphicFramePr>
        <p:xfrm>
          <a:off x="1435100" y="1447800"/>
          <a:ext cx="7457380" cy="4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633"/>
                <a:gridCol w="2569633"/>
                <a:gridCol w="2318114"/>
              </a:tblGrid>
              <a:tr h="1121752">
                <a:tc>
                  <a:txBody>
                    <a:bodyPr/>
                    <a:lstStyle/>
                    <a:p>
                      <a:r>
                        <a:rPr lang="ru-RU" dirty="0" smtClean="0"/>
                        <a:t>Узкие бинты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Средние бинты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Широкие бинты</a:t>
                      </a:r>
                      <a:endParaRPr lang="ru-RU" dirty="0"/>
                    </a:p>
                  </a:txBody>
                  <a:tcPr/>
                </a:tc>
              </a:tr>
              <a:tr h="3595752">
                <a:tc>
                  <a:txBody>
                    <a:bodyPr/>
                    <a:lstStyle/>
                    <a:p>
                      <a:r>
                        <a:rPr lang="ru-RU" dirty="0" smtClean="0"/>
                        <a:t>3-5-7 см, для перевязки пальцев кисти, стопы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10-12 см; для перевязки головы, кисти, предплечья, голени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14-18 см; для перевязки грудной клетки, молочной железы, бедро.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96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правильно наложенной повязке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Закрыть большой участок тела;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Не нарушать </a:t>
            </a:r>
            <a:r>
              <a:rPr lang="ru-RU" dirty="0" err="1" smtClean="0"/>
              <a:t>лимфо</a:t>
            </a:r>
            <a:r>
              <a:rPr lang="ru-RU" dirty="0" smtClean="0"/>
              <a:t>- и кровообращения;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Не мешать пациенту;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Иметь опрятный вид;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Прочно держаться на теле.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5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бинтования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Расположение лицом к пациенту, чтобы следить за состоянием пациента;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Удобное положение пациента, чтобы обеспечить хороший доступ к бинтуемой части тела;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Бинтуемому участку тела придается такое положение, которое сохраняется после наложения повязки (верхняя конечность – предплечье согнуто под </a:t>
            </a:r>
            <a:r>
              <a:rPr lang="ru-RU" dirty="0" err="1" smtClean="0"/>
              <a:t>угдом</a:t>
            </a:r>
            <a:r>
              <a:rPr lang="ru-RU" dirty="0" smtClean="0"/>
              <a:t> 90 градусов, нижняя конечность – стопа под прямым углом и слегка согнута в коленном суставе);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0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</a:t>
            </a:r>
            <a:r>
              <a:rPr lang="ru-RU" dirty="0" err="1"/>
              <a:t>бинтования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Бинтуемый участок должен находиться на уровне груди бинтующего.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Бинтование</a:t>
            </a:r>
            <a:r>
              <a:rPr lang="ru-RU" dirty="0" smtClean="0"/>
              <a:t> производится от периферии к центру; слева направо со стороны бинтующего;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Каждый ход следующий должен прикрывать предыдущий на 2/3 или половину;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</a:t>
            </a:r>
            <a:r>
              <a:rPr lang="ru-RU" dirty="0" err="1"/>
              <a:t>бинтования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Головку бинта не отрывать от бинтуемой части тела и равномерно натягивать;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При наложении бинта на участки тела конической формы для лучшего прилегания бинта через 1-2 оборота его перекручивают (на стороне противоположно ране);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75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</a:t>
            </a:r>
            <a:r>
              <a:rPr lang="ru-RU" dirty="0" err="1"/>
              <a:t>бинтования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err="1" smtClean="0"/>
              <a:t>Бинтование</a:t>
            </a:r>
            <a:r>
              <a:rPr lang="ru-RU" dirty="0" smtClean="0"/>
              <a:t> начинают с закрепляющих, циркулярных ходов бинта;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Бинтование</a:t>
            </a:r>
            <a:r>
              <a:rPr lang="ru-RU" dirty="0" smtClean="0"/>
              <a:t> производят обеими руками: одна раскатывает бинт, а другая расправляет, чтобы накладывать равномерно;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Конец бинта фиксируют.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89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повязок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Пращевидная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повязка. </a:t>
            </a:r>
            <a:r>
              <a:rPr lang="ru-RU" dirty="0" smtClean="0"/>
              <a:t>Изготавливается из части бинта. Оба конца надрезают продольно по направлению к середине, не соединяя их полностью. (нос, подбородок, </a:t>
            </a:r>
            <a:r>
              <a:rPr lang="ru-RU" dirty="0" err="1" smtClean="0"/>
              <a:t>затылок,темя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122" name="Picture 2" descr="C:\Users\Евгеш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005064"/>
            <a:ext cx="46440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0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Десмургия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учение о правилах наложения и применения повязок.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Повязка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закрепленный на теле пациента с лечебной целью перевязочный материал. Состоит из перевязочного материала, который накладывается на рану, фиксирующая часть.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0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Т-образная повязка.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Полоса бинта, к середине которой пришит или перекинут конец другой полосы (промежность).</a:t>
            </a:r>
            <a:endParaRPr lang="ru-RU" dirty="0"/>
          </a:p>
        </p:txBody>
      </p:sp>
      <p:pic>
        <p:nvPicPr>
          <p:cNvPr id="6146" name="Picture 2" descr="C:\Users\Евгеша\Desktop\0_75c0c_dc478e29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1" y="3200945"/>
            <a:ext cx="1858963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вгеша\Desktop\0255052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3573016"/>
            <a:ext cx="3881883" cy="31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ша\Desktop\mb4_0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4691062"/>
            <a:ext cx="2701094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1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Циркулярная или круговая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тур бинта накладывается на другой, полностью закрывая предыдущий.</a:t>
            </a:r>
            <a:endParaRPr lang="ru-RU" dirty="0"/>
          </a:p>
        </p:txBody>
      </p:sp>
      <p:pic>
        <p:nvPicPr>
          <p:cNvPr id="7170" name="Picture 2" descr="C:\Users\Евгеша\Desktop\13033307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64904"/>
            <a:ext cx="3810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8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Спиралевидная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последующий тур прикрывает предыдущий наполовину или несколько больше. Разновидности: восходящая – снизу вверх, нисходящая – наоборот.</a:t>
            </a:r>
            <a:endParaRPr lang="ru-RU" dirty="0"/>
          </a:p>
        </p:txBody>
      </p:sp>
      <p:pic>
        <p:nvPicPr>
          <p:cNvPr id="8194" name="Picture 2" descr="C:\Users\Евгеша\Desktop\1723_html_6425a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606800"/>
            <a:ext cx="2019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6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Ползучая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спиралевидная, но туры не соприкасаются друг с другом.</a:t>
            </a:r>
            <a:endParaRPr lang="ru-RU" dirty="0"/>
          </a:p>
        </p:txBody>
      </p:sp>
      <p:pic>
        <p:nvPicPr>
          <p:cNvPr id="9218" name="Picture 2" descr="C:\Users\Евгеша\Desktop\0239166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5"/>
            <a:ext cx="5266482" cy="34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1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Крестообразная, или восьмиобразная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Туры бинта перекрещиваются друг с другом.</a:t>
            </a:r>
            <a:endParaRPr lang="ru-RU" dirty="0"/>
          </a:p>
        </p:txBody>
      </p:sp>
      <p:pic>
        <p:nvPicPr>
          <p:cNvPr id="10242" name="Picture 2" descr="C:\Users\Евгеша\Desktop\1294_201231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668588"/>
            <a:ext cx="4467225" cy="2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1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Колосовидная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Перекрест по одной линии, напоминает колос. Разновидность – восьмиобразная.</a:t>
            </a:r>
            <a:endParaRPr lang="ru-RU" dirty="0"/>
          </a:p>
        </p:txBody>
      </p:sp>
      <p:pic>
        <p:nvPicPr>
          <p:cNvPr id="11266" name="Picture 2" descr="C:\Users\Евгеша\Desktop\artroz_i_sport_7986_1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1488"/>
            <a:ext cx="3340869" cy="3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56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Черепашья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4800600"/>
          </a:xfrm>
        </p:spPr>
        <p:txBody>
          <a:bodyPr/>
          <a:lstStyle/>
          <a:p>
            <a:r>
              <a:rPr lang="ru-RU" dirty="0" smtClean="0"/>
              <a:t>Чаще применяется в области согнутых суставов. Два вида: расходящаяся и сходящаяся.</a:t>
            </a:r>
            <a:endParaRPr lang="ru-RU" dirty="0"/>
          </a:p>
        </p:txBody>
      </p:sp>
      <p:pic>
        <p:nvPicPr>
          <p:cNvPr id="12290" name="Picture 2" descr="C:\Users\Евгеша\Desktop\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869160"/>
            <a:ext cx="2978617" cy="16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Евгеша\Desktop\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2" y="2996952"/>
            <a:ext cx="5546467" cy="24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Возвращающаяся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культю конечности после ампутации</a:t>
            </a:r>
            <a:endParaRPr lang="ru-RU" dirty="0"/>
          </a:p>
        </p:txBody>
      </p:sp>
      <p:pic>
        <p:nvPicPr>
          <p:cNvPr id="13314" name="Picture 2" descr="C:\Users\Евгеша\Desktop\mb4_0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76550"/>
            <a:ext cx="18002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Евгеша\Desktop\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564904"/>
            <a:ext cx="20193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Евгеша\Desktop\3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416300"/>
            <a:ext cx="18478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16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Повязки на голову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Шапочка Гиппократа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Шапочка - чепец</a:t>
            </a:r>
            <a:endParaRPr lang="ru-RU" dirty="0"/>
          </a:p>
        </p:txBody>
      </p:sp>
      <p:pic>
        <p:nvPicPr>
          <p:cNvPr id="14338" name="Picture 2" descr="C:\Users\Евгеша\Desktop\kr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60" y="1772816"/>
            <a:ext cx="1604540" cy="20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Евгеша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273550"/>
            <a:ext cx="2600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1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Повязки на голову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Повязка на один, оба глаза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Повязка уздечка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Неаполитанская повязка</a:t>
            </a:r>
            <a:endParaRPr lang="ru-RU" dirty="0"/>
          </a:p>
        </p:txBody>
      </p:sp>
      <p:pic>
        <p:nvPicPr>
          <p:cNvPr id="15362" name="Picture 2" descr="C:\Users\Евгеша\Desktop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984250"/>
            <a:ext cx="10001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Евгеша\Desktop\35640391_uzde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808288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Евгеша\Desktop\Povyaz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8438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Перевязочный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материал, который накладывается на рану с лечебной целью.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ша\Desktop\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40324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ша\Desktop\a65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29882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1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Повязки на шею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Повязка на верхнюю часть шеи</a:t>
            </a:r>
          </a:p>
          <a:p>
            <a:r>
              <a:rPr lang="ru-RU" dirty="0" smtClean="0"/>
              <a:t>Повязка на нижнюю часть шеи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884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Повязка на верхнюю конечность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Повязка на один палец</a:t>
            </a:r>
          </a:p>
          <a:p>
            <a:r>
              <a:rPr lang="ru-RU" dirty="0" smtClean="0"/>
              <a:t>Повязка на 1 палец</a:t>
            </a:r>
          </a:p>
          <a:p>
            <a:r>
              <a:rPr lang="ru-RU" dirty="0" smtClean="0"/>
              <a:t>Повязка перчатка</a:t>
            </a:r>
          </a:p>
          <a:p>
            <a:r>
              <a:rPr lang="ru-RU" dirty="0" smtClean="0"/>
              <a:t>Возвращающаяся повязка на кисть</a:t>
            </a:r>
          </a:p>
          <a:p>
            <a:r>
              <a:rPr lang="ru-RU" dirty="0" smtClean="0"/>
              <a:t>Повязка на предплечье (спиралевидная)</a:t>
            </a:r>
          </a:p>
          <a:p>
            <a:r>
              <a:rPr lang="ru-RU" dirty="0" smtClean="0"/>
              <a:t>Повязка на локтевой сустав, на плечо,</a:t>
            </a:r>
          </a:p>
          <a:p>
            <a:r>
              <a:rPr lang="ru-RU" dirty="0" smtClean="0"/>
              <a:t>На подмышечную впадину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Повязка на грудную клетку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Окклюзионная</a:t>
            </a:r>
            <a:r>
              <a:rPr lang="ru-RU" dirty="0" smtClean="0"/>
              <a:t> повязка (спиралевидная, крестовидная)</a:t>
            </a:r>
            <a:endParaRPr lang="ru-RU" dirty="0"/>
          </a:p>
        </p:txBody>
      </p:sp>
      <p:pic>
        <p:nvPicPr>
          <p:cNvPr id="16388" name="Picture 4" descr="C:\Users\Евгеша\Desktop\19635_html_m48d645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882900"/>
            <a:ext cx="20367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Евгеша\Desktop\1561_1071624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832100"/>
            <a:ext cx="2514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41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Повязка на </a:t>
            </a:r>
            <a:r>
              <a:rPr lang="ru-RU" dirty="0" err="1" smtClean="0"/>
              <a:t>одну,две</a:t>
            </a:r>
            <a:r>
              <a:rPr lang="ru-RU" dirty="0" smtClean="0"/>
              <a:t> молочные железы</a:t>
            </a:r>
          </a:p>
          <a:p>
            <a:r>
              <a:rPr lang="ru-RU" dirty="0" smtClean="0"/>
              <a:t>Повязка </a:t>
            </a:r>
            <a:r>
              <a:rPr lang="ru-RU" dirty="0" err="1" smtClean="0"/>
              <a:t>Дезо</a:t>
            </a:r>
            <a:endParaRPr lang="ru-RU" dirty="0" smtClean="0"/>
          </a:p>
          <a:p>
            <a:r>
              <a:rPr lang="ru-RU" dirty="0" smtClean="0"/>
              <a:t>Повязка </a:t>
            </a:r>
            <a:r>
              <a:rPr lang="ru-RU" dirty="0" err="1" smtClean="0"/>
              <a:t>Вельпо</a:t>
            </a:r>
            <a:endParaRPr lang="ru-RU" dirty="0"/>
          </a:p>
        </p:txBody>
      </p:sp>
      <p:pic>
        <p:nvPicPr>
          <p:cNvPr id="17410" name="Picture 2" descr="C:\Users\Евгеша\Desktop\9113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564904"/>
            <a:ext cx="24384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Евгеша\Desktop\mb4_0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160838"/>
            <a:ext cx="161925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Евгеша\Desktop\mb4_0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7" y="3476624"/>
            <a:ext cx="3134667" cy="2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48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функции повязки делятся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Асептическая защитная – предотвращает вторичное инфицирование раны;</a:t>
            </a:r>
          </a:p>
          <a:p>
            <a:r>
              <a:rPr lang="ru-RU" dirty="0" smtClean="0"/>
              <a:t>Лекарственные</a:t>
            </a:r>
          </a:p>
          <a:p>
            <a:r>
              <a:rPr lang="ru-RU" dirty="0" smtClean="0"/>
              <a:t>Компрессная – длительное воздействие на рану;</a:t>
            </a:r>
          </a:p>
          <a:p>
            <a:r>
              <a:rPr lang="ru-RU" dirty="0" smtClean="0"/>
              <a:t>Фиксирующая – фиксирует участок тела в определенном положении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30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Твердые повязки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амять с прямым доступом 3"/>
          <p:cNvSpPr/>
          <p:nvPr/>
        </p:nvSpPr>
        <p:spPr>
          <a:xfrm>
            <a:off x="1547663" y="1628800"/>
            <a:ext cx="3855609" cy="162190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фиксационные</a:t>
            </a:r>
            <a:endParaRPr lang="ru-RU" dirty="0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>
            <a:off x="4283968" y="3501008"/>
            <a:ext cx="4248472" cy="176592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дистракционные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66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Фиксационные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Фиксация поврежденного участка тела.</a:t>
            </a:r>
          </a:p>
          <a:p>
            <a:r>
              <a:rPr lang="ru-RU" dirty="0" smtClean="0"/>
              <a:t>Шина </a:t>
            </a:r>
            <a:r>
              <a:rPr lang="ru-RU" dirty="0" err="1" smtClean="0"/>
              <a:t>Крамера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Шина </a:t>
            </a:r>
            <a:r>
              <a:rPr lang="ru-RU" dirty="0" err="1" smtClean="0"/>
              <a:t>Фильберга</a:t>
            </a:r>
            <a:endParaRPr lang="ru-RU" dirty="0" smtClean="0"/>
          </a:p>
          <a:p>
            <a:r>
              <a:rPr lang="ru-RU" dirty="0" smtClean="0"/>
              <a:t>Фанерная</a:t>
            </a:r>
            <a:endParaRPr lang="ru-RU" dirty="0"/>
          </a:p>
        </p:txBody>
      </p:sp>
      <p:pic>
        <p:nvPicPr>
          <p:cNvPr id="18434" name="Picture 2" descr="C:\Users\Евгеша\Desktop\35d697e9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061713"/>
            <a:ext cx="2410297" cy="15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92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Дистракционные шины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Евгеша\Desktop\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2851"/>
            <a:ext cx="4111898" cy="29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Евгеша\Desktop\Ris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24944"/>
            <a:ext cx="359295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9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Гипс – это прокаленный при </a:t>
            </a:r>
            <a:r>
              <a:rPr lang="en-US" dirty="0" smtClean="0"/>
              <a:t>t</a:t>
            </a:r>
            <a:r>
              <a:rPr lang="ru-RU" dirty="0" smtClean="0"/>
              <a:t> 140С сульфат кальция. После прокаливания он легко растирается в белый порошок, при смеси с водой получается кашицеобразная масса, быстро отвердевает. На воздухе поглощает влагу, в этом его качество ухудшается. Хранят в оцинкованных ящиках в сухом месте.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98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качества. Пробы: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Равные порции гипса и воды смешивают, полученная масса должна застыть через 6-7 мин., при надавливании – ломаться, но не крошиться.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Порошок сдавливают в кулаке, при хорошем качестве после </a:t>
            </a:r>
            <a:r>
              <a:rPr lang="ru-RU" dirty="0" err="1" smtClean="0"/>
              <a:t>разжатия</a:t>
            </a:r>
            <a:r>
              <a:rPr lang="ru-RU" dirty="0" smtClean="0"/>
              <a:t> он рассыпается; при плохом – остается в виде комка.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65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Перевязка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Замена повязки.</a:t>
            </a:r>
            <a:endParaRPr lang="ru-RU" dirty="0"/>
          </a:p>
        </p:txBody>
      </p:sp>
      <p:pic>
        <p:nvPicPr>
          <p:cNvPr id="2050" name="Picture 2" descr="C:\Users\Евгеша\Desktop\x_284e9a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4176464" cy="39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ша\Desktop\18507.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7" cy="33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ша\Desktop\r_26295_j9ouf7ql46pd5rqgp82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763838"/>
            <a:ext cx="3923927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20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Иммобилизация</a:t>
            </a:r>
          </a:p>
          <a:p>
            <a:r>
              <a:rPr lang="ru-RU" dirty="0" smtClean="0"/>
              <a:t>Закрывает рану</a:t>
            </a:r>
          </a:p>
          <a:p>
            <a:r>
              <a:rPr lang="ru-RU" dirty="0" smtClean="0"/>
              <a:t>Не мешает дренированию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406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Циркулярная (глухая)</a:t>
            </a:r>
          </a:p>
          <a:p>
            <a:r>
              <a:rPr lang="ru-RU" dirty="0" smtClean="0"/>
              <a:t>Разрезная (съемная)</a:t>
            </a:r>
          </a:p>
          <a:p>
            <a:r>
              <a:rPr lang="ru-RU" dirty="0" err="1" smtClean="0"/>
              <a:t>Окончатая</a:t>
            </a:r>
            <a:endParaRPr lang="ru-RU" dirty="0" smtClean="0"/>
          </a:p>
          <a:p>
            <a:r>
              <a:rPr lang="ru-RU" dirty="0" smtClean="0"/>
              <a:t>Мостовидная</a:t>
            </a:r>
          </a:p>
          <a:p>
            <a:r>
              <a:rPr lang="ru-RU" dirty="0" smtClean="0"/>
              <a:t>Шинная</a:t>
            </a:r>
          </a:p>
          <a:p>
            <a:r>
              <a:rPr lang="ru-RU" dirty="0" smtClean="0"/>
              <a:t>Лангетная</a:t>
            </a:r>
          </a:p>
          <a:p>
            <a:r>
              <a:rPr lang="ru-RU" dirty="0" err="1" smtClean="0"/>
              <a:t>Лангетно</a:t>
            </a:r>
            <a:r>
              <a:rPr lang="ru-RU" dirty="0" smtClean="0"/>
              <a:t>-циркулярная</a:t>
            </a:r>
          </a:p>
          <a:p>
            <a:r>
              <a:rPr lang="ru-RU" dirty="0" err="1" smtClean="0"/>
              <a:t>Торако</a:t>
            </a:r>
            <a:r>
              <a:rPr lang="ru-RU" dirty="0" smtClean="0"/>
              <a:t>-бронхиальная</a:t>
            </a:r>
          </a:p>
          <a:p>
            <a:r>
              <a:rPr lang="ru-RU" dirty="0" smtClean="0"/>
              <a:t>Корсеты</a:t>
            </a:r>
          </a:p>
          <a:p>
            <a:r>
              <a:rPr lang="ru-RU" dirty="0" smtClean="0"/>
              <a:t>Кроватки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080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наложения гипса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Участку придается среднефизиологическое положение;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Иммобилизируются</a:t>
            </a:r>
            <a:r>
              <a:rPr lang="ru-RU" dirty="0" smtClean="0"/>
              <a:t> еще и два соседних сустава;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Повязка не должна сдавливать ткани, но и не должна быть </a:t>
            </a:r>
            <a:r>
              <a:rPr lang="ru-RU" dirty="0" err="1" smtClean="0"/>
              <a:t>черезчур</a:t>
            </a:r>
            <a:r>
              <a:rPr lang="ru-RU" dirty="0" smtClean="0"/>
              <a:t> свободной;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После наложения повязки проверить, не сдавливает ли она магистральные сосуды.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66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5426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C:\Users\Евгеша\Desktop\normal__DSC2349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3363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Евгеша\Desktop\i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0"/>
            <a:ext cx="3830637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Евгеша\Desktop\58525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98888"/>
            <a:ext cx="5313363" cy="30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Евгеша\Desktop\f20100920075347-shiga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263986"/>
            <a:ext cx="3830637" cy="26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Евгеша\Desktop\IMG_075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4" y="4509120"/>
            <a:ext cx="383063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13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Евгеша\Desktop\2122_1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3663"/>
            <a:ext cx="4608512" cy="46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Евгеша\Desktop\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412776"/>
            <a:ext cx="3779192" cy="42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9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повязки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331640" y="1466492"/>
            <a:ext cx="3456384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мягкие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364088" y="1466492"/>
            <a:ext cx="3600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твердые</a:t>
            </a:r>
            <a:endParaRPr lang="ru-RU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475656" y="2204864"/>
            <a:ext cx="316835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Пластерные</a:t>
            </a:r>
            <a:endParaRPr lang="ru-RU" dirty="0" smtClean="0"/>
          </a:p>
          <a:p>
            <a:pPr algn="ctr"/>
            <a:r>
              <a:rPr lang="ru-RU" dirty="0" err="1" smtClean="0"/>
              <a:t>Клеоловые</a:t>
            </a:r>
            <a:endParaRPr lang="ru-RU" dirty="0" smtClean="0"/>
          </a:p>
          <a:p>
            <a:pPr algn="ctr"/>
            <a:r>
              <a:rPr lang="ru-RU" dirty="0" smtClean="0"/>
              <a:t>Косыночные</a:t>
            </a:r>
          </a:p>
          <a:p>
            <a:pPr algn="ctr"/>
            <a:r>
              <a:rPr lang="ru-RU" dirty="0" smtClean="0"/>
              <a:t>Бинтовые</a:t>
            </a:r>
          </a:p>
          <a:p>
            <a:pPr algn="ctr"/>
            <a:endParaRPr lang="ru-RU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364088" y="2420888"/>
            <a:ext cx="3600400" cy="28083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Декстриновые</a:t>
            </a:r>
          </a:p>
          <a:p>
            <a:pPr algn="ctr"/>
            <a:r>
              <a:rPr lang="ru-RU" dirty="0" smtClean="0"/>
              <a:t>Крахмальные</a:t>
            </a:r>
          </a:p>
          <a:p>
            <a:pPr algn="ctr"/>
            <a:r>
              <a:rPr lang="ru-RU" dirty="0" smtClean="0"/>
              <a:t>Гипсовые</a:t>
            </a:r>
          </a:p>
          <a:p>
            <a:pPr algn="ctr"/>
            <a:r>
              <a:rPr lang="ru-RU" dirty="0" smtClean="0"/>
              <a:t>Лечебные шины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наложения повязки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Удерживать перевязочный материал на поверхности тела (укрепление повязки);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Оказывать давление на подлежащие ткани (давящие повязки);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Иммобилизировать</a:t>
            </a:r>
            <a:r>
              <a:rPr lang="ru-RU" dirty="0" smtClean="0"/>
              <a:t> какую-либо часть тела (неподвижные повязки);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Создать возможность тяги за конечность, голову (вытягивающие повязки).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48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Клеевые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Используют при небольших повреждениях и на область операционной раны. Волосяной покров сбривают.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33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Лейкопластырная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Перевязочный материал, наложенный на рану, закрепленный несколькими полосками липкого пластыря (лейкопластырь) к здоровым участкам кожи.</a:t>
            </a:r>
          </a:p>
          <a:p>
            <a:r>
              <a:rPr lang="ru-RU" dirty="0" smtClean="0"/>
              <a:t>Недостатки:</a:t>
            </a:r>
          </a:p>
          <a:p>
            <a:r>
              <a:rPr lang="ru-RU" dirty="0" err="1" smtClean="0"/>
              <a:t>Манцерация</a:t>
            </a:r>
            <a:r>
              <a:rPr lang="ru-RU" dirty="0" smtClean="0"/>
              <a:t> и ненадежная фиксация при намокании.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0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Клеоловая</a:t>
            </a:r>
            <a:r>
              <a:rPr lang="ru-RU" dirty="0" smtClean="0"/>
              <a:t> повязка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Клеол</a:t>
            </a:r>
            <a:r>
              <a:rPr lang="ru-RU" dirty="0" smtClean="0"/>
              <a:t> – это раствор сосновой смолы в спирте и эфире, в равных количествах. Рану закрывают повязкой. Кожу вокруг смазывают </a:t>
            </a:r>
            <a:r>
              <a:rPr lang="ru-RU" dirty="0" err="1" smtClean="0"/>
              <a:t>клеолом</a:t>
            </a:r>
            <a:r>
              <a:rPr lang="ru-RU" dirty="0" smtClean="0"/>
              <a:t> и дают немного подсохнуть. Растянутой марлей накрывают, края плотно прижимают к коже.</a:t>
            </a:r>
          </a:p>
          <a:p>
            <a:r>
              <a:rPr lang="ru-RU" dirty="0" smtClean="0"/>
              <a:t>Недостаток:</a:t>
            </a:r>
          </a:p>
          <a:p>
            <a:r>
              <a:rPr lang="ru-RU" dirty="0" smtClean="0"/>
              <a:t>Слабая прочность и загрязнение кожи засохшим </a:t>
            </a:r>
            <a:r>
              <a:rPr lang="ru-RU" dirty="0" err="1" smtClean="0"/>
              <a:t>клеолом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72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963</Words>
  <Application>Microsoft Office PowerPoint</Application>
  <PresentationFormat>Экран (4:3)</PresentationFormat>
  <Paragraphs>156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десмургия</vt:lpstr>
      <vt:lpstr>Презентация PowerPoint</vt:lpstr>
      <vt:lpstr>Презентация PowerPoint</vt:lpstr>
      <vt:lpstr>Перевязка - это</vt:lpstr>
      <vt:lpstr>повязки</vt:lpstr>
      <vt:lpstr>Цель наложения повязки</vt:lpstr>
      <vt:lpstr>Клеевые </vt:lpstr>
      <vt:lpstr>Лейкопластырная повязка</vt:lpstr>
      <vt:lpstr>Клеоловая повязка</vt:lpstr>
      <vt:lpstr>Коллоидная повязка</vt:lpstr>
      <vt:lpstr>Косыночные повязки</vt:lpstr>
      <vt:lpstr>Бинтовые повязки</vt:lpstr>
      <vt:lpstr>Презентация PowerPoint</vt:lpstr>
      <vt:lpstr>Требования к правильно наложенной повязке</vt:lpstr>
      <vt:lpstr>Правила бинтования</vt:lpstr>
      <vt:lpstr>Правила бинтования</vt:lpstr>
      <vt:lpstr>Правила бинтования</vt:lpstr>
      <vt:lpstr>Правила бинтования</vt:lpstr>
      <vt:lpstr>Типы повязок</vt:lpstr>
      <vt:lpstr>Т-образная повязка.</vt:lpstr>
      <vt:lpstr>Циркулярная или круговая повязка</vt:lpstr>
      <vt:lpstr>Спиралевидная повязка</vt:lpstr>
      <vt:lpstr>Ползучая повязка</vt:lpstr>
      <vt:lpstr>Крестообразная, или восьмиобразная повязка</vt:lpstr>
      <vt:lpstr>Колосовидная повязка</vt:lpstr>
      <vt:lpstr>Черепашья повязка</vt:lpstr>
      <vt:lpstr>Возвращающаяся повязка</vt:lpstr>
      <vt:lpstr>Повязки на голову</vt:lpstr>
      <vt:lpstr>Повязки на голову</vt:lpstr>
      <vt:lpstr>Повязки на шею</vt:lpstr>
      <vt:lpstr>Повязка на верхнюю конечность</vt:lpstr>
      <vt:lpstr>Повязка на грудную клетку</vt:lpstr>
      <vt:lpstr>Презентация PowerPoint</vt:lpstr>
      <vt:lpstr>По функции повязки делятся</vt:lpstr>
      <vt:lpstr>Твердые повязки</vt:lpstr>
      <vt:lpstr>Фиксационные </vt:lpstr>
      <vt:lpstr>Дистракционные шины</vt:lpstr>
      <vt:lpstr>Гипс </vt:lpstr>
      <vt:lpstr>Проверка качества. Пробы:</vt:lpstr>
      <vt:lpstr>Преимущества:</vt:lpstr>
      <vt:lpstr>Презентация PowerPoint</vt:lpstr>
      <vt:lpstr>Правила наложения гипса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десмургия</dc:title>
  <dc:creator>Евгеша</dc:creator>
  <cp:lastModifiedBy>Евгеша</cp:lastModifiedBy>
  <cp:revision>11</cp:revision>
  <dcterms:created xsi:type="dcterms:W3CDTF">2013-09-29T14:30:37Z</dcterms:created>
  <dcterms:modified xsi:type="dcterms:W3CDTF">2013-09-29T16:21:22Z</dcterms:modified>
</cp:coreProperties>
</file>