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F90895D-2724-4950-87B1-D177D77B513A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62BFD52-2A04-4A8A-B876-BD827C4E0A6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0895D-2724-4950-87B1-D177D77B513A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BFD52-2A04-4A8A-B876-BD827C4E0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F90895D-2724-4950-87B1-D177D77B513A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62BFD52-2A04-4A8A-B876-BD827C4E0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0895D-2724-4950-87B1-D177D77B513A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BFD52-2A04-4A8A-B876-BD827C4E0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F90895D-2724-4950-87B1-D177D77B513A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62BFD52-2A04-4A8A-B876-BD827C4E0A6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0895D-2724-4950-87B1-D177D77B513A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BFD52-2A04-4A8A-B876-BD827C4E0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0895D-2724-4950-87B1-D177D77B513A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BFD52-2A04-4A8A-B876-BD827C4E0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0895D-2724-4950-87B1-D177D77B513A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BFD52-2A04-4A8A-B876-BD827C4E0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F90895D-2724-4950-87B1-D177D77B513A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BFD52-2A04-4A8A-B876-BD827C4E0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0895D-2724-4950-87B1-D177D77B513A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BFD52-2A04-4A8A-B876-BD827C4E0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0895D-2724-4950-87B1-D177D77B513A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BFD52-2A04-4A8A-B876-BD827C4E0A6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F90895D-2724-4950-87B1-D177D77B513A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62BFD52-2A04-4A8A-B876-BD827C4E0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№ 3 по хирургии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270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Подготовка пациента к операции: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1. осмотр пациента анестезиологом</a:t>
            </a:r>
          </a:p>
          <a:p>
            <a:r>
              <a:rPr lang="ru-RU" dirty="0" smtClean="0"/>
              <a:t>2. наличие сопутствующих заболеваний</a:t>
            </a:r>
          </a:p>
          <a:p>
            <a:r>
              <a:rPr lang="ru-RU" dirty="0" smtClean="0"/>
              <a:t>3.лечение сопутствующих заболеваний, санация полости</a:t>
            </a:r>
          </a:p>
          <a:p>
            <a:r>
              <a:rPr lang="ru-RU" dirty="0" smtClean="0"/>
              <a:t>4. врач выясняет и оценивает психическое состояние пациента, выясняет </a:t>
            </a:r>
            <a:r>
              <a:rPr lang="ru-RU" dirty="0" err="1" smtClean="0"/>
              <a:t>аллергологический</a:t>
            </a:r>
            <a:r>
              <a:rPr lang="ru-RU" dirty="0" smtClean="0"/>
              <a:t> анамнез, уточняет переносил ли пациент раньше наркозы или операции.</a:t>
            </a:r>
          </a:p>
          <a:p>
            <a:r>
              <a:rPr lang="ru-RU" dirty="0" smtClean="0"/>
              <a:t>5. обращает внимание на форму лица, грудной клетки, строение шеи, выраженность подкожно жировой клетчатки.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2130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Подготовка пациента к операции: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Очищение ЖКТ – промывание желудка, очистительные клизмы.</a:t>
            </a:r>
          </a:p>
          <a:p>
            <a:r>
              <a:rPr lang="ru-RU" dirty="0" smtClean="0"/>
              <a:t>При экстренных вмешательствах – промывают желудок, </a:t>
            </a:r>
            <a:r>
              <a:rPr lang="ru-RU" dirty="0" err="1" smtClean="0"/>
              <a:t>премедикацию</a:t>
            </a:r>
            <a:r>
              <a:rPr lang="ru-RU" dirty="0" smtClean="0"/>
              <a:t> проводят на операционном столе, в/в.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9554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подавления психоэмоциональной реакции и угнетения функции блуждающего нерва перед операцией пациента проводят специальную медикаментозную подготовку – </a:t>
            </a:r>
            <a:r>
              <a:rPr lang="ru-RU" sz="4000" b="1" i="1" u="sng" dirty="0" err="1" smtClean="0">
                <a:solidFill>
                  <a:srgbClr val="0070C0"/>
                </a:solidFill>
              </a:rPr>
              <a:t>премедикацию</a:t>
            </a:r>
            <a:r>
              <a:rPr lang="ru-RU" sz="4000" b="1" i="1" u="sng" dirty="0" smtClean="0">
                <a:solidFill>
                  <a:srgbClr val="0070C0"/>
                </a:solidFill>
              </a:rPr>
              <a:t>.</a:t>
            </a:r>
            <a:endParaRPr lang="ru-RU" sz="4000" b="1" i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106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премедикация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ночь дают снотворное, транквилизаторы Седуксен, </a:t>
            </a:r>
            <a:r>
              <a:rPr lang="ru-RU" dirty="0" err="1" smtClean="0"/>
              <a:t>Реланиум</a:t>
            </a:r>
            <a:endParaRPr lang="ru-RU" dirty="0" smtClean="0"/>
          </a:p>
          <a:p>
            <a:r>
              <a:rPr lang="ru-RU" dirty="0" smtClean="0"/>
              <a:t>За 30 минут до операции в/м или п/к вводят :</a:t>
            </a:r>
          </a:p>
          <a:p>
            <a:r>
              <a:rPr lang="ru-RU" dirty="0" err="1" smtClean="0"/>
              <a:t>Промедол</a:t>
            </a:r>
            <a:r>
              <a:rPr lang="ru-RU" dirty="0" smtClean="0"/>
              <a:t> 2% - 1,0;</a:t>
            </a:r>
          </a:p>
          <a:p>
            <a:r>
              <a:rPr lang="ru-RU" dirty="0" smtClean="0"/>
              <a:t>Атропин 0,1%;</a:t>
            </a:r>
          </a:p>
          <a:p>
            <a:r>
              <a:rPr lang="ru-RU" dirty="0" smtClean="0"/>
              <a:t>Димедрол 1,0.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4603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Внутривенный наркоз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Прерараты</a:t>
            </a:r>
            <a:r>
              <a:rPr lang="ru-RU" dirty="0" smtClean="0"/>
              <a:t>: </a:t>
            </a:r>
            <a:r>
              <a:rPr lang="ru-RU" dirty="0" err="1" smtClean="0"/>
              <a:t>Триопентал</a:t>
            </a:r>
            <a:r>
              <a:rPr lang="ru-RU" dirty="0" smtClean="0"/>
              <a:t> – натрий и </a:t>
            </a:r>
            <a:r>
              <a:rPr lang="ru-RU" dirty="0" err="1" smtClean="0"/>
              <a:t>Гексенал</a:t>
            </a:r>
            <a:r>
              <a:rPr lang="ru-RU" dirty="0" smtClean="0"/>
              <a:t>;</a:t>
            </a:r>
          </a:p>
          <a:p>
            <a:r>
              <a:rPr lang="ru-RU" dirty="0" smtClean="0"/>
              <a:t>Свежеприготовленные растворы барбитуратов (угнетают дыхание, снижают АД);</a:t>
            </a:r>
          </a:p>
          <a:p>
            <a:r>
              <a:rPr lang="ru-RU" dirty="0" err="1" smtClean="0"/>
              <a:t>Виадрил</a:t>
            </a:r>
            <a:r>
              <a:rPr lang="ru-RU" dirty="0" smtClean="0"/>
              <a:t> (</a:t>
            </a:r>
            <a:r>
              <a:rPr lang="ru-RU" dirty="0" err="1" smtClean="0"/>
              <a:t>предион</a:t>
            </a:r>
            <a:r>
              <a:rPr lang="ru-RU" dirty="0" smtClean="0"/>
              <a:t> для инъекций) 15 мг</a:t>
            </a:r>
            <a:br>
              <a:rPr lang="ru-RU" dirty="0" smtClean="0"/>
            </a:br>
            <a:r>
              <a:rPr lang="ru-RU" dirty="0" smtClean="0"/>
              <a:t>кг,  общая доза в среднем 1000 мг, вместе с закисью азота.</a:t>
            </a:r>
          </a:p>
          <a:p>
            <a:r>
              <a:rPr lang="ru-RU" dirty="0" err="1" smtClean="0"/>
              <a:t>Пропанидил</a:t>
            </a:r>
            <a:r>
              <a:rPr lang="ru-RU" dirty="0" smtClean="0"/>
              <a:t> (</a:t>
            </a:r>
            <a:r>
              <a:rPr lang="ru-RU" dirty="0" err="1" smtClean="0"/>
              <a:t>эпонтол</a:t>
            </a:r>
            <a:r>
              <a:rPr lang="ru-RU" dirty="0" smtClean="0"/>
              <a:t>, </a:t>
            </a:r>
            <a:r>
              <a:rPr lang="ru-RU" dirty="0" err="1" smtClean="0"/>
              <a:t>сомбревин</a:t>
            </a:r>
            <a:r>
              <a:rPr lang="ru-RU" dirty="0" smtClean="0"/>
              <a:t>) доза препарата 7-10 мг/кг;</a:t>
            </a:r>
          </a:p>
          <a:p>
            <a:r>
              <a:rPr lang="ru-RU" dirty="0" err="1" smtClean="0"/>
              <a:t>Оксибутират</a:t>
            </a:r>
            <a:r>
              <a:rPr lang="ru-RU" dirty="0" smtClean="0"/>
              <a:t> натрия – средняя доза 100-150 мг/кг.</a:t>
            </a:r>
          </a:p>
          <a:p>
            <a:r>
              <a:rPr lang="ru-RU" dirty="0" err="1" smtClean="0"/>
              <a:t>Кетамин</a:t>
            </a:r>
            <a:r>
              <a:rPr lang="ru-RU" dirty="0" smtClean="0"/>
              <a:t> (</a:t>
            </a:r>
            <a:r>
              <a:rPr lang="ru-RU" dirty="0" err="1" smtClean="0"/>
              <a:t>кеталар</a:t>
            </a:r>
            <a:r>
              <a:rPr lang="ru-RU" dirty="0" smtClean="0"/>
              <a:t>) расчетная доза препарата 2-5 мг/кг.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779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Ингаляционный наркоз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Достигается при помощи легко испаряющихся (летучих) жидкостей – эфира. Фторотан, </a:t>
            </a:r>
            <a:r>
              <a:rPr lang="ru-RU" dirty="0" err="1" smtClean="0"/>
              <a:t>метокси-флюран</a:t>
            </a:r>
            <a:r>
              <a:rPr lang="ru-RU" dirty="0" smtClean="0"/>
              <a:t> (</a:t>
            </a:r>
            <a:r>
              <a:rPr lang="ru-RU" dirty="0" err="1" smtClean="0"/>
              <a:t>пентрал</a:t>
            </a:r>
            <a:r>
              <a:rPr lang="ru-RU" dirty="0" smtClean="0"/>
              <a:t>), </a:t>
            </a:r>
            <a:r>
              <a:rPr lang="ru-RU" dirty="0" err="1" smtClean="0"/>
              <a:t>трихлорзтилен</a:t>
            </a:r>
            <a:r>
              <a:rPr lang="ru-RU" dirty="0" smtClean="0"/>
              <a:t>, хлороформ или газообразные  наркотические вещества – закись </a:t>
            </a:r>
            <a:r>
              <a:rPr lang="ru-RU" dirty="0" err="1" smtClean="0"/>
              <a:t>азота,циклопропан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6572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Эндотрахеальный</a:t>
            </a:r>
            <a:r>
              <a:rPr lang="ru-RU" dirty="0" smtClean="0"/>
              <a:t> метод наркоза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Наркотическое вещество поступает из наркозного аппарата в организм через трубку, введенную в трахею.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5110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Осложнения наркоза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Рвота, аспирация – попадание желудочного содержимого в трахею и бронхи, ларингоспазм и </a:t>
            </a:r>
            <a:r>
              <a:rPr lang="ru-RU" dirty="0" err="1" smtClean="0"/>
              <a:t>бронхоспазм</a:t>
            </a:r>
            <a:r>
              <a:rPr lang="ru-RU" dirty="0" smtClean="0"/>
              <a:t>, гипоксия – синдром Мендельсона, проявляющийся цианозом, </a:t>
            </a:r>
            <a:r>
              <a:rPr lang="ru-RU" dirty="0" err="1" smtClean="0"/>
              <a:t>бронхоспазмом</a:t>
            </a:r>
            <a:r>
              <a:rPr lang="ru-RU" dirty="0" smtClean="0"/>
              <a:t>, тахикардией.</a:t>
            </a:r>
          </a:p>
          <a:p>
            <a:r>
              <a:rPr lang="ru-RU" dirty="0" err="1" smtClean="0"/>
              <a:t>Регургитация</a:t>
            </a:r>
            <a:r>
              <a:rPr lang="ru-RU" dirty="0" smtClean="0"/>
              <a:t> – пассивное забрасывание желудочного содержимого в трахею и бронхи.</a:t>
            </a:r>
          </a:p>
          <a:p>
            <a:r>
              <a:rPr lang="ru-RU" dirty="0" smtClean="0"/>
              <a:t>Осложнения со стороны дыхания</a:t>
            </a:r>
          </a:p>
          <a:p>
            <a:r>
              <a:rPr lang="ru-RU" dirty="0" smtClean="0"/>
              <a:t>Гипотензия - снижение АД как в период введения в </a:t>
            </a:r>
            <a:r>
              <a:rPr lang="ru-RU" dirty="0" err="1" smtClean="0"/>
              <a:t>наркоз,так</a:t>
            </a:r>
            <a:r>
              <a:rPr lang="ru-RU" dirty="0" smtClean="0"/>
              <a:t> и во время анестезии.</a:t>
            </a:r>
          </a:p>
          <a:p>
            <a:r>
              <a:rPr lang="ru-RU" dirty="0" smtClean="0"/>
              <a:t>Нарушения </a:t>
            </a:r>
            <a:r>
              <a:rPr lang="ru-RU" smtClean="0"/>
              <a:t>ритма сердца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772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Наркоз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Общее обезболивание, или наркоз, - состояние, характеризующееся временным выключением сознания, болевой чувствительности, рефлексов  и расслаблением скелетных мышц, вызванное воздействием наркотических веществ на ЦНС.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845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Наркоз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зависимости от путей введения:</a:t>
            </a:r>
          </a:p>
          <a:p>
            <a:endParaRPr lang="ru-RU" dirty="0"/>
          </a:p>
        </p:txBody>
      </p:sp>
      <p:sp>
        <p:nvSpPr>
          <p:cNvPr id="4" name="Блок-схема: память с прямым доступом 3"/>
          <p:cNvSpPr/>
          <p:nvPr/>
        </p:nvSpPr>
        <p:spPr>
          <a:xfrm>
            <a:off x="539552" y="2708920"/>
            <a:ext cx="3888432" cy="1693912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ингаляционный</a:t>
            </a:r>
            <a:endParaRPr lang="ru-RU" dirty="0"/>
          </a:p>
        </p:txBody>
      </p:sp>
      <p:sp>
        <p:nvSpPr>
          <p:cNvPr id="5" name="Блок-схема: магнитный диск 4"/>
          <p:cNvSpPr/>
          <p:nvPr/>
        </p:nvSpPr>
        <p:spPr>
          <a:xfrm>
            <a:off x="3059832" y="4402832"/>
            <a:ext cx="4154760" cy="176247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неингаляционный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915816" y="2060848"/>
            <a:ext cx="64807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563888" y="2060848"/>
            <a:ext cx="2736304" cy="23419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9747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Стадии наркоза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Блок-схема: данные 3"/>
          <p:cNvSpPr/>
          <p:nvPr/>
        </p:nvSpPr>
        <p:spPr>
          <a:xfrm>
            <a:off x="1835696" y="2132856"/>
            <a:ext cx="5040560" cy="61264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</a:t>
            </a:r>
            <a:r>
              <a:rPr lang="ru-RU" dirty="0" smtClean="0"/>
              <a:t>стадия - аналгезия</a:t>
            </a:r>
            <a:endParaRPr lang="ru-RU" dirty="0"/>
          </a:p>
        </p:txBody>
      </p:sp>
      <p:sp>
        <p:nvSpPr>
          <p:cNvPr id="5" name="Блок-схема: данные 4"/>
          <p:cNvSpPr/>
          <p:nvPr/>
        </p:nvSpPr>
        <p:spPr>
          <a:xfrm>
            <a:off x="1475656" y="2745504"/>
            <a:ext cx="4392488" cy="61148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II </a:t>
            </a:r>
            <a:r>
              <a:rPr lang="ru-RU" dirty="0" smtClean="0"/>
              <a:t>стадия - возбуждение</a:t>
            </a:r>
            <a:endParaRPr lang="ru-RU" dirty="0"/>
          </a:p>
        </p:txBody>
      </p:sp>
      <p:sp>
        <p:nvSpPr>
          <p:cNvPr id="6" name="Блок-схема: данные 5"/>
          <p:cNvSpPr/>
          <p:nvPr/>
        </p:nvSpPr>
        <p:spPr>
          <a:xfrm>
            <a:off x="1043608" y="3356992"/>
            <a:ext cx="4032448" cy="115212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III </a:t>
            </a:r>
            <a:r>
              <a:rPr lang="ru-RU" dirty="0" smtClean="0"/>
              <a:t>стадия – хирургическая стадия</a:t>
            </a:r>
            <a:endParaRPr lang="ru-RU" dirty="0"/>
          </a:p>
        </p:txBody>
      </p:sp>
      <p:sp>
        <p:nvSpPr>
          <p:cNvPr id="7" name="Блок-схема: данные 6"/>
          <p:cNvSpPr/>
          <p:nvPr/>
        </p:nvSpPr>
        <p:spPr>
          <a:xfrm>
            <a:off x="323528" y="4509120"/>
            <a:ext cx="4032448" cy="115212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IV </a:t>
            </a:r>
            <a:r>
              <a:rPr lang="ru-RU" dirty="0" smtClean="0"/>
              <a:t>стадия - пробуждение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3362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Стадия аналгезии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Пациента в сознании, но заторможен, дремлет, на вопросы отвечает односложно. Отсутствует поверхностная болевая чувствительность, но тактильная и тепловая чувствительность сохранена. В этот период возможно выполнение кратковременных вмешательств (вскрытие флегмон, гнойников, диагностические исследования). Стадия кратковременная, длится 3-4 мин.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6697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Стадия возбуждения: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этой стадии происходит торможение центров коры большого мозга, в то время как подкорковые центры находятся в состоянии возбуждения: сознание отсутствует, выражено двигательное и речевое возбуждение. Больные кричат, пытаются встать с операционного стола. Кожные покровы гиперемированы, пульс частый, АД повышено. Зрачок широкий, но реагирует на свет, отмечается слезотечение. Часто появляются кашель, усиление бронхиальной секреции, рвота.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966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Стадия возбуждения: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Хирургические манипуляции на фоне возбуждения проводить нельзя. В этот период необходимо продолжать насыщение организма наркотическим средством для углубления наркоза. Длительность стадии зависит от состояния больного, опыта анестезиолога. Возбуждение обычно длится 7-15 мин.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2087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Хирургическая стадия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 наступлением этой стадии наркоза больной успокаивается, дыхание становится ровным, частота пульса и АД приближаются к исходному уровню. В этот период возможно проведение оперативных вмешательств. В зависимости от глубины наркоза различают 4 уровня этой стадии наркоза.</a:t>
            </a:r>
            <a:endParaRPr lang="ru-RU" dirty="0"/>
          </a:p>
        </p:txBody>
      </p:sp>
      <p:pic>
        <p:nvPicPr>
          <p:cNvPr id="1026" name="Picture 2" descr="C:\Users\Евгеша\Desktop\anesthes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581128"/>
            <a:ext cx="2448272" cy="2170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9182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Стадия пробуждения: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только прекращается подача наркотических веществ, концентрация анестезирующего средства в крови уменьшается, больной в обратном порядке проходит все стадии наркозами наступает пробуждение.</a:t>
            </a:r>
            <a:endParaRPr lang="ru-RU" dirty="0"/>
          </a:p>
        </p:txBody>
      </p:sp>
      <p:pic>
        <p:nvPicPr>
          <p:cNvPr id="2050" name="Picture 2" descr="C:\Users\Евгеша\Desktop\1019118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717032"/>
            <a:ext cx="4824536" cy="314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434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109</TotalTime>
  <Words>582</Words>
  <Application>Microsoft Office PowerPoint</Application>
  <PresentationFormat>Экран (4:3)</PresentationFormat>
  <Paragraphs>55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Лекция № 3 по хирургии</vt:lpstr>
      <vt:lpstr>Наркоз</vt:lpstr>
      <vt:lpstr>Наркоз</vt:lpstr>
      <vt:lpstr>Стадии наркоза</vt:lpstr>
      <vt:lpstr>Стадия аналгезии</vt:lpstr>
      <vt:lpstr>Стадия возбуждения:</vt:lpstr>
      <vt:lpstr>Стадия возбуждения:</vt:lpstr>
      <vt:lpstr>Хирургическая стадия</vt:lpstr>
      <vt:lpstr>Стадия пробуждения:</vt:lpstr>
      <vt:lpstr>Подготовка пациента к операции:</vt:lpstr>
      <vt:lpstr>Подготовка пациента к операции:</vt:lpstr>
      <vt:lpstr>Презентация PowerPoint</vt:lpstr>
      <vt:lpstr>премедикация</vt:lpstr>
      <vt:lpstr>Внутривенный наркоз</vt:lpstr>
      <vt:lpstr>Ингаляционный наркоз</vt:lpstr>
      <vt:lpstr>Эндотрахеальный метод наркоза</vt:lpstr>
      <vt:lpstr>Осложнения наркоза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 3 по хирургии</dc:title>
  <dc:creator>Евгеша</dc:creator>
  <cp:lastModifiedBy>Евгеша</cp:lastModifiedBy>
  <cp:revision>10</cp:revision>
  <dcterms:created xsi:type="dcterms:W3CDTF">2013-09-13T16:52:51Z</dcterms:created>
  <dcterms:modified xsi:type="dcterms:W3CDTF">2013-09-13T18:42:36Z</dcterms:modified>
</cp:coreProperties>
</file>