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3" r:id="rId2"/>
    <p:sldId id="264" r:id="rId3"/>
    <p:sldId id="259" r:id="rId4"/>
    <p:sldId id="270" r:id="rId5"/>
    <p:sldId id="265" r:id="rId6"/>
    <p:sldId id="271" r:id="rId7"/>
    <p:sldId id="272" r:id="rId8"/>
    <p:sldId id="274" r:id="rId9"/>
    <p:sldId id="277" r:id="rId10"/>
    <p:sldId id="275" r:id="rId11"/>
    <p:sldId id="261" r:id="rId12"/>
    <p:sldId id="267" r:id="rId13"/>
    <p:sldId id="278" r:id="rId14"/>
    <p:sldId id="276" r:id="rId15"/>
    <p:sldId id="284" r:id="rId16"/>
    <p:sldId id="283" r:id="rId17"/>
    <p:sldId id="281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4A35"/>
    <a:srgbClr val="B24438"/>
    <a:srgbClr val="003300"/>
    <a:srgbClr val="B54D2D"/>
    <a:srgbClr val="43520A"/>
    <a:srgbClr val="708A10"/>
    <a:srgbClr val="517F4D"/>
    <a:srgbClr val="CA6628"/>
    <a:srgbClr val="323E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42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42;&#1099;&#1087;&#1091;&#1089;&#1082;1%20&#1054;&#1089;&#1077;&#1085;&#1100;.doc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467544" y="332656"/>
            <a:ext cx="2160240" cy="2695560"/>
            <a:chOff x="467544" y="332656"/>
            <a:chExt cx="2160240" cy="2695560"/>
          </a:xfrm>
        </p:grpSpPr>
        <p:pic>
          <p:nvPicPr>
            <p:cNvPr id="1026" name="Picture 2" descr="ШАПКА"/>
            <p:cNvPicPr>
              <a:picLocks noChangeAspect="1" noChangeArrowheads="1"/>
            </p:cNvPicPr>
            <p:nvPr/>
          </p:nvPicPr>
          <p:blipFill>
            <a:blip r:embed="rId2" cstate="print"/>
            <a:srcRect r="76200"/>
            <a:stretch>
              <a:fillRect/>
            </a:stretch>
          </p:blipFill>
          <p:spPr bwMode="auto">
            <a:xfrm>
              <a:off x="467544" y="332656"/>
              <a:ext cx="2160240" cy="2327282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6" name="Picture 7" descr="ШАПКА"/>
            <p:cNvPicPr>
              <a:picLocks noChangeAspect="1" noChangeArrowheads="1"/>
            </p:cNvPicPr>
            <p:nvPr/>
          </p:nvPicPr>
          <p:blipFill>
            <a:blip r:embed="rId3" cstate="print"/>
            <a:srcRect l="26194" t="29381" b="29381"/>
            <a:stretch>
              <a:fillRect/>
            </a:stretch>
          </p:blipFill>
          <p:spPr>
            <a:xfrm>
              <a:off x="467544" y="2636912"/>
              <a:ext cx="2160240" cy="391304"/>
            </a:xfrm>
            <a:prstGeom prst="rect">
              <a:avLst/>
            </a:prstGeom>
            <a:noFill/>
            <a:ln w="19050">
              <a:solidFill>
                <a:srgbClr val="000080"/>
              </a:solidFill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699792" y="1124744"/>
            <a:ext cx="6199089" cy="244827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Открытое занятие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0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4100" b="1" dirty="0" smtClean="0">
                <a:solidFill>
                  <a:srgbClr val="B54D2D"/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itchFamily="18" charset="0"/>
                <a:ea typeface="+mj-ea"/>
                <a:cs typeface="+mj-cs"/>
              </a:rPr>
              <a:t>«Берём интервью»</a:t>
            </a:r>
            <a:r>
              <a:rPr lang="ru-RU" sz="4100" dirty="0" smtClean="0">
                <a:solidFill>
                  <a:srgbClr val="B54D2D"/>
                </a:solidFill>
              </a:rPr>
              <a:t> </a:t>
            </a:r>
            <a: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54D2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54D2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0" i="0" u="none" strike="noStrike" kern="1200" cap="none" spc="0" normalizeH="0" baseline="0" noProof="0" dirty="0" smtClean="0">
              <a:ln>
                <a:noFill/>
              </a:ln>
              <a:solidFill>
                <a:srgbClr val="B54D2D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4834431"/>
            <a:ext cx="5688632" cy="1841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педагога дополнительного образования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муниципального бюджетного образовательного учреждения дополнительного образования детей 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 «Центр детского творчества»</a:t>
            </a:r>
          </a:p>
          <a:p>
            <a:pPr algn="ctr">
              <a:lnSpc>
                <a:spcPct val="80000"/>
              </a:lnSpc>
            </a:pPr>
            <a:endParaRPr lang="ru-RU" sz="1600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srgbClr val="003300"/>
                </a:solidFill>
                <a:latin typeface="Bookman Old Style" pitchFamily="18" charset="0"/>
              </a:rPr>
              <a:t>Сургут,2011г</a:t>
            </a:r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3717032"/>
            <a:ext cx="633670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ru-RU" sz="2800" b="1" dirty="0" smtClean="0">
                <a:solidFill>
                  <a:srgbClr val="003300"/>
                </a:solidFill>
                <a:latin typeface="Bookman Old Style" pitchFamily="18" charset="0"/>
              </a:rPr>
              <a:t>Тараненко Юлии Васильевны,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B24438"/>
                </a:solidFill>
                <a:latin typeface="Bookman Old Style" pitchFamily="18" charset="0"/>
              </a:rPr>
              <a:t>Разделы «Справочника журналиста»</a:t>
            </a:r>
            <a:endParaRPr lang="ru-RU" sz="2800" b="1" dirty="0">
              <a:solidFill>
                <a:srgbClr val="B24438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термины и понятия;</a:t>
            </a:r>
          </a:p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правила и советы;</a:t>
            </a:r>
          </a:p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рабочие материалы;</a:t>
            </a:r>
          </a:p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рефлексия (для педагога).</a:t>
            </a:r>
            <a:endParaRPr lang="ru-RU" dirty="0">
              <a:solidFill>
                <a:srgbClr val="00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B54A35"/>
                </a:solidFill>
                <a:latin typeface="Bookman Old Style" pitchFamily="18" charset="0"/>
              </a:rPr>
              <a:t>Игра «Обращение с просьбой»</a:t>
            </a:r>
            <a:endParaRPr lang="ru-RU" sz="2400" dirty="0">
              <a:solidFill>
                <a:srgbClr val="B54A35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6868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400" dirty="0" smtClean="0">
                <a:solidFill>
                  <a:srgbClr val="003300"/>
                </a:solidFill>
                <a:latin typeface="Bookman Old Style" pitchFamily="18" charset="0"/>
              </a:rPr>
              <a:t>Журналисты часто обращаются с просьбой к другим людям.</a:t>
            </a:r>
            <a:br>
              <a:rPr lang="ru-RU" sz="3400" dirty="0" smtClean="0">
                <a:solidFill>
                  <a:srgbClr val="003300"/>
                </a:solidFill>
                <a:latin typeface="Bookman Old Style" pitchFamily="18" charset="0"/>
              </a:rPr>
            </a:br>
            <a:r>
              <a:rPr lang="ru-RU" sz="3400" dirty="0" smtClean="0">
                <a:solidFill>
                  <a:srgbClr val="003300"/>
                </a:solidFill>
                <a:latin typeface="Bookman Old Style" pitchFamily="18" charset="0"/>
              </a:rPr>
              <a:t>-Подумайте и скажите, с какой просьбой они могут обратиться. </a:t>
            </a:r>
          </a:p>
          <a:p>
            <a:r>
              <a:rPr lang="ru-RU" sz="3400" i="1" dirty="0" smtClean="0">
                <a:solidFill>
                  <a:srgbClr val="003300"/>
                </a:solidFill>
                <a:latin typeface="Bookman Old Style" pitchFamily="18" charset="0"/>
              </a:rPr>
              <a:t>(Вы не могли бы ответить на несколько вопросов? Разрешите, пожалуйста, взять у вас интервью. Разрешите задать вам несколько вопросов.)</a:t>
            </a:r>
            <a:r>
              <a:rPr lang="ru-RU" sz="3400" dirty="0" smtClean="0">
                <a:solidFill>
                  <a:srgbClr val="003300"/>
                </a:solidFill>
                <a:latin typeface="Bookman Old Style" pitchFamily="18" charset="0"/>
              </a:rPr>
              <a:t/>
            </a:r>
            <a:br>
              <a:rPr lang="ru-RU" sz="3400" dirty="0" smtClean="0">
                <a:solidFill>
                  <a:srgbClr val="003300"/>
                </a:solidFill>
                <a:latin typeface="Bookman Old Style" pitchFamily="18" charset="0"/>
              </a:rPr>
            </a:br>
            <a:r>
              <a:rPr lang="ru-RU" sz="3400" dirty="0" smtClean="0">
                <a:solidFill>
                  <a:srgbClr val="003300"/>
                </a:solidFill>
                <a:latin typeface="Bookman Old Style" pitchFamily="18" charset="0"/>
              </a:rPr>
              <a:t>-А как нужно ответить на просьбу, если она обращена к вам?</a:t>
            </a:r>
            <a:br>
              <a:rPr lang="ru-RU" sz="3400" dirty="0" smtClean="0">
                <a:solidFill>
                  <a:srgbClr val="003300"/>
                </a:solidFill>
                <a:latin typeface="Bookman Old Style" pitchFamily="18" charset="0"/>
              </a:rPr>
            </a:br>
            <a:r>
              <a:rPr lang="ru-RU" sz="3400" i="1" dirty="0" smtClean="0">
                <a:solidFill>
                  <a:srgbClr val="003300"/>
                </a:solidFill>
                <a:latin typeface="Bookman Old Style" pitchFamily="18" charset="0"/>
              </a:rPr>
              <a:t>(Хорошо. Охотно. С удовольствием. Пожалуйста.)</a:t>
            </a:r>
            <a:r>
              <a:rPr lang="ru-RU" sz="3400" dirty="0" smtClean="0">
                <a:solidFill>
                  <a:srgbClr val="003300"/>
                </a:solidFill>
                <a:latin typeface="Bookman Old Style" pitchFamily="18" charset="0"/>
              </a:rPr>
              <a:t/>
            </a:r>
            <a:br>
              <a:rPr lang="ru-RU" sz="3400" dirty="0" smtClean="0">
                <a:solidFill>
                  <a:srgbClr val="003300"/>
                </a:solidFill>
                <a:latin typeface="Bookman Old Style" pitchFamily="18" charset="0"/>
              </a:rPr>
            </a:br>
            <a:r>
              <a:rPr lang="ru-RU" sz="3400" dirty="0" smtClean="0">
                <a:solidFill>
                  <a:srgbClr val="003300"/>
                </a:solidFill>
                <a:latin typeface="Bookman Old Style" pitchFamily="18" charset="0"/>
              </a:rPr>
              <a:t>-А если вы хотите отказаться? </a:t>
            </a:r>
          </a:p>
          <a:p>
            <a:r>
              <a:rPr lang="ru-RU" sz="3400" i="1" dirty="0" smtClean="0">
                <a:solidFill>
                  <a:srgbClr val="003300"/>
                </a:solidFill>
                <a:latin typeface="Bookman Old Style" pitchFamily="18" charset="0"/>
              </a:rPr>
              <a:t>(Извините, пожалуйста, я не могу с вами разговаривать и т.п.)</a:t>
            </a:r>
            <a:r>
              <a:rPr lang="ru-RU" sz="3400" dirty="0" smtClean="0">
                <a:solidFill>
                  <a:srgbClr val="003300"/>
                </a:solidFill>
                <a:latin typeface="Bookman Old Style" pitchFamily="18" charset="0"/>
              </a:rPr>
              <a:t/>
            </a:r>
            <a:br>
              <a:rPr lang="ru-RU" sz="3400" dirty="0" smtClean="0">
                <a:solidFill>
                  <a:srgbClr val="003300"/>
                </a:solidFill>
                <a:latin typeface="Bookman Old Style" pitchFamily="18" charset="0"/>
              </a:rPr>
            </a:br>
            <a:endParaRPr lang="ru-RU" sz="3400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grpSp>
        <p:nvGrpSpPr>
          <p:cNvPr id="4" name="Группа 11"/>
          <p:cNvGrpSpPr/>
          <p:nvPr/>
        </p:nvGrpSpPr>
        <p:grpSpPr>
          <a:xfrm>
            <a:off x="7143768" y="260648"/>
            <a:ext cx="1532688" cy="1739592"/>
            <a:chOff x="467544" y="332656"/>
            <a:chExt cx="2160240" cy="2695560"/>
          </a:xfrm>
        </p:grpSpPr>
        <p:pic>
          <p:nvPicPr>
            <p:cNvPr id="5" name="Picture 2" descr="ШАПКА"/>
            <p:cNvPicPr>
              <a:picLocks noChangeAspect="1" noChangeArrowheads="1"/>
            </p:cNvPicPr>
            <p:nvPr/>
          </p:nvPicPr>
          <p:blipFill>
            <a:blip r:embed="rId2" cstate="print"/>
            <a:srcRect r="76200"/>
            <a:stretch>
              <a:fillRect/>
            </a:stretch>
          </p:blipFill>
          <p:spPr bwMode="auto">
            <a:xfrm>
              <a:off x="467544" y="332656"/>
              <a:ext cx="2160240" cy="2327282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6" name="Picture 7" descr="ШАПКА"/>
            <p:cNvPicPr>
              <a:picLocks noChangeAspect="1" noChangeArrowheads="1"/>
            </p:cNvPicPr>
            <p:nvPr/>
          </p:nvPicPr>
          <p:blipFill>
            <a:blip r:embed="rId3" cstate="print"/>
            <a:srcRect l="26194" t="29381" b="29381"/>
            <a:stretch>
              <a:fillRect/>
            </a:stretch>
          </p:blipFill>
          <p:spPr>
            <a:xfrm>
              <a:off x="467544" y="2636912"/>
              <a:ext cx="2160240" cy="391304"/>
            </a:xfrm>
            <a:prstGeom prst="rect">
              <a:avLst/>
            </a:prstGeom>
            <a:noFill/>
            <a:ln w="19050">
              <a:solidFill>
                <a:srgbClr val="00008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096" y="1142984"/>
            <a:ext cx="6804248" cy="1143008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solidFill>
                  <a:srgbClr val="B24438"/>
                </a:solidFill>
                <a:latin typeface="Bookman Old Style" pitchFamily="18" charset="0"/>
              </a:rPr>
              <a:t>                 </a:t>
            </a:r>
            <a:r>
              <a:rPr lang="ru-RU" sz="2200" b="1" dirty="0" smtClean="0">
                <a:solidFill>
                  <a:srgbClr val="B24438"/>
                </a:solidFill>
                <a:latin typeface="Bookman Old Style" pitchFamily="18" charset="0"/>
              </a:rPr>
              <a:t>Несколько советов,</a:t>
            </a:r>
            <a:br>
              <a:rPr lang="ru-RU" sz="2200" b="1" dirty="0" smtClean="0">
                <a:solidFill>
                  <a:srgbClr val="B24438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B24438"/>
                </a:solidFill>
                <a:latin typeface="Bookman Old Style" pitchFamily="18" charset="0"/>
              </a:rPr>
              <a:t> как написать хороший материал:</a:t>
            </a:r>
            <a:r>
              <a:rPr lang="ru-RU" sz="2200" dirty="0" smtClean="0">
                <a:solidFill>
                  <a:srgbClr val="B24438"/>
                </a:solidFill>
              </a:rPr>
              <a:t/>
            </a:r>
            <a:br>
              <a:rPr lang="ru-RU" sz="2200" dirty="0" smtClean="0">
                <a:solidFill>
                  <a:srgbClr val="B24438"/>
                </a:solidFill>
              </a:rPr>
            </a:br>
            <a:endParaRPr lang="ru-RU" sz="2200" dirty="0">
              <a:solidFill>
                <a:srgbClr val="B2443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59421"/>
            <a:ext cx="8686800" cy="4525963"/>
          </a:xfrm>
        </p:spPr>
        <p:txBody>
          <a:bodyPr>
            <a:normAutofit/>
          </a:bodyPr>
          <a:lstStyle/>
          <a:p>
            <a:pPr lvl="0"/>
            <a:r>
              <a:rPr lang="ru-RU" sz="2600" dirty="0" smtClean="0">
                <a:solidFill>
                  <a:srgbClr val="003300"/>
                </a:solidFill>
                <a:latin typeface="Bookman Old Style" pitchFamily="18" charset="0"/>
              </a:rPr>
              <a:t>Писать языком, близким к разговорному.</a:t>
            </a:r>
          </a:p>
          <a:p>
            <a:pPr lvl="0"/>
            <a:r>
              <a:rPr lang="ru-RU" sz="2600" dirty="0" smtClean="0">
                <a:solidFill>
                  <a:srgbClr val="003300"/>
                </a:solidFill>
                <a:latin typeface="Bookman Old Style" pitchFamily="18" charset="0"/>
              </a:rPr>
              <a:t>Избегать очень длинных предложений.</a:t>
            </a:r>
          </a:p>
          <a:p>
            <a:pPr lvl="0"/>
            <a:r>
              <a:rPr lang="ru-RU" sz="2600" dirty="0" smtClean="0">
                <a:solidFill>
                  <a:srgbClr val="003300"/>
                </a:solidFill>
                <a:latin typeface="Bookman Old Style" pitchFamily="18" charset="0"/>
              </a:rPr>
              <a:t>Ясно и четко формулировать свою мысль.</a:t>
            </a:r>
          </a:p>
          <a:p>
            <a:pPr lvl="0"/>
            <a:r>
              <a:rPr lang="ru-RU" sz="2600" dirty="0" smtClean="0">
                <a:solidFill>
                  <a:srgbClr val="003300"/>
                </a:solidFill>
                <a:latin typeface="Bookman Old Style" pitchFamily="18" charset="0"/>
              </a:rPr>
              <a:t>Не писать лишних слов, без которых можно обойтись.</a:t>
            </a:r>
          </a:p>
          <a:p>
            <a:pPr lvl="0"/>
            <a:r>
              <a:rPr lang="ru-RU" sz="2600" dirty="0" smtClean="0">
                <a:solidFill>
                  <a:srgbClr val="003300"/>
                </a:solidFill>
                <a:latin typeface="Bookman Old Style" pitchFamily="18" charset="0"/>
              </a:rPr>
              <a:t>Представить, что твоя заметка напечатана в газете. Стал бы ты ее читать?</a:t>
            </a:r>
          </a:p>
          <a:p>
            <a:endParaRPr lang="ru-RU" dirty="0"/>
          </a:p>
        </p:txBody>
      </p:sp>
      <p:grpSp>
        <p:nvGrpSpPr>
          <p:cNvPr id="4" name="Группа 11"/>
          <p:cNvGrpSpPr/>
          <p:nvPr/>
        </p:nvGrpSpPr>
        <p:grpSpPr>
          <a:xfrm>
            <a:off x="7236296" y="476672"/>
            <a:ext cx="1440160" cy="1584176"/>
            <a:chOff x="467544" y="332656"/>
            <a:chExt cx="2160240" cy="2695560"/>
          </a:xfrm>
        </p:grpSpPr>
        <p:pic>
          <p:nvPicPr>
            <p:cNvPr id="5" name="Picture 2" descr="ШАПКА"/>
            <p:cNvPicPr>
              <a:picLocks noChangeAspect="1" noChangeArrowheads="1"/>
            </p:cNvPicPr>
            <p:nvPr/>
          </p:nvPicPr>
          <p:blipFill>
            <a:blip r:embed="rId2" cstate="print"/>
            <a:srcRect r="76200"/>
            <a:stretch>
              <a:fillRect/>
            </a:stretch>
          </p:blipFill>
          <p:spPr bwMode="auto">
            <a:xfrm>
              <a:off x="467544" y="332656"/>
              <a:ext cx="2160240" cy="2327282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6" name="Picture 7" descr="ШАПКА"/>
            <p:cNvPicPr>
              <a:picLocks noChangeAspect="1" noChangeArrowheads="1"/>
            </p:cNvPicPr>
            <p:nvPr/>
          </p:nvPicPr>
          <p:blipFill>
            <a:blip r:embed="rId3" cstate="print"/>
            <a:srcRect l="26194" t="29381" b="29381"/>
            <a:stretch>
              <a:fillRect/>
            </a:stretch>
          </p:blipFill>
          <p:spPr>
            <a:xfrm>
              <a:off x="467544" y="2636912"/>
              <a:ext cx="2160240" cy="391304"/>
            </a:xfrm>
            <a:prstGeom prst="rect">
              <a:avLst/>
            </a:prstGeom>
            <a:noFill/>
            <a:ln w="19050">
              <a:solidFill>
                <a:srgbClr val="00008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/>
          <p:nvPr/>
        </p:nvGrpSpPr>
        <p:grpSpPr>
          <a:xfrm>
            <a:off x="7072330" y="214290"/>
            <a:ext cx="1604126" cy="1846558"/>
            <a:chOff x="467544" y="332656"/>
            <a:chExt cx="2160240" cy="2695560"/>
          </a:xfrm>
        </p:grpSpPr>
        <p:pic>
          <p:nvPicPr>
            <p:cNvPr id="5" name="Picture 2" descr="ШАПКА"/>
            <p:cNvPicPr>
              <a:picLocks noChangeAspect="1" noChangeArrowheads="1"/>
            </p:cNvPicPr>
            <p:nvPr/>
          </p:nvPicPr>
          <p:blipFill>
            <a:blip r:embed="rId2" cstate="print"/>
            <a:srcRect r="76200"/>
            <a:stretch>
              <a:fillRect/>
            </a:stretch>
          </p:blipFill>
          <p:spPr bwMode="auto">
            <a:xfrm>
              <a:off x="467544" y="332656"/>
              <a:ext cx="2160240" cy="2327282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6" name="Picture 7" descr="ШАПКА"/>
            <p:cNvPicPr>
              <a:picLocks noChangeAspect="1" noChangeArrowheads="1"/>
            </p:cNvPicPr>
            <p:nvPr/>
          </p:nvPicPr>
          <p:blipFill>
            <a:blip r:embed="rId3" cstate="print"/>
            <a:srcRect l="26194" t="29381" b="29381"/>
            <a:stretch>
              <a:fillRect/>
            </a:stretch>
          </p:blipFill>
          <p:spPr>
            <a:xfrm>
              <a:off x="467544" y="2636912"/>
              <a:ext cx="2160240" cy="391304"/>
            </a:xfrm>
            <a:prstGeom prst="rect">
              <a:avLst/>
            </a:prstGeom>
            <a:noFill/>
            <a:ln w="19050">
              <a:solidFill>
                <a:srgbClr val="000080"/>
              </a:solidFill>
            </a:ln>
          </p:spPr>
        </p:pic>
      </p:grpSp>
      <p:pic>
        <p:nvPicPr>
          <p:cNvPr id="1026" name="Picture 2" descr="F:\ШКОЛА №40\ФОТО школа Васина 2009_ 3 класс\SDC10858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32856"/>
            <a:ext cx="5040560" cy="2957047"/>
          </a:xfrm>
          <a:prstGeom prst="rect">
            <a:avLst/>
          </a:prstGeom>
          <a:noFill/>
          <a:ln w="25400">
            <a:solidFill>
              <a:srgbClr val="003300"/>
            </a:solidFill>
          </a:ln>
        </p:spPr>
      </p:pic>
      <p:pic>
        <p:nvPicPr>
          <p:cNvPr id="1027" name="Picture 3" descr="F:\ШКОЛА №40\ФОТО школа Васина 2009_ 3 класс\SDC108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718848" cy="4076845"/>
          </a:xfrm>
          <a:prstGeom prst="rect">
            <a:avLst/>
          </a:prstGeom>
          <a:noFill/>
          <a:ln w="25400">
            <a:solidFill>
              <a:srgbClr val="003300"/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382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Журналисты, пожелавшие зачитать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наработанный материал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Подведение итогов занятия: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23E08"/>
                </a:solidFill>
                <a:latin typeface="Bookman Old Style" pitchFamily="18" charset="0"/>
              </a:rPr>
              <a:t>С чем мы сегодня с вами познакомились на занятии?</a:t>
            </a:r>
          </a:p>
          <a:p>
            <a:r>
              <a:rPr lang="ru-RU" dirty="0" smtClean="0">
                <a:solidFill>
                  <a:srgbClr val="323E08"/>
                </a:solidFill>
                <a:latin typeface="Bookman Old Style" pitchFamily="18" charset="0"/>
              </a:rPr>
              <a:t>Что такое интервью?</a:t>
            </a:r>
          </a:p>
          <a:p>
            <a:r>
              <a:rPr lang="ru-RU" dirty="0" smtClean="0">
                <a:solidFill>
                  <a:srgbClr val="323E08"/>
                </a:solidFill>
                <a:latin typeface="Bookman Old Style" pitchFamily="18" charset="0"/>
              </a:rPr>
              <a:t>С какими правилами интервью мы познакомились?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3341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B54A35"/>
                </a:solidFill>
                <a:latin typeface="Bookman Old Style" pitchFamily="18" charset="0"/>
              </a:rPr>
              <a:t>Рефлексия</a:t>
            </a:r>
            <a:r>
              <a:rPr lang="ru-RU" b="1" dirty="0" smtClean="0">
                <a:solidFill>
                  <a:schemeClr val="accent6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6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2A5438"/>
                </a:solidFill>
                <a:latin typeface="Bookman Old Style" pitchFamily="18" charset="0"/>
                <a:ea typeface="+mn-ea"/>
                <a:cs typeface="+mn-cs"/>
              </a:rPr>
              <a:t>прием технологии </a:t>
            </a:r>
            <a:br>
              <a:rPr lang="ru-RU" sz="2200" b="1" dirty="0" smtClean="0">
                <a:solidFill>
                  <a:srgbClr val="2A5438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2A5438"/>
                </a:solidFill>
                <a:latin typeface="Bookman Old Style" pitchFamily="18" charset="0"/>
                <a:ea typeface="+mn-ea"/>
                <a:cs typeface="+mn-cs"/>
              </a:rPr>
              <a:t>критического мышления </a:t>
            </a:r>
            <a:endParaRPr lang="ru-RU" sz="2200" b="1" dirty="0">
              <a:solidFill>
                <a:srgbClr val="2A5438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31995"/>
            <a:ext cx="8686800" cy="4525963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rgbClr val="FF6600"/>
                </a:solidFill>
                <a:latin typeface="Bookman Old Style" pitchFamily="18" charset="0"/>
              </a:rPr>
              <a:t>«Письмо другу»</a:t>
            </a:r>
          </a:p>
          <a:p>
            <a:pPr lvl="0"/>
            <a:r>
              <a:rPr lang="ru-RU" dirty="0" smtClean="0">
                <a:solidFill>
                  <a:srgbClr val="2A5438"/>
                </a:solidFill>
                <a:latin typeface="Bookman Old Style" pitchFamily="18" charset="0"/>
              </a:rPr>
              <a:t>Какой этап  занятия вам больше всего понравился?</a:t>
            </a:r>
          </a:p>
          <a:p>
            <a:pPr lvl="0"/>
            <a:r>
              <a:rPr lang="ru-RU" dirty="0" smtClean="0">
                <a:solidFill>
                  <a:srgbClr val="2A5438"/>
                </a:solidFill>
                <a:latin typeface="Bookman Old Style" pitchFamily="18" charset="0"/>
              </a:rPr>
              <a:t>Когда вы чувствовали себя наиболее комфортно?</a:t>
            </a:r>
          </a:p>
          <a:p>
            <a:pPr lvl="0"/>
            <a:r>
              <a:rPr lang="ru-RU" dirty="0" smtClean="0">
                <a:solidFill>
                  <a:srgbClr val="2A5438"/>
                </a:solidFill>
                <a:latin typeface="Bookman Old Style" pitchFamily="18" charset="0"/>
              </a:rPr>
              <a:t>Есть ли какие-либо черты характера, которые вы в себе открыли?</a:t>
            </a:r>
          </a:p>
          <a:p>
            <a:endParaRPr lang="ru-RU" dirty="0"/>
          </a:p>
        </p:txBody>
      </p:sp>
      <p:grpSp>
        <p:nvGrpSpPr>
          <p:cNvPr id="4" name="Группа 11"/>
          <p:cNvGrpSpPr/>
          <p:nvPr/>
        </p:nvGrpSpPr>
        <p:grpSpPr>
          <a:xfrm>
            <a:off x="7358082" y="142852"/>
            <a:ext cx="1390382" cy="1571636"/>
            <a:chOff x="467544" y="332656"/>
            <a:chExt cx="2160240" cy="2695560"/>
          </a:xfrm>
        </p:grpSpPr>
        <p:pic>
          <p:nvPicPr>
            <p:cNvPr id="5" name="Picture 2" descr="ШАПКА"/>
            <p:cNvPicPr>
              <a:picLocks noChangeAspect="1" noChangeArrowheads="1"/>
            </p:cNvPicPr>
            <p:nvPr/>
          </p:nvPicPr>
          <p:blipFill>
            <a:blip r:embed="rId2" cstate="print"/>
            <a:srcRect r="76200"/>
            <a:stretch>
              <a:fillRect/>
            </a:stretch>
          </p:blipFill>
          <p:spPr bwMode="auto">
            <a:xfrm>
              <a:off x="467544" y="332656"/>
              <a:ext cx="2160240" cy="2327282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6" name="Picture 7" descr="ШАПКА"/>
            <p:cNvPicPr>
              <a:picLocks noChangeAspect="1" noChangeArrowheads="1"/>
            </p:cNvPicPr>
            <p:nvPr/>
          </p:nvPicPr>
          <p:blipFill>
            <a:blip r:embed="rId3" cstate="print"/>
            <a:srcRect l="26194" t="29381" b="29381"/>
            <a:stretch>
              <a:fillRect/>
            </a:stretch>
          </p:blipFill>
          <p:spPr>
            <a:xfrm>
              <a:off x="467544" y="2636912"/>
              <a:ext cx="2160240" cy="391304"/>
            </a:xfrm>
            <a:prstGeom prst="rect">
              <a:avLst/>
            </a:prstGeom>
            <a:noFill/>
            <a:ln w="19050">
              <a:solidFill>
                <a:srgbClr val="00008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7072330" y="214290"/>
            <a:ext cx="1604126" cy="1846558"/>
            <a:chOff x="467544" y="332656"/>
            <a:chExt cx="2160240" cy="2695560"/>
          </a:xfrm>
        </p:grpSpPr>
        <p:pic>
          <p:nvPicPr>
            <p:cNvPr id="5" name="Picture 2" descr="ШАПКА"/>
            <p:cNvPicPr>
              <a:picLocks noChangeAspect="1" noChangeArrowheads="1"/>
            </p:cNvPicPr>
            <p:nvPr/>
          </p:nvPicPr>
          <p:blipFill>
            <a:blip r:embed="rId2" cstate="print"/>
            <a:srcRect r="76200"/>
            <a:stretch>
              <a:fillRect/>
            </a:stretch>
          </p:blipFill>
          <p:spPr bwMode="auto">
            <a:xfrm>
              <a:off x="467544" y="332656"/>
              <a:ext cx="2160240" cy="2327282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6" name="Picture 7" descr="ШАПКА"/>
            <p:cNvPicPr>
              <a:picLocks noChangeAspect="1" noChangeArrowheads="1"/>
            </p:cNvPicPr>
            <p:nvPr/>
          </p:nvPicPr>
          <p:blipFill>
            <a:blip r:embed="rId3" cstate="print"/>
            <a:srcRect l="26194" t="29381" b="29381"/>
            <a:stretch>
              <a:fillRect/>
            </a:stretch>
          </p:blipFill>
          <p:spPr>
            <a:xfrm>
              <a:off x="467544" y="2636912"/>
              <a:ext cx="2160240" cy="391304"/>
            </a:xfrm>
            <a:prstGeom prst="rect">
              <a:avLst/>
            </a:prstGeom>
            <a:noFill/>
            <a:ln w="19050">
              <a:solidFill>
                <a:srgbClr val="000080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323528" y="2132856"/>
            <a:ext cx="792961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43520A"/>
                </a:solidFill>
                <a:latin typeface="Bookman Old Style" pitchFamily="18" charset="0"/>
              </a:rPr>
              <a:t> Итогом работы стала газета  </a:t>
            </a:r>
            <a:r>
              <a:rPr lang="ru-RU" sz="2200" b="1" dirty="0" smtClean="0">
                <a:solidFill>
                  <a:srgbClr val="B54D2D"/>
                </a:solidFill>
                <a:latin typeface="Bookman Old Style" pitchFamily="18" charset="0"/>
              </a:rPr>
              <a:t>Домовёнок </a:t>
            </a:r>
            <a:r>
              <a:rPr lang="ru-RU" sz="2200" b="1" dirty="0" smtClean="0">
                <a:solidFill>
                  <a:srgbClr val="2A5438"/>
                </a:solidFill>
                <a:latin typeface="Bookman Old Style" pitchFamily="18" charset="0"/>
              </a:rPr>
              <a:t>на тему</a:t>
            </a:r>
          </a:p>
          <a:p>
            <a:endParaRPr lang="ru-RU" sz="2200" b="1" dirty="0" smtClean="0">
              <a:solidFill>
                <a:srgbClr val="B54D2D"/>
              </a:solidFill>
              <a:latin typeface="Bookman Old Style" pitchFamily="18" charset="0"/>
            </a:endParaRPr>
          </a:p>
          <a:p>
            <a:pPr algn="ctr"/>
            <a:endParaRPr lang="ru-RU" sz="2200" b="1" i="1" dirty="0" smtClean="0">
              <a:solidFill>
                <a:srgbClr val="B54D2D"/>
              </a:solidFill>
              <a:latin typeface="Bookman Old Style" pitchFamily="18" charset="0"/>
            </a:endParaRPr>
          </a:p>
          <a:p>
            <a:endParaRPr lang="ru-RU" sz="2200" b="1" i="1" dirty="0" smtClean="0">
              <a:solidFill>
                <a:srgbClr val="B54D2D"/>
              </a:solidFill>
              <a:latin typeface="Bookman Old Style" pitchFamily="18" charset="0"/>
            </a:endParaRPr>
          </a:p>
          <a:p>
            <a:pPr algn="ctr"/>
            <a:endParaRPr lang="ru-RU" sz="2200" b="1" i="1" dirty="0" smtClean="0">
              <a:solidFill>
                <a:srgbClr val="B54D2D"/>
              </a:solidFill>
              <a:latin typeface="Bookman Old Style" pitchFamily="18" charset="0"/>
            </a:endParaRPr>
          </a:p>
          <a:p>
            <a:pPr algn="ctr"/>
            <a:endParaRPr lang="ru-RU" sz="2200" b="1" i="1" dirty="0" smtClean="0">
              <a:solidFill>
                <a:srgbClr val="B54D2D"/>
              </a:solidFill>
              <a:latin typeface="Bookman Old Style" pitchFamily="18" charset="0"/>
            </a:endParaRPr>
          </a:p>
          <a:p>
            <a:pPr algn="ctr"/>
            <a:endParaRPr lang="ru-RU" sz="2200" b="1" i="1" dirty="0" smtClean="0">
              <a:solidFill>
                <a:srgbClr val="B54D2D"/>
              </a:solidFill>
              <a:latin typeface="Bookman Old Style" pitchFamily="18" charset="0"/>
            </a:endParaRPr>
          </a:p>
          <a:p>
            <a:pPr algn="ctr"/>
            <a:endParaRPr lang="ru-RU" sz="2200" b="1" i="1" dirty="0" smtClean="0">
              <a:solidFill>
                <a:srgbClr val="B54D2D"/>
              </a:solidFill>
              <a:latin typeface="Bookman Old Style" pitchFamily="18" charset="0"/>
            </a:endParaRPr>
          </a:p>
          <a:p>
            <a:pPr algn="ctr"/>
            <a:r>
              <a:rPr lang="ru-RU" sz="7200" b="1" i="1" dirty="0" smtClean="0">
                <a:solidFill>
                  <a:srgbClr val="B54D2D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1026" name="Picture 2" descr="C:\Documents and Settings\User\Мои документы\Педагогическая работа\Газета ДОМОВЁНОК\для новой  газеты журналистика\01\1285768594_maple-leaves-wallpapers_10555_160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780928"/>
            <a:ext cx="4929222" cy="29289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71802" y="5786454"/>
            <a:ext cx="2786082" cy="76944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  <a:hlinkClick r:id="rId6" action="ppaction://hlinkfile"/>
              </a:rPr>
              <a:t>«ОСЕНЬ»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Рисунок 2" descr="ШАПК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2465580"/>
          </a:xfrm>
          <a:prstGeom prst="rect">
            <a:avLst/>
          </a:prstGeom>
          <a:noFill/>
          <a:ln w="25400" algn="in">
            <a:solidFill>
              <a:srgbClr val="43520A"/>
            </a:solidFill>
            <a:miter lim="800000"/>
            <a:headEnd/>
            <a:tailEnd/>
          </a:ln>
        </p:spPr>
      </p:pic>
      <p:pic>
        <p:nvPicPr>
          <p:cNvPr id="2052" name="Рисунок 1" descr="P181010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57496"/>
            <a:ext cx="5313389" cy="3530188"/>
          </a:xfrm>
          <a:prstGeom prst="rect">
            <a:avLst/>
          </a:prstGeom>
          <a:noFill/>
          <a:ln w="53975">
            <a:solidFill>
              <a:srgbClr val="317F2D"/>
            </a:solidFill>
            <a:miter lim="800000"/>
            <a:headEnd/>
            <a:tailEnd/>
          </a:ln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3000364" y="2000240"/>
            <a:ext cx="4787900" cy="468313"/>
          </a:xfrm>
          <a:prstGeom prst="flowChartTerminator">
            <a:avLst/>
          </a:prstGeom>
          <a:solidFill>
            <a:srgbClr val="FFCC66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Webdings" pitchFamily="18" charset="2"/>
                <a:ea typeface="Calibri" pitchFamily="34" charset="0"/>
                <a:cs typeface="Times New Roman" pitchFamily="18" charset="0"/>
              </a:rPr>
              <a:t>    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Редакция  газеты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Webdings" pitchFamily="18" charset="2"/>
                <a:ea typeface="Calibri" pitchFamily="34" charset="0"/>
                <a:cs typeface="Times New Roman" pitchFamily="18" charset="0"/>
              </a:rPr>
              <a:t>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 noChangeShapeType="1"/>
          </p:cNvSpPr>
          <p:nvPr/>
        </p:nvSpPr>
        <p:spPr bwMode="auto">
          <a:xfrm rot="21828215">
            <a:off x="458424" y="3299686"/>
            <a:ext cx="2667001" cy="3141662"/>
          </a:xfrm>
          <a:prstGeom prst="rect">
            <a:avLst/>
          </a:prstGeom>
          <a:gradFill rotWithShape="1">
            <a:gsLst>
              <a:gs pos="0">
                <a:srgbClr val="FFE1A3"/>
              </a:gs>
              <a:gs pos="100000">
                <a:srgbClr val="FFFFFF"/>
              </a:gs>
            </a:gsLst>
            <a:lin ang="18900000" scaled="1"/>
          </a:gradFill>
          <a:ln w="0" algn="in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Вараева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Амина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Дубовая Мария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Захарова Полина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Мсмагилов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Матвей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Кошелева Валерия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Маркосян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Сюзи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НовохатькоПолина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Саварханова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Аделина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Хлюпо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Елена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Филимонов Сергей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Тараненко Юлия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 rot="224803">
            <a:off x="792044" y="2932265"/>
            <a:ext cx="2297112" cy="266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194117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"Знакомьтесь - это МЫ!"</a:t>
            </a:r>
            <a:endParaRPr lang="ru-RU" sz="3600" b="1" kern="10" spc="0" dirty="0">
              <a:ln w="9525">
                <a:solidFill>
                  <a:srgbClr val="194117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77072"/>
            <a:ext cx="81996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00"/>
                </a:solidFill>
                <a:latin typeface="Bookman Old Style" pitchFamily="18" charset="0"/>
              </a:rPr>
              <a:t>СПАСИБО ЗА ВНИМАНИЕ!</a:t>
            </a:r>
            <a:endParaRPr lang="ru-RU" sz="4400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grpSp>
        <p:nvGrpSpPr>
          <p:cNvPr id="8" name="Группа 11"/>
          <p:cNvGrpSpPr/>
          <p:nvPr/>
        </p:nvGrpSpPr>
        <p:grpSpPr>
          <a:xfrm>
            <a:off x="3563888" y="1196752"/>
            <a:ext cx="2304256" cy="2664296"/>
            <a:chOff x="467544" y="332656"/>
            <a:chExt cx="2160240" cy="2695560"/>
          </a:xfrm>
        </p:grpSpPr>
        <p:pic>
          <p:nvPicPr>
            <p:cNvPr id="9" name="Picture 2" descr="ШАПКА"/>
            <p:cNvPicPr>
              <a:picLocks noChangeAspect="1" noChangeArrowheads="1"/>
            </p:cNvPicPr>
            <p:nvPr/>
          </p:nvPicPr>
          <p:blipFill>
            <a:blip r:embed="rId2" cstate="print"/>
            <a:srcRect r="76200"/>
            <a:stretch>
              <a:fillRect/>
            </a:stretch>
          </p:blipFill>
          <p:spPr bwMode="auto">
            <a:xfrm>
              <a:off x="467544" y="332656"/>
              <a:ext cx="2160240" cy="2327282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10" name="Picture 7" descr="ШАПКА"/>
            <p:cNvPicPr>
              <a:picLocks noChangeAspect="1" noChangeArrowheads="1"/>
            </p:cNvPicPr>
            <p:nvPr/>
          </p:nvPicPr>
          <p:blipFill>
            <a:blip r:embed="rId3" cstate="print"/>
            <a:srcRect l="26194" t="29381" b="29381"/>
            <a:stretch>
              <a:fillRect/>
            </a:stretch>
          </p:blipFill>
          <p:spPr>
            <a:xfrm>
              <a:off x="467544" y="2636912"/>
              <a:ext cx="2160240" cy="391304"/>
            </a:xfrm>
            <a:prstGeom prst="rect">
              <a:avLst/>
            </a:prstGeom>
            <a:noFill/>
            <a:ln w="19050">
              <a:solidFill>
                <a:srgbClr val="00008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467544" y="332656"/>
            <a:ext cx="1224136" cy="1440160"/>
            <a:chOff x="467544" y="332656"/>
            <a:chExt cx="2160240" cy="2695560"/>
          </a:xfrm>
        </p:grpSpPr>
        <p:pic>
          <p:nvPicPr>
            <p:cNvPr id="1026" name="Picture 2" descr="ШАПКА"/>
            <p:cNvPicPr>
              <a:picLocks noChangeAspect="1" noChangeArrowheads="1"/>
            </p:cNvPicPr>
            <p:nvPr/>
          </p:nvPicPr>
          <p:blipFill>
            <a:blip r:embed="rId2" cstate="print"/>
            <a:srcRect r="76200"/>
            <a:stretch>
              <a:fillRect/>
            </a:stretch>
          </p:blipFill>
          <p:spPr bwMode="auto">
            <a:xfrm>
              <a:off x="467544" y="332656"/>
              <a:ext cx="2160240" cy="2327282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6" name="Picture 7" descr="ШАПКА"/>
            <p:cNvPicPr>
              <a:picLocks noChangeAspect="1" noChangeArrowheads="1"/>
            </p:cNvPicPr>
            <p:nvPr/>
          </p:nvPicPr>
          <p:blipFill>
            <a:blip r:embed="rId3" cstate="print"/>
            <a:srcRect l="26194" t="29381" b="29381"/>
            <a:stretch>
              <a:fillRect/>
            </a:stretch>
          </p:blipFill>
          <p:spPr>
            <a:xfrm>
              <a:off x="467544" y="2636912"/>
              <a:ext cx="2160240" cy="391304"/>
            </a:xfrm>
            <a:prstGeom prst="rect">
              <a:avLst/>
            </a:prstGeom>
            <a:noFill/>
            <a:ln w="19050">
              <a:solidFill>
                <a:srgbClr val="000080"/>
              </a:solidFill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91680" y="2204864"/>
            <a:ext cx="6199089" cy="3600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Тема занятия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0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4100" b="1" dirty="0" smtClean="0">
                <a:solidFill>
                  <a:srgbClr val="B54D2D"/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«Берём интервью»</a:t>
            </a:r>
            <a:r>
              <a:rPr lang="ru-RU" sz="4100" dirty="0" smtClean="0">
                <a:solidFill>
                  <a:srgbClr val="B54D2D"/>
                </a:solidFill>
              </a:rPr>
              <a:t> </a:t>
            </a:r>
            <a:r>
              <a:rPr lang="ru-RU" sz="4100" dirty="0" smtClean="0">
                <a:solidFill>
                  <a:srgbClr val="B54D2D"/>
                </a:solidFill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4100" dirty="0" smtClean="0">
                <a:solidFill>
                  <a:srgbClr val="B54D2D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sz="4100" dirty="0" smtClean="0">
              <a:solidFill>
                <a:srgbClr val="B54D2D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20" y="1142984"/>
            <a:ext cx="8470776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600" b="1" cap="none" dirty="0" smtClean="0">
                <a:solidFill>
                  <a:srgbClr val="800080"/>
                </a:solidFill>
                <a:latin typeface="Arial" charset="0"/>
              </a:rPr>
              <a:t/>
            </a:r>
            <a:br>
              <a:rPr lang="ru-RU" sz="3600" b="1" cap="none" dirty="0" smtClean="0">
                <a:solidFill>
                  <a:srgbClr val="800080"/>
                </a:solidFill>
                <a:latin typeface="Arial" charset="0"/>
              </a:rPr>
            </a:br>
            <a:r>
              <a:rPr lang="ru-RU" sz="3600" b="1" cap="none" dirty="0" smtClean="0">
                <a:solidFill>
                  <a:srgbClr val="800080"/>
                </a:solidFill>
                <a:latin typeface="Arial" charset="0"/>
              </a:rPr>
              <a:t/>
            </a:r>
            <a:br>
              <a:rPr lang="ru-RU" sz="3600" b="1" cap="none" dirty="0" smtClean="0">
                <a:solidFill>
                  <a:srgbClr val="800080"/>
                </a:solidFill>
                <a:latin typeface="Arial" charset="0"/>
              </a:rPr>
            </a:br>
            <a:r>
              <a:rPr lang="ru-RU" sz="3600" b="1" cap="none" dirty="0" smtClean="0">
                <a:solidFill>
                  <a:srgbClr val="800080"/>
                </a:solidFill>
                <a:latin typeface="Arial" charset="0"/>
              </a:rPr>
              <a:t/>
            </a:r>
            <a:br>
              <a:rPr lang="ru-RU" sz="3600" b="1" cap="none" dirty="0" smtClean="0">
                <a:solidFill>
                  <a:srgbClr val="800080"/>
                </a:solidFill>
                <a:latin typeface="Arial" charset="0"/>
              </a:rPr>
            </a:br>
            <a:r>
              <a:rPr lang="ru-RU" sz="5300" b="1" cap="none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Цель занятия:</a:t>
            </a:r>
            <a:r>
              <a:rPr lang="ru-RU" sz="3600" b="1" cap="none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600" b="1" cap="none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600" b="1" cap="none" dirty="0" smtClean="0">
                <a:solidFill>
                  <a:srgbClr val="800080"/>
                </a:solidFill>
                <a:latin typeface="Bookman Old Style" pitchFamily="18" charset="0"/>
              </a:rPr>
              <a:t/>
            </a:r>
            <a:br>
              <a:rPr lang="ru-RU" sz="3600" b="1" cap="none" dirty="0" smtClean="0">
                <a:solidFill>
                  <a:srgbClr val="800080"/>
                </a:solidFill>
                <a:latin typeface="Bookman Old Style" pitchFamily="18" charset="0"/>
              </a:rPr>
            </a:br>
            <a:r>
              <a:rPr lang="ru-RU" sz="3600" b="1" cap="none" dirty="0" smtClean="0">
                <a:solidFill>
                  <a:srgbClr val="800080"/>
                </a:solidFill>
                <a:latin typeface="Bookman Old Style" pitchFamily="18" charset="0"/>
              </a:rPr>
              <a:t/>
            </a:r>
            <a:br>
              <a:rPr lang="ru-RU" sz="3600" b="1" cap="none" dirty="0" smtClean="0">
                <a:solidFill>
                  <a:srgbClr val="800080"/>
                </a:solidFill>
                <a:latin typeface="Bookman Old Style" pitchFamily="18" charset="0"/>
              </a:rPr>
            </a:br>
            <a:endParaRPr lang="ru-RU" sz="3600" b="1" cap="none" dirty="0" smtClean="0">
              <a:solidFill>
                <a:srgbClr val="800080"/>
              </a:solidFill>
              <a:latin typeface="Bookman Old Style" pitchFamily="18" charset="0"/>
            </a:endParaRPr>
          </a:p>
        </p:txBody>
      </p:sp>
      <p:grpSp>
        <p:nvGrpSpPr>
          <p:cNvPr id="5" name="Группа 11"/>
          <p:cNvGrpSpPr/>
          <p:nvPr/>
        </p:nvGrpSpPr>
        <p:grpSpPr>
          <a:xfrm>
            <a:off x="7380312" y="260648"/>
            <a:ext cx="1440160" cy="1656184"/>
            <a:chOff x="467544" y="332656"/>
            <a:chExt cx="2160240" cy="2695560"/>
          </a:xfrm>
        </p:grpSpPr>
        <p:pic>
          <p:nvPicPr>
            <p:cNvPr id="6" name="Picture 2" descr="ШАПКА"/>
            <p:cNvPicPr>
              <a:picLocks noChangeAspect="1" noChangeArrowheads="1"/>
            </p:cNvPicPr>
            <p:nvPr/>
          </p:nvPicPr>
          <p:blipFill>
            <a:blip r:embed="rId2" cstate="print"/>
            <a:srcRect r="76200"/>
            <a:stretch>
              <a:fillRect/>
            </a:stretch>
          </p:blipFill>
          <p:spPr bwMode="auto">
            <a:xfrm>
              <a:off x="467544" y="332656"/>
              <a:ext cx="2160240" cy="2327282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7" name="Picture 7" descr="ШАПКА"/>
            <p:cNvPicPr>
              <a:picLocks noChangeAspect="1" noChangeArrowheads="1"/>
            </p:cNvPicPr>
            <p:nvPr/>
          </p:nvPicPr>
          <p:blipFill>
            <a:blip r:embed="rId3" cstate="print"/>
            <a:srcRect l="26194" t="29381" b="29381"/>
            <a:stretch>
              <a:fillRect/>
            </a:stretch>
          </p:blipFill>
          <p:spPr>
            <a:xfrm>
              <a:off x="467544" y="2636912"/>
              <a:ext cx="2160240" cy="391304"/>
            </a:xfrm>
            <a:prstGeom prst="rect">
              <a:avLst/>
            </a:prstGeom>
            <a:noFill/>
            <a:ln w="19050">
              <a:solidFill>
                <a:srgbClr val="000080"/>
              </a:solidFill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500034" y="2000240"/>
            <a:ext cx="82153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3300"/>
                </a:solidFill>
                <a:latin typeface="Bookman Old Style" pitchFamily="18" charset="0"/>
              </a:rPr>
              <a:t>формирование представления  о новом жанре публицистики «интервью», для дальнейшего использования в работе над выпуском газеты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4195192" cy="11521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3300"/>
                </a:solidFill>
                <a:latin typeface="Bookman Old Style" pitchFamily="18" charset="0"/>
              </a:rPr>
              <a:t>Задачи: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432048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познакомить обучающихся с жанром  «интервью»;</a:t>
            </a:r>
          </a:p>
          <a:p>
            <a:pPr lvl="0"/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развивать наблюдательность, быстроту реакции;</a:t>
            </a:r>
          </a:p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формировать умение взаимодействовать в группе;</a:t>
            </a:r>
          </a:p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воспитывать уважительное отношение друг к другу; </a:t>
            </a:r>
          </a:p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подготовить материал для выпуска газеты на осеннюю тематику.</a:t>
            </a:r>
          </a:p>
        </p:txBody>
      </p:sp>
      <p:grpSp>
        <p:nvGrpSpPr>
          <p:cNvPr id="4" name="Группа 11"/>
          <p:cNvGrpSpPr/>
          <p:nvPr/>
        </p:nvGrpSpPr>
        <p:grpSpPr>
          <a:xfrm>
            <a:off x="7308304" y="404664"/>
            <a:ext cx="1440160" cy="1656184"/>
            <a:chOff x="467544" y="332656"/>
            <a:chExt cx="2160240" cy="2695560"/>
          </a:xfrm>
        </p:grpSpPr>
        <p:pic>
          <p:nvPicPr>
            <p:cNvPr id="5" name="Picture 2" descr="ШАПКА"/>
            <p:cNvPicPr>
              <a:picLocks noChangeAspect="1" noChangeArrowheads="1"/>
            </p:cNvPicPr>
            <p:nvPr/>
          </p:nvPicPr>
          <p:blipFill>
            <a:blip r:embed="rId2" cstate="print"/>
            <a:srcRect r="76200"/>
            <a:stretch>
              <a:fillRect/>
            </a:stretch>
          </p:blipFill>
          <p:spPr bwMode="auto">
            <a:xfrm>
              <a:off x="467544" y="332656"/>
              <a:ext cx="2160240" cy="2327282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6" name="Picture 7" descr="ШАПКА"/>
            <p:cNvPicPr>
              <a:picLocks noChangeAspect="1" noChangeArrowheads="1"/>
            </p:cNvPicPr>
            <p:nvPr/>
          </p:nvPicPr>
          <p:blipFill>
            <a:blip r:embed="rId3" cstate="print"/>
            <a:srcRect l="26194" t="29381" b="29381"/>
            <a:stretch>
              <a:fillRect/>
            </a:stretch>
          </p:blipFill>
          <p:spPr>
            <a:xfrm>
              <a:off x="467544" y="2636912"/>
              <a:ext cx="2160240" cy="391304"/>
            </a:xfrm>
            <a:prstGeom prst="rect">
              <a:avLst/>
            </a:prstGeom>
            <a:noFill/>
            <a:ln w="19050">
              <a:solidFill>
                <a:srgbClr val="000080"/>
              </a:solidFill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268760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Форма занятия: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43520A"/>
                </a:solidFill>
                <a:latin typeface="Bookman Old Style" pitchFamily="18" charset="0"/>
                <a:cs typeface="Arial" pitchFamily="34" charset="0"/>
              </a:rPr>
              <a:t>комбинированное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428596" y="4643446"/>
            <a:ext cx="6572296" cy="1580172"/>
          </a:xfrm>
        </p:spPr>
        <p:txBody>
          <a:bodyPr/>
          <a:lstStyle/>
          <a:p>
            <a:pPr algn="l"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Оборудование, оформление: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ru-RU" sz="2400" b="1" dirty="0" smtClean="0">
                <a:solidFill>
                  <a:srgbClr val="43520A"/>
                </a:solidFill>
                <a:latin typeface="Bookman Old Style" pitchFamily="18" charset="0"/>
                <a:cs typeface="Arial" pitchFamily="34" charset="0"/>
              </a:rPr>
              <a:t>ноутбук, проектор, экран, справочник журналиста, толковый словарь, ручки, фотоаппарат </a:t>
            </a:r>
          </a:p>
          <a:p>
            <a:pPr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900" b="1" u="sng" dirty="0" smtClean="0">
                <a:solidFill>
                  <a:srgbClr val="800080"/>
                </a:solidFill>
                <a:latin typeface="Arial" charset="0"/>
              </a:rPr>
              <a:t/>
            </a:r>
            <a:br>
              <a:rPr lang="ru-RU" sz="900" b="1" u="sng" dirty="0" smtClean="0">
                <a:solidFill>
                  <a:srgbClr val="800080"/>
                </a:solidFill>
                <a:latin typeface="Arial" charset="0"/>
              </a:rPr>
            </a:br>
            <a:endParaRPr lang="ru-RU" dirty="0"/>
          </a:p>
        </p:txBody>
      </p:sp>
      <p:grpSp>
        <p:nvGrpSpPr>
          <p:cNvPr id="6" name="Группа 11"/>
          <p:cNvGrpSpPr/>
          <p:nvPr/>
        </p:nvGrpSpPr>
        <p:grpSpPr>
          <a:xfrm>
            <a:off x="7236296" y="476672"/>
            <a:ext cx="1440160" cy="1656184"/>
            <a:chOff x="467544" y="332656"/>
            <a:chExt cx="2160240" cy="2695560"/>
          </a:xfrm>
        </p:grpSpPr>
        <p:pic>
          <p:nvPicPr>
            <p:cNvPr id="7" name="Picture 2" descr="ШАПКА"/>
            <p:cNvPicPr>
              <a:picLocks noChangeAspect="1" noChangeArrowheads="1"/>
            </p:cNvPicPr>
            <p:nvPr/>
          </p:nvPicPr>
          <p:blipFill>
            <a:blip r:embed="rId2" cstate="print"/>
            <a:srcRect r="76200"/>
            <a:stretch>
              <a:fillRect/>
            </a:stretch>
          </p:blipFill>
          <p:spPr bwMode="auto">
            <a:xfrm>
              <a:off x="467544" y="332656"/>
              <a:ext cx="2160240" cy="2327282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8" name="Picture 7" descr="ШАПКА"/>
            <p:cNvPicPr>
              <a:picLocks noChangeAspect="1" noChangeArrowheads="1"/>
            </p:cNvPicPr>
            <p:nvPr/>
          </p:nvPicPr>
          <p:blipFill>
            <a:blip r:embed="rId3" cstate="print"/>
            <a:srcRect l="26194" t="29381" b="29381"/>
            <a:stretch>
              <a:fillRect/>
            </a:stretch>
          </p:blipFill>
          <p:spPr>
            <a:xfrm>
              <a:off x="467544" y="2636912"/>
              <a:ext cx="2160240" cy="391304"/>
            </a:xfrm>
            <a:prstGeom prst="rect">
              <a:avLst/>
            </a:prstGeom>
            <a:noFill/>
            <a:ln w="19050">
              <a:solidFill>
                <a:srgbClr val="000080"/>
              </a:solidFill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428596" y="3143248"/>
            <a:ext cx="71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Тип занятия: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43520A"/>
                </a:solidFill>
                <a:latin typeface="Bookman Old Style" pitchFamily="18" charset="0"/>
                <a:cs typeface="Arial" pitchFamily="34" charset="0"/>
              </a:rPr>
              <a:t>изучение и первичное закрепление новых знаний и способов деятельности</a:t>
            </a:r>
            <a:endParaRPr lang="ru-RU" sz="2400" b="1" dirty="0">
              <a:solidFill>
                <a:srgbClr val="43520A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ru-RU" sz="4400" b="1" cap="all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itchFamily="18" charset="0"/>
                <a:cs typeface="Arial" pitchFamily="34" charset="0"/>
              </a:rPr>
              <a:t>Методы: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3300"/>
                </a:solidFill>
                <a:latin typeface="Bookman Old Style" pitchFamily="18" charset="0"/>
              </a:rPr>
              <a:t>словесные (объяснение, беседа);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3300"/>
                </a:solidFill>
                <a:latin typeface="Bookman Old Style" pitchFamily="18" charset="0"/>
              </a:rPr>
              <a:t>наглядные (демонстрация);</a:t>
            </a:r>
          </a:p>
          <a:p>
            <a:pPr lvl="0">
              <a:buFontTx/>
              <a:buChar char="-"/>
            </a:pPr>
            <a:r>
              <a:rPr lang="ru-RU" sz="4000" dirty="0" smtClean="0">
                <a:solidFill>
                  <a:srgbClr val="003300"/>
                </a:solidFill>
                <a:latin typeface="Bookman Old Style" pitchFamily="18" charset="0"/>
              </a:rPr>
              <a:t>элементы технологии критического мышления;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3300"/>
                </a:solidFill>
                <a:latin typeface="Bookman Old Style" pitchFamily="18" charset="0"/>
              </a:rPr>
              <a:t>образное сравнение.</a:t>
            </a:r>
          </a:p>
          <a:p>
            <a:pPr>
              <a:buNone/>
            </a:pPr>
            <a:endParaRPr lang="ru-RU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grpSp>
        <p:nvGrpSpPr>
          <p:cNvPr id="4" name="Группа 11"/>
          <p:cNvGrpSpPr/>
          <p:nvPr/>
        </p:nvGrpSpPr>
        <p:grpSpPr>
          <a:xfrm>
            <a:off x="6786578" y="428604"/>
            <a:ext cx="1889878" cy="1880758"/>
            <a:chOff x="467544" y="332656"/>
            <a:chExt cx="2160240" cy="2695560"/>
          </a:xfrm>
        </p:grpSpPr>
        <p:pic>
          <p:nvPicPr>
            <p:cNvPr id="5" name="Picture 2" descr="ШАПКА"/>
            <p:cNvPicPr>
              <a:picLocks noChangeAspect="1" noChangeArrowheads="1"/>
            </p:cNvPicPr>
            <p:nvPr/>
          </p:nvPicPr>
          <p:blipFill>
            <a:blip r:embed="rId2" cstate="print"/>
            <a:srcRect r="76200"/>
            <a:stretch>
              <a:fillRect/>
            </a:stretch>
          </p:blipFill>
          <p:spPr bwMode="auto">
            <a:xfrm>
              <a:off x="467544" y="332656"/>
              <a:ext cx="2160240" cy="2327282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6" name="Picture 7" descr="ШАПКА"/>
            <p:cNvPicPr>
              <a:picLocks noChangeAspect="1" noChangeArrowheads="1"/>
            </p:cNvPicPr>
            <p:nvPr/>
          </p:nvPicPr>
          <p:blipFill>
            <a:blip r:embed="rId3" cstate="print"/>
            <a:srcRect l="26194" t="29381" b="29381"/>
            <a:stretch>
              <a:fillRect/>
            </a:stretch>
          </p:blipFill>
          <p:spPr>
            <a:xfrm>
              <a:off x="467544" y="2636912"/>
              <a:ext cx="2160240" cy="391304"/>
            </a:xfrm>
            <a:prstGeom prst="rect">
              <a:avLst/>
            </a:prstGeom>
            <a:noFill/>
            <a:ln w="19050">
              <a:solidFill>
                <a:srgbClr val="00008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+mn-ea"/>
                <a:cs typeface="Arial" pitchFamily="34" charset="0"/>
              </a:rPr>
              <a:t>Структура занятия: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4525963"/>
          </a:xfrm>
        </p:spPr>
        <p:txBody>
          <a:bodyPr/>
          <a:lstStyle/>
          <a:p>
            <a:pPr>
              <a:buClr>
                <a:srgbClr val="43520A"/>
              </a:buClr>
              <a:buFont typeface="Bookman Old Style" pitchFamily="18" charset="0"/>
              <a:buChar char="−"/>
            </a:pPr>
            <a:r>
              <a:rPr lang="ru-RU" sz="2800" dirty="0" smtClean="0">
                <a:solidFill>
                  <a:srgbClr val="003300"/>
                </a:solidFill>
                <a:latin typeface="Bookman Old Style" pitchFamily="18" charset="0"/>
                <a:cs typeface="Arial" pitchFamily="34" charset="0"/>
              </a:rPr>
              <a:t>приветствие (организационный момент, настрой на занятие, концентрация внимания);</a:t>
            </a:r>
          </a:p>
          <a:p>
            <a:pPr>
              <a:buClr>
                <a:srgbClr val="43520A"/>
              </a:buClr>
              <a:buFont typeface="Bookman Old Style" pitchFamily="18" charset="0"/>
              <a:buChar char="−"/>
            </a:pPr>
            <a:r>
              <a:rPr lang="ru-RU" sz="2800" dirty="0" smtClean="0">
                <a:solidFill>
                  <a:srgbClr val="003300"/>
                </a:solidFill>
                <a:latin typeface="Bookman Old Style" pitchFamily="18" charset="0"/>
                <a:cs typeface="Arial" pitchFamily="34" charset="0"/>
              </a:rPr>
              <a:t>актуализация знаний;</a:t>
            </a:r>
          </a:p>
          <a:p>
            <a:pPr>
              <a:buClr>
                <a:srgbClr val="43520A"/>
              </a:buClr>
              <a:buFont typeface="Bookman Old Style" pitchFamily="18" charset="0"/>
              <a:buChar char="−"/>
            </a:pPr>
            <a:r>
              <a:rPr lang="ru-RU" sz="2800" dirty="0" smtClean="0">
                <a:solidFill>
                  <a:srgbClr val="003300"/>
                </a:solidFill>
                <a:latin typeface="Bookman Old Style" pitchFamily="18" charset="0"/>
                <a:cs typeface="Arial" pitchFamily="34" charset="0"/>
              </a:rPr>
              <a:t>сообщение темы и цели занятия;</a:t>
            </a:r>
          </a:p>
          <a:p>
            <a:pPr>
              <a:buNone/>
            </a:pPr>
            <a:r>
              <a:rPr lang="ru-RU" sz="2800" dirty="0" smtClean="0">
                <a:solidFill>
                  <a:srgbClr val="003300"/>
                </a:solidFill>
                <a:latin typeface="Bookman Old Style" pitchFamily="18" charset="0"/>
                <a:cs typeface="Arial" pitchFamily="34" charset="0"/>
              </a:rPr>
              <a:t>- знакомство с новым материалом;</a:t>
            </a:r>
          </a:p>
          <a:p>
            <a:pPr>
              <a:buNone/>
            </a:pPr>
            <a:r>
              <a:rPr lang="ru-RU" sz="2800" dirty="0" smtClean="0">
                <a:solidFill>
                  <a:srgbClr val="003300"/>
                </a:solidFill>
                <a:latin typeface="Bookman Old Style" pitchFamily="18" charset="0"/>
                <a:cs typeface="Arial" pitchFamily="34" charset="0"/>
              </a:rPr>
              <a:t>- показ практической значимости через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3300"/>
                </a:solidFill>
                <a:latin typeface="Bookman Old Style" pitchFamily="18" charset="0"/>
                <a:cs typeface="Arial" pitchFamily="34" charset="0"/>
              </a:rPr>
              <a:t>проигрывание конкретной ситуации;</a:t>
            </a:r>
          </a:p>
          <a:p>
            <a:pPr>
              <a:buNone/>
            </a:pPr>
            <a:r>
              <a:rPr lang="ru-RU" sz="2800" dirty="0" smtClean="0">
                <a:solidFill>
                  <a:srgbClr val="003300"/>
                </a:solidFill>
                <a:latin typeface="Bookman Old Style" pitchFamily="18" charset="0"/>
                <a:cs typeface="Arial" pitchFamily="34" charset="0"/>
              </a:rPr>
              <a:t>- подведение итогов занятия, рефлексия.</a:t>
            </a:r>
          </a:p>
          <a:p>
            <a:pPr>
              <a:buNone/>
            </a:pPr>
            <a:endParaRPr lang="ru-RU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grpSp>
        <p:nvGrpSpPr>
          <p:cNvPr id="4" name="Группа 11"/>
          <p:cNvGrpSpPr/>
          <p:nvPr/>
        </p:nvGrpSpPr>
        <p:grpSpPr>
          <a:xfrm>
            <a:off x="7286644" y="299408"/>
            <a:ext cx="1389812" cy="1486518"/>
            <a:chOff x="467544" y="332656"/>
            <a:chExt cx="2160240" cy="2695560"/>
          </a:xfrm>
        </p:grpSpPr>
        <p:pic>
          <p:nvPicPr>
            <p:cNvPr id="5" name="Picture 2" descr="ШАПКА"/>
            <p:cNvPicPr>
              <a:picLocks noChangeAspect="1" noChangeArrowheads="1"/>
            </p:cNvPicPr>
            <p:nvPr/>
          </p:nvPicPr>
          <p:blipFill>
            <a:blip r:embed="rId2" cstate="print"/>
            <a:srcRect r="76200"/>
            <a:stretch>
              <a:fillRect/>
            </a:stretch>
          </p:blipFill>
          <p:spPr bwMode="auto">
            <a:xfrm>
              <a:off x="467544" y="332656"/>
              <a:ext cx="2160240" cy="2327282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6" name="Picture 7" descr="ШАПКА"/>
            <p:cNvPicPr>
              <a:picLocks noChangeAspect="1" noChangeArrowheads="1"/>
            </p:cNvPicPr>
            <p:nvPr/>
          </p:nvPicPr>
          <p:blipFill>
            <a:blip r:embed="rId3" cstate="print"/>
            <a:srcRect l="26194" t="29381" b="29381"/>
            <a:stretch>
              <a:fillRect/>
            </a:stretch>
          </p:blipFill>
          <p:spPr>
            <a:xfrm>
              <a:off x="467544" y="2636912"/>
              <a:ext cx="2160240" cy="391304"/>
            </a:xfrm>
            <a:prstGeom prst="rect">
              <a:avLst/>
            </a:prstGeom>
            <a:noFill/>
            <a:ln w="19050">
              <a:solidFill>
                <a:srgbClr val="00008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4195192" cy="8382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Интервью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(англ. </a:t>
            </a:r>
            <a:r>
              <a:rPr lang="ru-RU" dirty="0" err="1" smtClean="0">
                <a:solidFill>
                  <a:srgbClr val="003300"/>
                </a:solidFill>
                <a:latin typeface="Bookman Old Style" pitchFamily="18" charset="0"/>
              </a:rPr>
              <a:t>interview</a:t>
            </a:r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), жанр публицистики, представляющий собой беседу журналиста с одним или несколькими лицами, по вопросам, имеющим актуальное общественное значение. Подразделяется на два вида: </a:t>
            </a:r>
            <a:r>
              <a:rPr lang="ru-RU" dirty="0" err="1" smtClean="0">
                <a:solidFill>
                  <a:srgbClr val="003300"/>
                </a:solidFill>
                <a:latin typeface="Bookman Old Style" pitchFamily="18" charset="0"/>
              </a:rPr>
              <a:t>И.-сообщение</a:t>
            </a:r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, преследующее главным образом информационную цель, и </a:t>
            </a:r>
            <a:r>
              <a:rPr lang="ru-RU" dirty="0" err="1" smtClean="0">
                <a:solidFill>
                  <a:srgbClr val="003300"/>
                </a:solidFill>
                <a:latin typeface="Bookman Old Style" pitchFamily="18" charset="0"/>
              </a:rPr>
              <a:t>И.-мнение</a:t>
            </a:r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, комментирующее известные факты и события. </a:t>
            </a:r>
          </a:p>
          <a:p>
            <a:endParaRPr lang="ru-RU" dirty="0"/>
          </a:p>
        </p:txBody>
      </p:sp>
      <p:grpSp>
        <p:nvGrpSpPr>
          <p:cNvPr id="4" name="Группа 11"/>
          <p:cNvGrpSpPr/>
          <p:nvPr/>
        </p:nvGrpSpPr>
        <p:grpSpPr>
          <a:xfrm>
            <a:off x="7308304" y="332656"/>
            <a:ext cx="1440160" cy="1512168"/>
            <a:chOff x="467544" y="332656"/>
            <a:chExt cx="2160240" cy="2695560"/>
          </a:xfrm>
        </p:grpSpPr>
        <p:pic>
          <p:nvPicPr>
            <p:cNvPr id="5" name="Picture 2" descr="ШАПКА"/>
            <p:cNvPicPr>
              <a:picLocks noChangeAspect="1" noChangeArrowheads="1"/>
            </p:cNvPicPr>
            <p:nvPr/>
          </p:nvPicPr>
          <p:blipFill>
            <a:blip r:embed="rId2" cstate="print"/>
            <a:srcRect r="76200"/>
            <a:stretch>
              <a:fillRect/>
            </a:stretch>
          </p:blipFill>
          <p:spPr bwMode="auto">
            <a:xfrm>
              <a:off x="467544" y="332656"/>
              <a:ext cx="2160240" cy="2327282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6" name="Picture 7" descr="ШАПКА"/>
            <p:cNvPicPr>
              <a:picLocks noChangeAspect="1" noChangeArrowheads="1"/>
            </p:cNvPicPr>
            <p:nvPr/>
          </p:nvPicPr>
          <p:blipFill>
            <a:blip r:embed="rId3" cstate="print"/>
            <a:srcRect l="26194" t="29381" b="29381"/>
            <a:stretch>
              <a:fillRect/>
            </a:stretch>
          </p:blipFill>
          <p:spPr>
            <a:xfrm>
              <a:off x="467544" y="2636912"/>
              <a:ext cx="2160240" cy="391304"/>
            </a:xfrm>
            <a:prstGeom prst="rect">
              <a:avLst/>
            </a:prstGeom>
            <a:noFill/>
            <a:ln w="19050">
              <a:solidFill>
                <a:srgbClr val="00008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B24438"/>
                </a:solidFill>
                <a:latin typeface="Bookman Old Style" pitchFamily="18" charset="0"/>
              </a:rPr>
              <a:t>правила интервью:</a:t>
            </a:r>
            <a:br>
              <a:rPr lang="ru-RU" b="1" dirty="0" smtClean="0">
                <a:solidFill>
                  <a:srgbClr val="B24438"/>
                </a:solidFill>
                <a:latin typeface="Bookman Old Style" pitchFamily="18" charset="0"/>
              </a:rPr>
            </a:br>
            <a:endParaRPr lang="ru-RU" b="1" dirty="0">
              <a:solidFill>
                <a:srgbClr val="B24438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01797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К интервью надо готовиться. Вопросы должны быть продуманы: от этого зависит успех интервью.</a:t>
            </a:r>
          </a:p>
          <a:p>
            <a:pPr lvl="0"/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Готовясь к интервью, не забывайте о внешнем виде. Аккуратная прическа, не вызывающий наряд благожелательно настроят собеседника.</a:t>
            </a:r>
          </a:p>
          <a:p>
            <a:pPr lvl="0"/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Представьтесь и попросите разрешения взять интервью.</a:t>
            </a:r>
          </a:p>
          <a:p>
            <a:pPr lvl="0"/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Задавая вопросы, постарайтесь держаться естественно, непринужденно. Если речь собеседника слишком абстрактна, непонятна, корреспондент может перевести ее в более понятную форму. Он должен задать вопросы, переключающие сознание собеседника в нужное русло.</a:t>
            </a:r>
          </a:p>
          <a:p>
            <a:pPr lvl="0"/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В заключение журналист благодарит гостя за интервью и прощается с ним.</a:t>
            </a: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1682</TotalTime>
  <Words>524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   Цель занятия:   </vt:lpstr>
      <vt:lpstr>Задачи:</vt:lpstr>
      <vt:lpstr>Слайд 5</vt:lpstr>
      <vt:lpstr>Слайд 6</vt:lpstr>
      <vt:lpstr>Структура занятия:</vt:lpstr>
      <vt:lpstr>Интервью</vt:lpstr>
      <vt:lpstr>правила интервью: </vt:lpstr>
      <vt:lpstr>Разделы «Справочника журналиста»</vt:lpstr>
      <vt:lpstr>Игра «Обращение с просьбой»</vt:lpstr>
      <vt:lpstr>                 Несколько советов,  как написать хороший материал: </vt:lpstr>
      <vt:lpstr>Журналисты, пожелавшие зачитать  наработанный материал</vt:lpstr>
      <vt:lpstr>Подведение итогов занятия:</vt:lpstr>
      <vt:lpstr>Рефлексия прием технологии  критического мышления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Yuliya</dc:creator>
  <cp:lastModifiedBy>User</cp:lastModifiedBy>
  <cp:revision>111</cp:revision>
  <dcterms:created xsi:type="dcterms:W3CDTF">2011-09-18T13:46:40Z</dcterms:created>
  <dcterms:modified xsi:type="dcterms:W3CDTF">2013-11-06T10:02:37Z</dcterms:modified>
</cp:coreProperties>
</file>