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6"/>
  </p:handoutMasterIdLst>
  <p:sldIdLst>
    <p:sldId id="256" r:id="rId2"/>
    <p:sldId id="270" r:id="rId3"/>
    <p:sldId id="274" r:id="rId4"/>
    <p:sldId id="271" r:id="rId5"/>
    <p:sldId id="273" r:id="rId6"/>
    <p:sldId id="257" r:id="rId7"/>
    <p:sldId id="259" r:id="rId8"/>
    <p:sldId id="260" r:id="rId9"/>
    <p:sldId id="261" r:id="rId10"/>
    <p:sldId id="272" r:id="rId11"/>
    <p:sldId id="264" r:id="rId12"/>
    <p:sldId id="265" r:id="rId13"/>
    <p:sldId id="266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>
        <p:scale>
          <a:sx n="70" d="100"/>
          <a:sy n="70" d="100"/>
        </p:scale>
        <p:origin x="-137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9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74;&#1099;&#1087;&#1091;&#1089;&#1082;&#1085;&#1072;&#1103;%20&#1052;&#1077;&#1083;&#1100;&#1085;&#1080;&#1095;&#1091;&#1082;\&#1056;&#1077;&#1079;&#1091;&#1083;&#1100;&#1090;&#1072;&#1090;&#1099;%20&#1086;&#1087;&#1088;&#1086;&#1089;&#1072;%20(1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74;&#1099;&#1087;&#1091;&#1089;&#1082;&#1085;&#1072;&#1103;%20&#1052;&#1077;&#1083;&#1100;&#1085;&#1080;&#1095;&#1091;&#1082;\&#1056;&#1077;&#1079;&#1091;&#1083;&#1100;&#1090;&#1072;&#1090;&#1099;%20&#1086;&#1087;&#1088;&#1086;&#1089;&#1072;%20(1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74;&#1099;&#1087;&#1091;&#1089;&#1082;&#1085;&#1072;&#1103;%20&#1052;&#1077;&#1083;&#1100;&#1085;&#1080;&#1095;&#1091;&#1082;\&#1056;&#1077;&#1079;&#1091;&#1083;&#1100;&#1090;&#1072;&#1090;&#1099;%20&#1086;&#1087;&#1088;&#1086;&#1089;&#1072;%20(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Результаты опроса </a:t>
            </a:r>
            <a:br>
              <a:rPr lang="ru-RU"/>
            </a:br>
            <a:r>
              <a:rPr lang="ru-RU"/>
              <a:t>"Что станет основным средством обучения в нашей стране к 2020 году?"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5.4614412571463763E-3"/>
                  <c:y val="6.2669246029755224E-2"/>
                </c:manualLayout>
              </c:layout>
              <c:showVal val="1"/>
            </c:dLbl>
            <c:dLbl>
              <c:idx val="1"/>
              <c:layout>
                <c:manualLayout>
                  <c:x val="1.3653603142865945E-3"/>
                  <c:y val="5.4313346559121303E-2"/>
                </c:manualLayout>
              </c:layout>
              <c:showVal val="1"/>
            </c:dLbl>
            <c:dLbl>
              <c:idx val="2"/>
              <c:layout>
                <c:manualLayout>
                  <c:x val="-1.3653603142865945E-3"/>
                  <c:y val="5.8491296294438298E-2"/>
                </c:manualLayout>
              </c:layout>
              <c:showVal val="1"/>
            </c:dLbl>
            <c:dLbl>
              <c:idx val="3"/>
              <c:layout>
                <c:manualLayout>
                  <c:x val="1.3653603142865945E-3"/>
                  <c:y val="6.2669246029755224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5.8491296294438298E-2"/>
                </c:manualLayout>
              </c:layout>
              <c:showVal val="1"/>
            </c:dLbl>
            <c:numFmt formatCode="General" sourceLinked="0"/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Мел и доска</c:v>
                </c:pt>
                <c:pt idx="1">
                  <c:v>Настольный компьютер и проектор</c:v>
                </c:pt>
                <c:pt idx="2">
                  <c:v>Мобильные компьютеры</c:v>
                </c:pt>
                <c:pt idx="3">
                  <c:v>Принципиально новое средство обучения, которое еще не изобретено…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11</c:v>
                </c:pt>
                <c:pt idx="1">
                  <c:v>14</c:v>
                </c:pt>
                <c:pt idx="2">
                  <c:v>15</c:v>
                </c:pt>
                <c:pt idx="3">
                  <c:v>7</c:v>
                </c:pt>
                <c:pt idx="4">
                  <c:v>3</c:v>
                </c:pt>
              </c:numCache>
            </c:numRef>
          </c:val>
        </c:ser>
        <c:dLbls>
          <c:showVal val="1"/>
        </c:dLbls>
        <c:shape val="box"/>
        <c:axId val="52550272"/>
        <c:axId val="53986816"/>
        <c:axId val="0"/>
      </c:bar3DChart>
      <c:catAx>
        <c:axId val="52550272"/>
        <c:scaling>
          <c:orientation val="minMax"/>
        </c:scaling>
        <c:axPos val="b"/>
        <c:tickLblPos val="nextTo"/>
        <c:crossAx val="53986816"/>
        <c:crosses val="autoZero"/>
        <c:auto val="1"/>
        <c:lblAlgn val="ctr"/>
        <c:lblOffset val="100"/>
      </c:catAx>
      <c:valAx>
        <c:axId val="53986816"/>
        <c:scaling>
          <c:orientation val="minMax"/>
        </c:scaling>
        <c:axPos val="l"/>
        <c:majorGridlines/>
        <c:numFmt formatCode="General" sourceLinked="1"/>
        <c:tickLblPos val="nextTo"/>
        <c:crossAx val="52550272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Использование ИКТ в профессиональной деятельности 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Percent val="1"/>
          </c:dLbls>
          <c:cat>
            <c:strRef>
              <c:f>Лист2!$A$2:$A$4</c:f>
              <c:strCache>
                <c:ptCount val="3"/>
                <c:pt idx="0">
                  <c:v>Да, использую часто</c:v>
                </c:pt>
                <c:pt idx="1">
                  <c:v>Да, использую, но редко</c:v>
                </c:pt>
                <c:pt idx="2">
                  <c:v>Нет, не использую</c:v>
                </c:pt>
              </c:strCache>
            </c:strRef>
          </c:cat>
          <c:val>
            <c:numRef>
              <c:f>Лист2!$B$2:$B$4</c:f>
              <c:numCache>
                <c:formatCode>General</c:formatCode>
                <c:ptCount val="3"/>
                <c:pt idx="0">
                  <c:v>32</c:v>
                </c:pt>
                <c:pt idx="1">
                  <c:v>14</c:v>
                </c:pt>
                <c:pt idx="2">
                  <c:v>4</c:v>
                </c:pt>
              </c:numCache>
            </c:numRef>
          </c:val>
        </c:ser>
        <c:dLbls>
          <c:showVal val="1"/>
        </c:dLbls>
      </c:pie3DChart>
    </c:plotArea>
    <c:legend>
      <c:legendPos val="b"/>
      <c:layout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2400"/>
            </a:pPr>
            <a:r>
              <a:rPr lang="ru-RU" sz="2400"/>
              <a:t>СПОСОБЫ ОБУЧЕНИЯ ПОЛЬЗОВАНИЮ КОМПЬЮТЕРОМ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explosion val="11"/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dLblPos val="ctr"/>
            <c:showPercent val="1"/>
            <c:showLeaderLines val="1"/>
          </c:dLbls>
          <c:cat>
            <c:strRef>
              <c:f>Лист6!$A$2:$A$5</c:f>
              <c:strCache>
                <c:ptCount val="4"/>
                <c:pt idx="0">
                  <c:v>В процессе работы</c:v>
                </c:pt>
                <c:pt idx="1">
                  <c:v>Неформальная помощь коллег</c:v>
                </c:pt>
                <c:pt idx="2">
                  <c:v>На курсах повышения квалификации</c:v>
                </c:pt>
                <c:pt idx="3">
                  <c:v>Самостоятельно</c:v>
                </c:pt>
              </c:strCache>
            </c:strRef>
          </c:cat>
          <c:val>
            <c:numRef>
              <c:f>Лист6!$B$2:$B$5</c:f>
              <c:numCache>
                <c:formatCode>General</c:formatCode>
                <c:ptCount val="4"/>
                <c:pt idx="0">
                  <c:v>8</c:v>
                </c:pt>
                <c:pt idx="1">
                  <c:v>7</c:v>
                </c:pt>
                <c:pt idx="2">
                  <c:v>30</c:v>
                </c:pt>
                <c:pt idx="3">
                  <c:v>5</c:v>
                </c:pt>
              </c:numCache>
            </c:numRef>
          </c:val>
        </c:ser>
        <c:dLbls>
          <c:showVal val="1"/>
        </c:dLbls>
      </c:pie3DChart>
    </c:plotArea>
    <c:legend>
      <c:legendPos val="b"/>
      <c:layout/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52111-16C8-4242-B1C0-EEBC267DA31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BAF69-A61F-4B64-85AD-B6E4BCE0F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2880558-B0E2-4CCB-904E-5B8749D0589E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06A984-EA24-40D3-ACEF-44ADD96AFE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880558-B0E2-4CCB-904E-5B8749D0589E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06A984-EA24-40D3-ACEF-44ADD96AFE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880558-B0E2-4CCB-904E-5B8749D0589E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06A984-EA24-40D3-ACEF-44ADD96AFE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880558-B0E2-4CCB-904E-5B8749D0589E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06A984-EA24-40D3-ACEF-44ADD96AFE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880558-B0E2-4CCB-904E-5B8749D0589E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06A984-EA24-40D3-ACEF-44ADD96AFE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880558-B0E2-4CCB-904E-5B8749D0589E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06A984-EA24-40D3-ACEF-44ADD96AFE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880558-B0E2-4CCB-904E-5B8749D0589E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06A984-EA24-40D3-ACEF-44ADD96AFE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880558-B0E2-4CCB-904E-5B8749D0589E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06A984-EA24-40D3-ACEF-44ADD96AFE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880558-B0E2-4CCB-904E-5B8749D0589E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06A984-EA24-40D3-ACEF-44ADD96AFE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2880558-B0E2-4CCB-904E-5B8749D0589E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06A984-EA24-40D3-ACEF-44ADD96AFE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2880558-B0E2-4CCB-904E-5B8749D0589E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06A984-EA24-40D3-ACEF-44ADD96AFE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2880558-B0E2-4CCB-904E-5B8749D0589E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106A984-EA24-40D3-ACEF-44ADD96AFE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40000">
              <a:schemeClr val="bg2">
                <a:tint val="65000"/>
                <a:satMod val="300000"/>
              </a:schemeClr>
            </a:gs>
            <a:gs pos="100000">
              <a:schemeClr val="bg2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848872" cy="129614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>
            <a:normAutofit fontScale="90000"/>
          </a:bodyPr>
          <a:lstStyle/>
          <a:p>
            <a:pPr algn="ctr"/>
            <a:r>
              <a:rPr lang="ru-RU" sz="3600" b="0" dirty="0" smtClean="0">
                <a:solidFill>
                  <a:srgbClr val="002060"/>
                </a:solidFill>
                <a:effectLst/>
                <a:latin typeface="+mj-lt"/>
              </a:rPr>
              <a:t>ФОРМИРОВАНИЕ ИКТ – КОМЕТЕНЦИЙ</a:t>
            </a:r>
            <a:br>
              <a:rPr lang="ru-RU" sz="3600" b="0" dirty="0" smtClean="0">
                <a:solidFill>
                  <a:srgbClr val="002060"/>
                </a:solidFill>
                <a:effectLst/>
                <a:latin typeface="+mj-lt"/>
              </a:rPr>
            </a:br>
            <a:r>
              <a:rPr lang="ru-RU" sz="3600" b="0" dirty="0" smtClean="0">
                <a:solidFill>
                  <a:srgbClr val="002060"/>
                </a:solidFill>
                <a:effectLst/>
                <a:latin typeface="+mj-lt"/>
              </a:rPr>
              <a:t>ПРЕПОДАВАТЕЛЯ</a:t>
            </a:r>
            <a:endParaRPr lang="ru-RU" sz="3600" b="0" dirty="0">
              <a:solidFill>
                <a:srgbClr val="002060"/>
              </a:solidFill>
              <a:effectLst/>
              <a:latin typeface="+mj-lt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31640" y="2276872"/>
            <a:ext cx="7200800" cy="2520280"/>
          </a:xfrm>
        </p:spPr>
        <p:txBody>
          <a:bodyPr>
            <a:normAutofit/>
          </a:bodyPr>
          <a:lstStyle/>
          <a:p>
            <a:r>
              <a:rPr lang="en-US" sz="2500" b="1" i="1" dirty="0" smtClean="0">
                <a:latin typeface="+mj-lt"/>
              </a:rPr>
              <a:t> </a:t>
            </a:r>
            <a:r>
              <a:rPr lang="ru-RU" sz="2500" b="1" i="1" dirty="0" smtClean="0">
                <a:solidFill>
                  <a:schemeClr val="tx1"/>
                </a:solidFill>
                <a:latin typeface="+mj-lt"/>
              </a:rPr>
              <a:t>«Мир без границ, где технологии</a:t>
            </a:r>
            <a:endParaRPr lang="ru-RU" sz="2500" b="1" dirty="0" smtClean="0">
              <a:solidFill>
                <a:schemeClr val="tx1"/>
              </a:solidFill>
              <a:latin typeface="+mj-lt"/>
            </a:endParaRPr>
          </a:p>
          <a:p>
            <a:r>
              <a:rPr lang="ru-RU" sz="2500" b="1" i="1" dirty="0" smtClean="0">
                <a:solidFill>
                  <a:schemeClr val="tx1"/>
                </a:solidFill>
                <a:latin typeface="+mj-lt"/>
              </a:rPr>
              <a:t> служат образованию, помогая</a:t>
            </a:r>
            <a:endParaRPr lang="ru-RU" sz="2500" b="1" dirty="0" smtClean="0">
              <a:solidFill>
                <a:schemeClr val="tx1"/>
              </a:solidFill>
              <a:latin typeface="+mj-lt"/>
            </a:endParaRPr>
          </a:p>
          <a:p>
            <a:r>
              <a:rPr lang="ru-RU" sz="2500" b="1" i="1" dirty="0" smtClean="0">
                <a:solidFill>
                  <a:schemeClr val="tx1"/>
                </a:solidFill>
                <a:latin typeface="+mj-lt"/>
              </a:rPr>
              <a:t> создавать инклюзивные общества знаний»</a:t>
            </a:r>
          </a:p>
          <a:p>
            <a:endParaRPr lang="ru-RU" sz="2500" b="1" dirty="0" smtClean="0">
              <a:solidFill>
                <a:schemeClr val="tx1"/>
              </a:solidFill>
              <a:latin typeface="+mj-lt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+mj-lt"/>
              </a:rPr>
              <a:t>Из программы ЮНЕСКО «Видение в отношении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+mj-lt"/>
              </a:rPr>
              <a:t> применения ИКТ в сфере образования и обучения"</a:t>
            </a:r>
            <a:endParaRPr lang="ru-RU" sz="1400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/>
        </p:nvGraphicFramePr>
        <p:xfrm>
          <a:off x="611560" y="476672"/>
          <a:ext cx="792088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274638"/>
            <a:ext cx="7560840" cy="13541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800" u="sng" dirty="0" smtClean="0">
                <a:solidFill>
                  <a:schemeClr val="tx1"/>
                </a:solidFill>
              </a:rPr>
              <a:t>ОРГАНИЗАЦИЯ ПРОЦЕССА ФОРМИРОВАНИЯ</a:t>
            </a:r>
            <a:br>
              <a:rPr lang="ru-RU" sz="2800" u="sng" dirty="0" smtClean="0">
                <a:solidFill>
                  <a:schemeClr val="tx1"/>
                </a:solidFill>
              </a:rPr>
            </a:br>
            <a:r>
              <a:rPr lang="ru-RU" sz="2800" u="sng" dirty="0" smtClean="0">
                <a:solidFill>
                  <a:schemeClr val="tx1"/>
                </a:solidFill>
              </a:rPr>
              <a:t> ИКТ  - КОМПЕТЕНЦИЙ</a:t>
            </a:r>
            <a:endParaRPr lang="ru-RU" sz="2800" u="sng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39552" y="1988840"/>
            <a:ext cx="8147248" cy="4869160"/>
          </a:xfrm>
        </p:spPr>
        <p:txBody>
          <a:bodyPr numCol="1">
            <a:noAutofit/>
          </a:bodyPr>
          <a:lstStyle/>
          <a:p>
            <a:pPr marL="624078" indent="-514350">
              <a:buClr>
                <a:schemeClr val="tx2"/>
              </a:buCl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информационно-методическое сопровождение</a:t>
            </a:r>
          </a:p>
          <a:p>
            <a:pPr marL="624078" indent="-514350">
              <a:buClr>
                <a:schemeClr val="tx2"/>
              </a:buCl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педагогической деятельности с использованием</a:t>
            </a:r>
          </a:p>
          <a:p>
            <a:pPr marL="624078" indent="-514350">
              <a:buClr>
                <a:schemeClr val="tx2"/>
              </a:buCl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ИКТ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marL="880110" lvl="1" indent="-514350">
              <a:buClr>
                <a:schemeClr val="accent1">
                  <a:lumMod val="75000"/>
                </a:schemeClr>
              </a:buClr>
              <a:buSzPct val="80000"/>
              <a:buFont typeface="Wingdings" pitchFamily="2" charset="2"/>
              <a:buChar char="ü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мастер – классы</a:t>
            </a:r>
          </a:p>
          <a:p>
            <a:pPr marL="880110" lvl="1" indent="-514350">
              <a:buClr>
                <a:schemeClr val="accent1">
                  <a:lumMod val="75000"/>
                </a:schemeClr>
              </a:buClr>
              <a:buSzPct val="80000"/>
              <a:buFont typeface="Wingdings" pitchFamily="2" charset="2"/>
              <a:buChar char="ü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педагогические  мастерские и наставничество</a:t>
            </a:r>
          </a:p>
          <a:p>
            <a:pPr marL="880110" lvl="1" indent="-514350">
              <a:buClr>
                <a:schemeClr val="accent1">
                  <a:lumMod val="75000"/>
                </a:schemeClr>
              </a:buClr>
              <a:buSzPct val="80000"/>
              <a:buFont typeface="Wingdings" pitchFamily="2" charset="2"/>
              <a:buChar char="ü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обучающие семинары</a:t>
            </a:r>
          </a:p>
          <a:p>
            <a:pPr marL="880110" lvl="1" indent="-514350">
              <a:buClr>
                <a:schemeClr val="accent1">
                  <a:lumMod val="75000"/>
                </a:schemeClr>
              </a:buClr>
              <a:buSzPct val="80000"/>
              <a:buFont typeface="Wingdings" pitchFamily="2" charset="2"/>
              <a:buChar char="ü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работа в паре</a:t>
            </a:r>
          </a:p>
          <a:p>
            <a:pPr marL="880110" lvl="1" indent="-514350">
              <a:buClr>
                <a:schemeClr val="accent1">
                  <a:lumMod val="75000"/>
                </a:schemeClr>
              </a:buClr>
              <a:buSzPct val="80000"/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880110" lvl="1" indent="-514350">
              <a:buClr>
                <a:schemeClr val="accent1">
                  <a:lumMod val="75000"/>
                </a:schemeClr>
              </a:buClr>
              <a:buSzPct val="80000"/>
              <a:buFont typeface="Wingdings" pitchFamily="2" charset="2"/>
              <a:buChar char="ü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624078" indent="-514350"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624078" indent="-514350">
              <a:buClrTx/>
            </a:pPr>
            <a:endParaRPr lang="ru-RU" sz="2400" b="1" i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Содержимое 3" descr="MH90043049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4149080"/>
            <a:ext cx="3456384" cy="254957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04856" cy="157018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800" u="sng" dirty="0" smtClean="0">
                <a:solidFill>
                  <a:srgbClr val="002060"/>
                </a:solidFill>
              </a:rPr>
              <a:t>ОРГАНИЗАЦИЯ ПРОЦЕССА ФОРМИРОВАНИЯ</a:t>
            </a:r>
            <a:br>
              <a:rPr lang="ru-RU" sz="2800" u="sng" dirty="0" smtClean="0">
                <a:solidFill>
                  <a:srgbClr val="002060"/>
                </a:solidFill>
              </a:rPr>
            </a:br>
            <a:r>
              <a:rPr lang="ru-RU" sz="2800" u="sng" dirty="0" smtClean="0">
                <a:solidFill>
                  <a:srgbClr val="002060"/>
                </a:solidFill>
              </a:rPr>
              <a:t> ИКТ  - КОМПЕТЕНЦИЙ</a:t>
            </a:r>
            <a:endParaRPr lang="ru-RU" sz="2800" u="sng" dirty="0">
              <a:solidFill>
                <a:srgbClr val="00206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39552" y="1988840"/>
            <a:ext cx="8147248" cy="4176464"/>
          </a:xfrm>
        </p:spPr>
        <p:txBody>
          <a:bodyPr numCol="1">
            <a:noAutofit/>
          </a:bodyPr>
          <a:lstStyle/>
          <a:p>
            <a:pPr marL="624078" indent="-514350">
              <a:buClr>
                <a:schemeClr val="accent1">
                  <a:lumMod val="75000"/>
                </a:schemeClr>
              </a:buClr>
              <a:buSzPct val="80000"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непрерывное повышение квалификации в области</a:t>
            </a:r>
          </a:p>
          <a:p>
            <a:pPr marL="624078" indent="-514350">
              <a:buClr>
                <a:schemeClr val="accent1">
                  <a:lumMod val="75000"/>
                </a:schemeClr>
              </a:buClr>
              <a:buSzPct val="80000"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использования ИКТ в обучении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624078" indent="-514350">
              <a:buClr>
                <a:schemeClr val="accent1">
                  <a:lumMod val="75000"/>
                </a:schemeClr>
              </a:buClr>
              <a:buSzPct val="80000"/>
              <a:buFont typeface="Wingdings" pitchFamily="2" charset="2"/>
              <a:buChar char="ü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Курсы по формированию базовых знаний</a:t>
            </a:r>
          </a:p>
          <a:p>
            <a:pPr marL="624078" indent="-514350">
              <a:buClr>
                <a:schemeClr val="accent1">
                  <a:lumMod val="75000"/>
                </a:schemeClr>
              </a:buClr>
              <a:buSzPct val="80000"/>
              <a:buFont typeface="Wingdings" pitchFamily="2" charset="2"/>
              <a:buChar char="ü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Курсы для преподавателя - общеобразовательных дисциплин</a:t>
            </a:r>
          </a:p>
          <a:p>
            <a:pPr marL="624078" indent="-514350">
              <a:buClr>
                <a:schemeClr val="accent1">
                  <a:lumMod val="75000"/>
                </a:schemeClr>
              </a:buClr>
              <a:buSzPct val="80000"/>
              <a:buFont typeface="Wingdings" pitchFamily="2" charset="2"/>
              <a:buChar char="ü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Курсы для преподавателей проф. дисциплин</a:t>
            </a:r>
          </a:p>
          <a:p>
            <a:pPr marL="624078" indent="-514350">
              <a:buClr>
                <a:schemeClr val="accent1">
                  <a:lumMod val="75000"/>
                </a:schemeClr>
              </a:buClr>
              <a:buSzPct val="80000"/>
              <a:buFont typeface="Wingdings" pitchFamily="2" charset="2"/>
              <a:buChar char="ü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Курсы для методистов и административных работников</a:t>
            </a:r>
          </a:p>
          <a:p>
            <a:pPr marL="624078" indent="-514350">
              <a:buClr>
                <a:schemeClr val="accent1">
                  <a:lumMod val="75000"/>
                </a:schemeClr>
              </a:buClr>
              <a:buSzPct val="80000"/>
              <a:buFont typeface="Wingdings" pitchFamily="2" charset="2"/>
              <a:buChar char="ü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Специализированные курсы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624078" indent="-514350">
              <a:buClr>
                <a:schemeClr val="accent1">
                  <a:lumMod val="75000"/>
                </a:schemeClr>
              </a:buClr>
              <a:buSzPct val="80000"/>
              <a:buFont typeface="Wingdings" pitchFamily="2" charset="2"/>
              <a:buChar char="ü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Дистанционное курсы</a:t>
            </a:r>
          </a:p>
          <a:p>
            <a:pPr marL="624078" indent="-514350">
              <a:buClr>
                <a:schemeClr val="accent1">
                  <a:lumMod val="75000"/>
                </a:schemeClr>
              </a:buClr>
              <a:buSzPct val="80000"/>
              <a:buFont typeface="Wingdings" pitchFamily="2" charset="2"/>
              <a:buChar char="ü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624078" indent="-514350">
              <a:buClr>
                <a:schemeClr val="accent1">
                  <a:lumMod val="75000"/>
                </a:schemeClr>
              </a:buClr>
              <a:buSzPct val="80000"/>
              <a:buNone/>
            </a:pP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marL="624078" indent="-514350">
              <a:buClr>
                <a:schemeClr val="accent1">
                  <a:lumMod val="75000"/>
                </a:schemeClr>
              </a:buClr>
              <a:buSzPct val="80000"/>
              <a:buNone/>
            </a:pP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marL="624078" indent="-514350">
              <a:buClr>
                <a:schemeClr val="accent1">
                  <a:lumMod val="75000"/>
                </a:schemeClr>
              </a:buClr>
              <a:buSzPct val="80000"/>
              <a:buNone/>
            </a:pP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marL="624078" indent="-514350">
              <a:buClrTx/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624078" indent="-514350">
              <a:buClrTx/>
            </a:pPr>
            <a:endParaRPr lang="ru-RU" sz="2400" b="1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04856" cy="157018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800" u="sng" dirty="0" smtClean="0">
                <a:solidFill>
                  <a:schemeClr val="tx1"/>
                </a:solidFill>
              </a:rPr>
              <a:t>ОРГАНИЗАЦИЯ ПРОЦЕССА ФОРМИРОВАНИЯ</a:t>
            </a:r>
            <a:br>
              <a:rPr lang="ru-RU" sz="2800" u="sng" dirty="0" smtClean="0">
                <a:solidFill>
                  <a:schemeClr val="tx1"/>
                </a:solidFill>
              </a:rPr>
            </a:br>
            <a:r>
              <a:rPr lang="ru-RU" sz="2800" u="sng" dirty="0" smtClean="0">
                <a:solidFill>
                  <a:schemeClr val="tx1"/>
                </a:solidFill>
              </a:rPr>
              <a:t> ИКТ  - КОМПЕТЕНЦИЙ</a:t>
            </a:r>
            <a:endParaRPr lang="ru-RU" sz="2800" u="sng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39552" y="1988840"/>
            <a:ext cx="8147248" cy="4869160"/>
          </a:xfrm>
        </p:spPr>
        <p:txBody>
          <a:bodyPr numCol="1">
            <a:noAutofit/>
          </a:bodyPr>
          <a:lstStyle/>
          <a:p>
            <a:pPr marL="624078" indent="-514350">
              <a:buClr>
                <a:schemeClr val="accent1">
                  <a:lumMod val="75000"/>
                </a:schemeClr>
              </a:buClr>
              <a:buSzPct val="80000"/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программно-аппаратное обновление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и сопровождение функционирования оборудования и информационных ресурсов ОУ, техническое сопровождение ИКТ и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предоставление доступа к интернету</a:t>
            </a:r>
          </a:p>
          <a:p>
            <a:pPr marL="624078" indent="-514350">
              <a:buClrTx/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624078" indent="-514350">
              <a:buClrTx/>
              <a:buNone/>
            </a:pPr>
            <a:endParaRPr lang="ru-RU" sz="2400" b="1" i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MB90023396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4005064"/>
            <a:ext cx="3456384" cy="223224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4464496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rgbClr val="002060"/>
                </a:solidFill>
              </a:rPr>
              <a:t>СПАСИБО ЗА ВНИМАНИЕ!</a:t>
            </a:r>
            <a:endParaRPr lang="ru-RU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99592" y="1916833"/>
            <a:ext cx="7632848" cy="41044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Внедрение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2060"/>
                </a:solidFill>
              </a:rPr>
              <a:t>информационно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коммуникационных </a:t>
            </a:r>
            <a:r>
              <a:rPr lang="ru-RU" dirty="0" smtClean="0">
                <a:solidFill>
                  <a:srgbClr val="002060"/>
                </a:solidFill>
              </a:rPr>
              <a:t>технологий в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профессиональную деятельность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педагогов </a:t>
            </a:r>
            <a:r>
              <a:rPr lang="ru-RU" dirty="0" smtClean="0"/>
              <a:t>является приоритетным</a:t>
            </a:r>
          </a:p>
          <a:p>
            <a:pPr>
              <a:buNone/>
            </a:pPr>
            <a:r>
              <a:rPr lang="ru-RU" dirty="0" smtClean="0"/>
              <a:t>направлением </a:t>
            </a:r>
            <a:r>
              <a:rPr lang="ru-RU" dirty="0" smtClean="0"/>
              <a:t>модернизации</a:t>
            </a:r>
          </a:p>
          <a:p>
            <a:pPr>
              <a:buNone/>
            </a:pPr>
            <a:r>
              <a:rPr lang="ru-RU" dirty="0" smtClean="0"/>
              <a:t>российского</a:t>
            </a:r>
            <a:r>
              <a:rPr lang="ru-RU" dirty="0" smtClean="0"/>
              <a:t> </a:t>
            </a:r>
            <a:r>
              <a:rPr lang="ru-RU" dirty="0" smtClean="0"/>
              <a:t>образования </a:t>
            </a:r>
            <a:r>
              <a:rPr lang="ru-RU" dirty="0" smtClean="0"/>
              <a:t>сегодня в </a:t>
            </a:r>
            <a:r>
              <a:rPr lang="ru-RU" dirty="0" smtClean="0"/>
              <a:t>связи</a:t>
            </a:r>
          </a:p>
          <a:p>
            <a:pPr>
              <a:buNone/>
            </a:pPr>
            <a:r>
              <a:rPr lang="ru-RU" dirty="0" smtClean="0"/>
              <a:t>с введением новых образовательных</a:t>
            </a:r>
          </a:p>
          <a:p>
            <a:pPr>
              <a:buNone/>
            </a:pPr>
            <a:r>
              <a:rPr lang="ru-RU" dirty="0" smtClean="0"/>
              <a:t>стандартов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59632" y="274638"/>
            <a:ext cx="6768752" cy="1143000"/>
          </a:xfrm>
        </p:spPr>
        <p:txBody>
          <a:bodyPr>
            <a:normAutofit fontScale="90000"/>
          </a:bodyPr>
          <a:lstStyle/>
          <a:p>
            <a:r>
              <a:rPr lang="ru-RU" sz="3600" u="sng" dirty="0" smtClean="0">
                <a:solidFill>
                  <a:srgbClr val="002060"/>
                </a:solidFill>
              </a:rPr>
              <a:t>Приоритетное направление модернизации образования</a:t>
            </a:r>
            <a:endParaRPr lang="ru-RU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/>
        </p:nvGraphicFramePr>
        <p:xfrm>
          <a:off x="539552" y="548680"/>
          <a:ext cx="820891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3400" dirty="0" smtClean="0"/>
              <a:t>  «Педагогический работник должен обладать </a:t>
            </a:r>
            <a:r>
              <a:rPr lang="ru-RU" sz="3400" dirty="0" smtClean="0">
                <a:solidFill>
                  <a:srgbClr val="002060"/>
                </a:solidFill>
              </a:rPr>
              <a:t>информационной компетентностью – </a:t>
            </a:r>
            <a:r>
              <a:rPr lang="ru-RU" sz="3400" dirty="0" smtClean="0"/>
              <a:t>качеством действий, обеспечивающих эффективный поиск, структурирование информации, ее адаптацию к особенностям педагогического процесса и дидактическим требованиям, формулировку учебной проблемы различными ИКТ-  способами, квалифицированную работу с различными информационными ресурсами, профессиональными инструментами, готовыми программно-методическими комплексами, позволяющими проектировать решение педагогических проблем и практических задач, готовность к ведению дистанционной образовательной деятельности, использование компьютерных и </a:t>
            </a:r>
            <a:r>
              <a:rPr lang="ru-RU" sz="3400" dirty="0" err="1" smtClean="0"/>
              <a:t>мультимедийных</a:t>
            </a:r>
            <a:r>
              <a:rPr lang="ru-RU" sz="3400" dirty="0" smtClean="0"/>
              <a:t> технологий, цифровых образовательных ресурсов в образовательном процессе…»</a:t>
            </a:r>
            <a:endParaRPr lang="ru-RU" sz="3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Квалификационные требования к педагогическим работникам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/>
        </p:nvGraphicFramePr>
        <p:xfrm>
          <a:off x="611560" y="548680"/>
          <a:ext cx="806489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5616" y="332656"/>
            <a:ext cx="6840760" cy="99412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u="sng" dirty="0" smtClean="0">
                <a:solidFill>
                  <a:srgbClr val="002060"/>
                </a:solidFill>
              </a:rPr>
              <a:t>ПОНЯТИЕ</a:t>
            </a:r>
            <a:endParaRPr lang="ru-RU" sz="3200" u="sng" dirty="0">
              <a:solidFill>
                <a:srgbClr val="00206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 Системное повышение квалификации и профессионализма педагога можно рассматривать как синтез компетенций, включающих в себя предметно-методологическую, психолого-педагогическую и  ИКТ составляющую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ИКТ – компетенция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совокупность знаний, умений и опыта деятельности. Готовность использовать усвоенные  знания, умения и навыки, а также способы деятельности в жизни для решения  педагогических задач</a:t>
            </a: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274638"/>
            <a:ext cx="6840760" cy="99412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u="sng" dirty="0" smtClean="0">
                <a:solidFill>
                  <a:srgbClr val="002060"/>
                </a:solidFill>
              </a:rPr>
              <a:t>УРОВНИ</a:t>
            </a:r>
            <a:endParaRPr lang="ru-RU" sz="3200" u="sng" dirty="0">
              <a:solidFill>
                <a:srgbClr val="00206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БАЗОВЫЙ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инвариант  знаний, умений и опыта необходимый,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педагогу для решения образовательных задач средствами 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ИКТ – технологий</a:t>
            </a:r>
          </a:p>
          <a:p>
            <a:pPr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ПРЕДМЕТНО – ОРИЕНТИРОВАННЫЙ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освоение и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формирование готовности к внедрения в образовательную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деятельность специализированных технологий и ресурсов,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разработанных в соответствии с требованиями к содержанию и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методике того или иного предмета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87624" y="274638"/>
            <a:ext cx="6336704" cy="99412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u="sng" dirty="0" smtClean="0">
                <a:solidFill>
                  <a:srgbClr val="002060"/>
                </a:solidFill>
              </a:rPr>
              <a:t>УСЛОВИЯ ФОРМИРОВАНИЯ</a:t>
            </a:r>
            <a:endParaRPr lang="ru-RU" sz="3200" u="sng" dirty="0">
              <a:solidFill>
                <a:srgbClr val="00206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39552" y="1556792"/>
            <a:ext cx="8147248" cy="4450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Ключевым моментом формирования компетенции является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опыт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деятельности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Освоение педагогом ИКТ общего назначения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должно осуществляться в ходе моделирования подготовки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дидактических средств и проектирования функционально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ориентированных компонентов образовательной деятельности.</a:t>
            </a:r>
          </a:p>
          <a:p>
            <a:pPr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Образовательные курсы и программы, предусматривающие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формирование базовых ИКТ – компетенций должны предполагать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реализацию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контекстного обучения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5616" y="274638"/>
            <a:ext cx="6768752" cy="121014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200" u="sng" dirty="0" smtClean="0">
                <a:solidFill>
                  <a:srgbClr val="002060"/>
                </a:solidFill>
              </a:rPr>
              <a:t>НАПРАВЛЕНИЯ ФОРМИРОВАНИЯ </a:t>
            </a:r>
            <a:br>
              <a:rPr lang="ru-RU" sz="3200" u="sng" dirty="0" smtClean="0">
                <a:solidFill>
                  <a:srgbClr val="002060"/>
                </a:solidFill>
              </a:rPr>
            </a:br>
            <a:r>
              <a:rPr lang="ru-RU" sz="3200" u="sng" dirty="0" smtClean="0">
                <a:solidFill>
                  <a:srgbClr val="002060"/>
                </a:solidFill>
              </a:rPr>
              <a:t>ИКТ  - КОМПЕТЕНЦИЙ</a:t>
            </a:r>
            <a:endParaRPr lang="ru-RU" sz="3200" u="sng" dirty="0">
              <a:solidFill>
                <a:srgbClr val="00206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39552" y="1556792"/>
            <a:ext cx="8147248" cy="4450499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v"/>
            </a:pPr>
            <a:endParaRPr lang="ru-RU" sz="3200" b="1" i="1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психологическое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lvl="0">
              <a:buFont typeface="Wingdings" pitchFamily="2" charset="2"/>
              <a:buChar char="v"/>
            </a:pPr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педагогическое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lvl="0">
              <a:buFont typeface="Wingdings" pitchFamily="2" charset="2"/>
              <a:buChar char="v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методическое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lvl="0">
              <a:buFont typeface="Wingdings" pitchFamily="2" charset="2"/>
              <a:buChar char="v"/>
            </a:pPr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дидактическое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информационно-технологическое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3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470</TotalTime>
  <Words>375</Words>
  <Application>Microsoft Office PowerPoint</Application>
  <PresentationFormat>Экран (4:3)</PresentationFormat>
  <Paragraphs>90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ФОРМИРОВАНИЕ ИКТ – КОМЕТЕНЦИЙ ПРЕПОДАВАТЕЛЯ</vt:lpstr>
      <vt:lpstr>Приоритетное направление модернизации образования</vt:lpstr>
      <vt:lpstr>Слайд 3</vt:lpstr>
      <vt:lpstr> Квалификационные требования к педагогическим работникам </vt:lpstr>
      <vt:lpstr>Слайд 5</vt:lpstr>
      <vt:lpstr>ПОНЯТИЕ</vt:lpstr>
      <vt:lpstr>УРОВНИ</vt:lpstr>
      <vt:lpstr>УСЛОВИЯ ФОРМИРОВАНИЯ</vt:lpstr>
      <vt:lpstr>НАПРАВЛЕНИЯ ФОРМИРОВАНИЯ  ИКТ  - КОМПЕТЕНЦИЙ</vt:lpstr>
      <vt:lpstr>Слайд 10</vt:lpstr>
      <vt:lpstr>ОРГАНИЗАЦИЯ ПРОЦЕССА ФОРМИРОВАНИЯ  ИКТ  - КОМПЕТЕНЦИЙ</vt:lpstr>
      <vt:lpstr>ОРГАНИЗАЦИЯ ПРОЦЕССА ФОРМИРОВАНИЯ  ИКТ  - КОМПЕТЕНЦИЙ</vt:lpstr>
      <vt:lpstr>ОРГАНИЗАЦИЯ ПРОЦЕССА ФОРМИРОВАНИЯ  ИКТ  - КОМПЕТЕНЦИЙ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 ИКТ - КОМЕТЕНЦИЙ</dc:title>
  <dc:creator>Натали</dc:creator>
  <cp:lastModifiedBy>Натали</cp:lastModifiedBy>
  <cp:revision>51</cp:revision>
  <dcterms:created xsi:type="dcterms:W3CDTF">2013-04-06T14:39:51Z</dcterms:created>
  <dcterms:modified xsi:type="dcterms:W3CDTF">2013-04-10T16:48:48Z</dcterms:modified>
</cp:coreProperties>
</file>