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NS\Documents\&#1050;&#1040;&#1063;&#1045;&#1057;&#1058;&#1042;&#1054;%20&#1054;&#1041;&#1065;&#1045;&#1045;%20&#1055;&#1054;%20&#1043;&#1054;&#1044;&#1040;&#105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NS\Documents\&#1050;&#1040;&#1063;&#1045;&#1057;&#1058;&#1042;&#1054;%20&#1054;&#1041;&#1065;&#1045;&#1045;%20&#1055;&#1054;%20&#1043;&#1054;&#1044;&#1040;&#105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551448531862473E-2"/>
          <c:y val="1.9083951548419503E-2"/>
          <c:w val="0.82332641144448004"/>
          <c:h val="0.8748398065316686"/>
        </c:manualLayout>
      </c:layout>
      <c:bar3DChart>
        <c:barDir val="col"/>
        <c:grouping val="stacked"/>
        <c:ser>
          <c:idx val="0"/>
          <c:order val="0"/>
          <c:dLbls>
            <c:dLbl>
              <c:idx val="0"/>
              <c:layout>
                <c:manualLayout>
                  <c:x val="1.6666721126846473E-2"/>
                  <c:y val="-0.38482187425184367"/>
                </c:manualLayout>
              </c:layout>
              <c:showVal val="1"/>
            </c:dLbl>
            <c:dLbl>
              <c:idx val="1"/>
              <c:layout>
                <c:manualLayout>
                  <c:x val="1.876398265116512E-2"/>
                  <c:y val="-0.36833446518461954"/>
                </c:manualLayout>
              </c:layout>
              <c:showVal val="1"/>
            </c:dLbl>
            <c:dLbl>
              <c:idx val="2"/>
              <c:layout>
                <c:manualLayout>
                  <c:x val="1.6666721126846473E-2"/>
                  <c:y val="-0.41429219132146505"/>
                </c:manualLayout>
              </c:layout>
              <c:showVal val="1"/>
            </c:dLbl>
            <c:showVal val="1"/>
          </c:dLbls>
          <c:cat>
            <c:strRef>
              <c:f>Лист1!$C$4:$C$6</c:f>
              <c:strCache>
                <c:ptCount val="3"/>
                <c:pt idx="0">
                  <c:v>2008-2009 уч.год</c:v>
                </c:pt>
                <c:pt idx="1">
                  <c:v>2009-2010 уч.год</c:v>
                </c:pt>
                <c:pt idx="2">
                  <c:v>2010-2011 уч.год</c:v>
                </c:pt>
              </c:strCache>
            </c:strRef>
          </c:cat>
          <c:val>
            <c:numRef>
              <c:f>Лист1!$D$4:$D$6</c:f>
              <c:numCache>
                <c:formatCode>0%</c:formatCode>
                <c:ptCount val="3"/>
                <c:pt idx="0">
                  <c:v>0.25</c:v>
                </c:pt>
                <c:pt idx="1">
                  <c:v>0.22000000000000017</c:v>
                </c:pt>
                <c:pt idx="2">
                  <c:v>0.27</c:v>
                </c:pt>
              </c:numCache>
            </c:numRef>
          </c:val>
        </c:ser>
        <c:shape val="cylinder"/>
        <c:axId val="55849728"/>
        <c:axId val="55851264"/>
        <c:axId val="0"/>
      </c:bar3DChart>
      <c:catAx>
        <c:axId val="55849728"/>
        <c:scaling>
          <c:orientation val="minMax"/>
        </c:scaling>
        <c:axPos val="b"/>
        <c:tickLblPos val="nextTo"/>
        <c:crossAx val="55851264"/>
        <c:crosses val="autoZero"/>
        <c:auto val="1"/>
        <c:lblAlgn val="ctr"/>
        <c:lblOffset val="100"/>
      </c:catAx>
      <c:valAx>
        <c:axId val="55851264"/>
        <c:scaling>
          <c:orientation val="minMax"/>
        </c:scaling>
        <c:axPos val="l"/>
        <c:majorGridlines/>
        <c:numFmt formatCode="0%" sourceLinked="1"/>
        <c:tickLblPos val="nextTo"/>
        <c:crossAx val="5584972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7.0798775153105883E-2"/>
          <c:y val="3.5567220764071171E-2"/>
          <c:w val="0.56017760279965001"/>
          <c:h val="0.8062153689122189"/>
        </c:manualLayout>
      </c:layout>
      <c:bar3DChart>
        <c:barDir val="col"/>
        <c:grouping val="clustered"/>
        <c:ser>
          <c:idx val="0"/>
          <c:order val="0"/>
          <c:tx>
            <c:strRef>
              <c:f>Лист1!$C$18</c:f>
              <c:strCache>
                <c:ptCount val="1"/>
                <c:pt idx="0">
                  <c:v>2008-2009 уч.год</c:v>
                </c:pt>
              </c:strCache>
            </c:strRef>
          </c:tx>
          <c:dLbls>
            <c:showVal val="1"/>
          </c:dLbls>
          <c:val>
            <c:numRef>
              <c:f>Лист1!$D$18:$F$18</c:f>
              <c:numCache>
                <c:formatCode>General</c:formatCode>
                <c:ptCount val="3"/>
                <c:pt idx="0">
                  <c:v>46</c:v>
                </c:pt>
                <c:pt idx="1">
                  <c:v>23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Лист1!$C$19</c:f>
              <c:strCache>
                <c:ptCount val="1"/>
                <c:pt idx="0">
                  <c:v>2009-2010 уч.год</c:v>
                </c:pt>
              </c:strCache>
            </c:strRef>
          </c:tx>
          <c:dLbls>
            <c:showVal val="1"/>
          </c:dLbls>
          <c:val>
            <c:numRef>
              <c:f>Лист1!$D$19:$F$19</c:f>
              <c:numCache>
                <c:formatCode>General</c:formatCode>
                <c:ptCount val="3"/>
                <c:pt idx="0">
                  <c:v>46</c:v>
                </c:pt>
                <c:pt idx="1">
                  <c:v>16</c:v>
                </c:pt>
                <c:pt idx="2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Лист1!$C$20</c:f>
              <c:strCache>
                <c:ptCount val="1"/>
                <c:pt idx="0">
                  <c:v>2010-2011 уч.год</c:v>
                </c:pt>
              </c:strCache>
            </c:strRef>
          </c:tx>
          <c:dLbls>
            <c:showVal val="1"/>
          </c:dLbls>
          <c:val>
            <c:numRef>
              <c:f>Лист1!$D$20:$F$20</c:f>
              <c:numCache>
                <c:formatCode>General</c:formatCode>
                <c:ptCount val="3"/>
                <c:pt idx="0">
                  <c:v>46</c:v>
                </c:pt>
                <c:pt idx="1">
                  <c:v>22</c:v>
                </c:pt>
                <c:pt idx="2">
                  <c:v>17</c:v>
                </c:pt>
              </c:numCache>
            </c:numRef>
          </c:val>
        </c:ser>
        <c:shape val="cylinder"/>
        <c:axId val="55891072"/>
        <c:axId val="55892608"/>
        <c:axId val="0"/>
      </c:bar3DChart>
      <c:catAx>
        <c:axId val="55891072"/>
        <c:scaling>
          <c:orientation val="minMax"/>
        </c:scaling>
        <c:axPos val="b"/>
        <c:tickLblPos val="nextTo"/>
        <c:crossAx val="55892608"/>
        <c:crosses val="autoZero"/>
        <c:auto val="1"/>
        <c:lblAlgn val="ctr"/>
        <c:lblOffset val="100"/>
      </c:catAx>
      <c:valAx>
        <c:axId val="55892608"/>
        <c:scaling>
          <c:orientation val="minMax"/>
        </c:scaling>
        <c:axPos val="l"/>
        <c:majorGridlines/>
        <c:numFmt formatCode="General" sourceLinked="1"/>
        <c:tickLblPos val="nextTo"/>
        <c:crossAx val="5589107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0.07196</cdr:x>
      <cdr:y>0</cdr:y>
    </cdr:from>
    <cdr:to>
      <cdr:x>0.99279</cdr:x>
      <cdr:y>0.13542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8566" y="-121786"/>
          <a:ext cx="6763327" cy="6923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0.00833</cdr:x>
      <cdr:y>0</cdr:y>
    </cdr:from>
    <cdr:to>
      <cdr:x>1</cdr:x>
      <cdr:y>0.09375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99938" y="-764704"/>
          <a:ext cx="7283634" cy="479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/>
            <a:t>СРАВНИТЕЛЬНЫЙ АНАЛИЗ КАЧЕСТВЕННОЙ </a:t>
          </a:r>
          <a:r>
            <a:rPr lang="ru-RU" sz="1400" b="1" dirty="0" smtClean="0"/>
            <a:t>УСПЕВАЕМОСТИ В ШКОЛЕ </a:t>
          </a:r>
          <a:r>
            <a:rPr lang="ru-RU" sz="1400" b="1" dirty="0"/>
            <a:t>ПО ГОДАМ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0.34792</cdr:x>
      <cdr:y>0.03993</cdr:y>
    </cdr:from>
    <cdr:to>
      <cdr:x>0.82917</cdr:x>
      <cdr:y>0.37326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90674" y="109538"/>
          <a:ext cx="220027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0.28571</cdr:x>
      <cdr:y>0</cdr:y>
    </cdr:from>
    <cdr:to>
      <cdr:x>0.99167</cdr:x>
      <cdr:y>0.31424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60240" y="0"/>
          <a:ext cx="5337618" cy="15386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СРАВНИТЕЛЬНЫЙ АНАЛИЗ КАЧЕСТВЕННОЙ</a:t>
          </a:r>
        </a:p>
        <a:p xmlns:a="http://schemas.openxmlformats.org/drawingml/2006/main">
          <a:r>
            <a:rPr lang="ru-RU" sz="1800" b="1" dirty="0"/>
            <a:t> УСПЕВАЕМОСТИ ПО СТУПЕНЯМ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CD2627-DA99-468C-AA01-05E54D39722E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346C85-B560-48C0-BE1F-BFF82EA69E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35718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785794"/>
            <a:ext cx="7772400" cy="4500594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chemeClr val="accent5">
                    <a:lumMod val="50000"/>
                  </a:schemeClr>
                </a:solidFill>
              </a:rPr>
              <a:t>СИСТЕМА РАБОТЫ С УЧАЩИМИСЯ, ИМЕЮЩИМИ НИЗКУЮ МОТИВАЦИЮ К УЧЕНИЮ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857232"/>
            <a:ext cx="7772400" cy="3954079"/>
          </a:xfrm>
        </p:spPr>
        <p:txBody>
          <a:bodyPr>
            <a:normAutofit fontScale="85000" lnSpcReduction="10000"/>
          </a:bodyPr>
          <a:lstStyle/>
          <a:p>
            <a:pPr lvl="0" algn="l"/>
            <a:endParaRPr lang="ru-RU" sz="2400" dirty="0" smtClean="0"/>
          </a:p>
          <a:p>
            <a:pPr lvl="0" algn="l"/>
            <a:r>
              <a:rPr lang="ru-RU" sz="3300" dirty="0" smtClean="0">
                <a:solidFill>
                  <a:schemeClr val="accent2">
                    <a:lumMod val="50000"/>
                  </a:schemeClr>
                </a:solidFill>
              </a:rPr>
              <a:t>Позиция в работе с проблемными детьми:</a:t>
            </a:r>
          </a:p>
          <a:p>
            <a:pPr lvl="0" algn="l"/>
            <a:r>
              <a:rPr lang="ru-RU" sz="3300" dirty="0" smtClean="0"/>
              <a:t> </a:t>
            </a:r>
          </a:p>
          <a:p>
            <a:pPr lvl="0" algn="l"/>
            <a:r>
              <a:rPr lang="ru-RU" sz="3000" dirty="0" smtClean="0"/>
              <a:t>ребенок </a:t>
            </a:r>
            <a:r>
              <a:rPr lang="ru-RU" sz="3000" u="sng" dirty="0" smtClean="0">
                <a:solidFill>
                  <a:schemeClr val="accent2">
                    <a:lumMod val="50000"/>
                  </a:schemeClr>
                </a:solidFill>
              </a:rPr>
              <a:t>может</a:t>
            </a:r>
            <a:r>
              <a:rPr lang="ru-RU" sz="3000" dirty="0" smtClean="0"/>
              <a:t> познать окружающий предметный, природный и социальный мир;</a:t>
            </a:r>
          </a:p>
          <a:p>
            <a:pPr lvl="0" algn="l"/>
            <a:endParaRPr lang="ru-RU" sz="3000" dirty="0" smtClean="0"/>
          </a:p>
          <a:p>
            <a:pPr lvl="0" algn="l"/>
            <a:r>
              <a:rPr lang="ru-RU" sz="3000" dirty="0" smtClean="0"/>
              <a:t>ребенок </a:t>
            </a:r>
            <a:r>
              <a:rPr lang="ru-RU" sz="3000" u="sng" dirty="0" smtClean="0">
                <a:solidFill>
                  <a:schemeClr val="accent2">
                    <a:lumMod val="50000"/>
                  </a:schemeClr>
                </a:solidFill>
              </a:rPr>
              <a:t>не может</a:t>
            </a:r>
            <a:r>
              <a:rPr lang="ru-RU" sz="3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000" dirty="0" smtClean="0"/>
              <a:t>познать окружающий мир теми способами, которыми так естественно пользуются его нормально развивающиеся сверстники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28604"/>
            <a:ext cx="7772400" cy="464347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500" b="1" dirty="0" smtClean="0">
                <a:solidFill>
                  <a:schemeClr val="accent2">
                    <a:lumMod val="50000"/>
                  </a:schemeClr>
                </a:solidFill>
              </a:rPr>
              <a:t>Причины отсутствия мотивации к учению:</a:t>
            </a:r>
          </a:p>
          <a:p>
            <a:pPr algn="ctr"/>
            <a:endParaRPr lang="ru-RU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4350" indent="-514350" algn="l">
              <a:buAutoNum type="arabicPeriod"/>
            </a:pPr>
            <a:r>
              <a:rPr lang="ru-RU" sz="3400" dirty="0" smtClean="0"/>
              <a:t>Неумение учиться и преодолевать трудности познавательной деятельности</a:t>
            </a:r>
          </a:p>
          <a:p>
            <a:pPr marL="514350" indent="-514350" algn="l">
              <a:buAutoNum type="arabicPeriod"/>
            </a:pPr>
            <a:r>
              <a:rPr lang="ru-RU" sz="3400" dirty="0" smtClean="0"/>
              <a:t>Отсутствие привлекательной цели, ориентация учебного материала на день завтрашний.</a:t>
            </a:r>
          </a:p>
          <a:p>
            <a:pPr marL="514350" indent="-514350" algn="l">
              <a:buAutoNum type="arabicPeriod"/>
            </a:pPr>
            <a:r>
              <a:rPr lang="ru-RU" sz="3400" dirty="0" smtClean="0"/>
              <a:t>Большой объём школьного материала, который нужно усвоить и запомнить</a:t>
            </a:r>
          </a:p>
          <a:p>
            <a:pPr marL="514350" indent="-514350" algn="l">
              <a:buFont typeface="Wingdings 3"/>
              <a:buAutoNum type="arabicPeriod"/>
            </a:pPr>
            <a:r>
              <a:rPr lang="ru-RU" sz="3400" dirty="0" smtClean="0"/>
              <a:t>Отвлекающие факторы полнокровной детской жизни</a:t>
            </a:r>
          </a:p>
          <a:p>
            <a:pPr marL="514350" indent="-514350" algn="l">
              <a:buAutoNum type="arabicPeriod"/>
            </a:pPr>
            <a:r>
              <a:rPr lang="ru-RU" sz="3400" dirty="0" smtClean="0"/>
              <a:t>Однообразие жизни и учебного процесса</a:t>
            </a:r>
          </a:p>
          <a:p>
            <a:pPr marL="514350" indent="-514350" algn="l">
              <a:buAutoNum type="arabicPeriod"/>
            </a:pPr>
            <a:r>
              <a:rPr lang="ru-RU" sz="3400" dirty="0" smtClean="0"/>
              <a:t>Упорно-однообразная авторитарная позиция учителей и родителей</a:t>
            </a:r>
          </a:p>
          <a:p>
            <a:pPr marL="514350" indent="-514350" algn="l">
              <a:buAutoNum type="arabicPeriod"/>
            </a:pPr>
            <a:r>
              <a:rPr lang="ru-RU" sz="3400" dirty="0" smtClean="0"/>
              <a:t>Обучение в одном классе детей с разным уровнем возможностей и способностей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71480"/>
            <a:ext cx="7772400" cy="5143536"/>
          </a:xfrm>
        </p:spPr>
        <p:txBody>
          <a:bodyPr>
            <a:normAutofit/>
          </a:bodyPr>
          <a:lstStyle/>
          <a:p>
            <a:pPr algn="l"/>
            <a:r>
              <a:rPr lang="ru-RU" b="1" i="1" dirty="0" smtClean="0"/>
              <a:t>Метод обучения – это не только инструмент учителя, но и инструмент прикосновения к личности ученика»</a:t>
            </a:r>
          </a:p>
          <a:p>
            <a:pPr algn="l"/>
            <a:endParaRPr lang="ru-RU" b="1" i="1" dirty="0" smtClean="0"/>
          </a:p>
          <a:p>
            <a:r>
              <a:rPr lang="ru-RU" b="1" i="1" dirty="0" smtClean="0"/>
              <a:t>А.С.Макаренко</a:t>
            </a:r>
          </a:p>
          <a:p>
            <a:endParaRPr lang="ru-RU" b="1" i="1" dirty="0" smtClean="0"/>
          </a:p>
          <a:p>
            <a:pPr algn="l"/>
            <a:r>
              <a:rPr lang="ru-RU" dirty="0" smtClean="0"/>
              <a:t>«</a:t>
            </a:r>
            <a:r>
              <a:rPr lang="ru-RU" sz="2800" b="1" i="1" dirty="0" smtClean="0"/>
              <a:t>Хороших методов существует столько, сколько существует хороших учителей»</a:t>
            </a:r>
          </a:p>
          <a:p>
            <a:pPr algn="l"/>
            <a:endParaRPr lang="ru-RU" sz="2800" b="1" i="1" dirty="0" smtClean="0"/>
          </a:p>
          <a:p>
            <a:r>
              <a:rPr lang="ru-RU" b="1" i="1" dirty="0" smtClean="0"/>
              <a:t>Д. </a:t>
            </a:r>
            <a:r>
              <a:rPr lang="ru-RU" b="1" i="1" dirty="0" err="1" smtClean="0"/>
              <a:t>Пойя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7166"/>
            <a:ext cx="7772400" cy="550072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69310267"/>
              </p:ext>
            </p:extLst>
          </p:nvPr>
        </p:nvGraphicFramePr>
        <p:xfrm>
          <a:off x="1000100" y="1000108"/>
          <a:ext cx="7344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692696"/>
            <a:ext cx="7772400" cy="5256584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="" xmlns:p14="http://schemas.microsoft.com/office/powerpoint/2010/main" val="1507726432"/>
              </p:ext>
            </p:extLst>
          </p:nvPr>
        </p:nvGraphicFramePr>
        <p:xfrm>
          <a:off x="827584" y="980728"/>
          <a:ext cx="756084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908720"/>
            <a:ext cx="7198568" cy="3902591"/>
          </a:xfrm>
        </p:spPr>
        <p:txBody>
          <a:bodyPr>
            <a:normAutofit/>
          </a:bodyPr>
          <a:lstStyle/>
          <a:p>
            <a:pPr algn="l"/>
            <a:r>
              <a:rPr lang="ru-RU" sz="4800" b="1" dirty="0"/>
              <a:t>Любить ребенка - значит принимать и понимать его, а понимать - значит созидательно любить. </a:t>
            </a:r>
          </a:p>
          <a:p>
            <a:pPr algn="l"/>
            <a:endParaRPr lang="ru-RU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00108"/>
            <a:ext cx="7772400" cy="3811203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accent2">
                    <a:lumMod val="50000"/>
                  </a:schemeClr>
                </a:solidFill>
              </a:rPr>
              <a:t>«ВСЕ НАШИ ЗАМЫСЛЫ, ВСЕ ПОИСКИ И ПОСТРОЕНИЯ ПРЕВРАЩАЮТСЯ В ПРАХ, ЕСЛИ У УЧЕНИКА НЕТ ЖЕЛАНИЯ УЧИТЬСЯ» </a:t>
            </a:r>
          </a:p>
          <a:p>
            <a:endParaRPr lang="ru-RU" sz="3200" b="1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</a:rPr>
              <a:t>(В.А.Сухомлинский)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928670"/>
            <a:ext cx="7772400" cy="3882641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«МОТИВАЦИЯ – ЭТО ЧЕЛОВЕЧЕСКОЕ СТРЕМЛЕНИЕ… ПРОЯВИТЬ СЕБЯ В ТОМ, К ЧЕМУ ОН ЧУВСТВУЕТ СЕБЯ ПОТЕНЦИАЛЬНО СПОСОБНЫМ» </a:t>
            </a:r>
          </a:p>
          <a:p>
            <a:pPr algn="l"/>
            <a:endParaRPr lang="ru-RU" sz="36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ru-RU" sz="3600" i="1" dirty="0" err="1" smtClean="0">
                <a:solidFill>
                  <a:schemeClr val="accent2">
                    <a:lumMod val="50000"/>
                  </a:schemeClr>
                </a:solidFill>
              </a:rPr>
              <a:t>А.Маслоу</a:t>
            </a:r>
            <a:r>
              <a:rPr lang="ru-RU" sz="3600" i="1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571480"/>
            <a:ext cx="7772400" cy="50006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5200" i="1" dirty="0" smtClean="0">
                <a:solidFill>
                  <a:schemeClr val="accent2">
                    <a:lumMod val="50000"/>
                  </a:schemeClr>
                </a:solidFill>
              </a:rPr>
              <a:t>«Мотивация гораздо больше, чем способности, определяет поведение, действия человека» </a:t>
            </a:r>
          </a:p>
          <a:p>
            <a:pPr algn="l"/>
            <a:endParaRPr lang="ru-RU" sz="4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800" i="1" dirty="0" smtClean="0">
                <a:solidFill>
                  <a:schemeClr val="accent2">
                    <a:lumMod val="50000"/>
                  </a:schemeClr>
                </a:solidFill>
              </a:rPr>
              <a:t>Дж.Равен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57298"/>
            <a:ext cx="7772400" cy="47149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«</a:t>
            </a:r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Высокая мотивация может компенсировать низкий уровень способностей» </a:t>
            </a:r>
          </a:p>
          <a:p>
            <a:endParaRPr lang="ru-RU" sz="4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Т.Д. </a:t>
            </a:r>
            <a:r>
              <a:rPr lang="ru-RU" sz="4000" i="1" dirty="0" err="1" smtClean="0">
                <a:solidFill>
                  <a:schemeClr val="accent2">
                    <a:lumMod val="50000"/>
                  </a:schemeClr>
                </a:solidFill>
              </a:rPr>
              <a:t>Дубовицкая</a:t>
            </a:r>
            <a:endParaRPr lang="ru-RU" sz="44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857232"/>
            <a:ext cx="7772400" cy="3954079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Мотивация обучения - это общее название для процессов, методов, средств побуждения учащихся к продуктивной познавательной деятельности, к активному освоению содержания образования</a:t>
            </a:r>
            <a:r>
              <a:rPr lang="ru-RU" b="1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785794"/>
            <a:ext cx="8429684" cy="1571636"/>
          </a:xfrm>
        </p:spPr>
        <p:txBody>
          <a:bodyPr>
            <a:normAutofit/>
          </a:bodyPr>
          <a:lstStyle/>
          <a:p>
            <a:pPr algn="l"/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Внешние мотивы в обучении</a:t>
            </a:r>
            <a:r>
              <a:rPr lang="ru-RU" sz="4400" i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285992"/>
            <a:ext cx="7772400" cy="3643338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Отметки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Вынужденный долг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</a:rPr>
              <a:t>Учёба ради престижа, лидерства, материального вознаграждения </a:t>
            </a:r>
          </a:p>
          <a:p>
            <a:pPr lvl="0" algn="l">
              <a:buFont typeface="Wingdings" pitchFamily="2" charset="2"/>
              <a:buChar char="Ø"/>
            </a:pP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Избегание наказания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500199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i="1" dirty="0" smtClean="0">
                <a:solidFill>
                  <a:schemeClr val="accent2">
                    <a:lumMod val="50000"/>
                  </a:schemeClr>
                </a:solidFill>
              </a:rPr>
              <a:t>Внутренние мотивы в обучении: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886728" cy="4500594"/>
          </a:xfrm>
        </p:spPr>
        <p:txBody>
          <a:bodyPr>
            <a:noAutofit/>
          </a:bodyPr>
          <a:lstStyle/>
          <a:p>
            <a:pPr algn="l"/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	Удовлетворение от самой деятельности 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 	Прямой результат деятельности 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 	Стремление к успеху 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 	Понимание необходимости для жизни 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  <a:t> 	Учение как возможность общения </a:t>
            </a:r>
            <a:br>
              <a:rPr lang="ru-RU" sz="3200" i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ru-RU" sz="32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4636" y="474204"/>
            <a:ext cx="7772400" cy="5328592"/>
          </a:xfrm>
        </p:spPr>
        <p:txBody>
          <a:bodyPr>
            <a:noAutofit/>
          </a:bodyPr>
          <a:lstStyle/>
          <a:p>
            <a:pPr lvl="0" algn="l"/>
            <a:endParaRPr lang="ru-RU" sz="1200" dirty="0" smtClean="0"/>
          </a:p>
          <a:p>
            <a:pPr lvl="0" algn="l"/>
            <a:endParaRPr lang="ru-RU" sz="1200" dirty="0"/>
          </a:p>
          <a:p>
            <a:pPr lvl="0" algn="l"/>
            <a:endParaRPr lang="ru-RU" sz="1200" dirty="0" smtClean="0"/>
          </a:p>
          <a:p>
            <a:pPr lvl="0" algn="l"/>
            <a:endParaRPr lang="ru-RU" sz="1200" dirty="0"/>
          </a:p>
          <a:p>
            <a:pPr lvl="0" algn="l"/>
            <a:endParaRPr lang="ru-RU" sz="1600" dirty="0" smtClean="0"/>
          </a:p>
          <a:p>
            <a:pPr lvl="0" algn="l"/>
            <a:r>
              <a:rPr lang="ru-RU" sz="1600" dirty="0" smtClean="0"/>
              <a:t> </a:t>
            </a:r>
            <a:endParaRPr lang="ru-RU" sz="1600" dirty="0"/>
          </a:p>
          <a:p>
            <a:pPr lvl="0" algn="l"/>
            <a:r>
              <a:rPr lang="ru-RU" sz="1600" dirty="0" smtClean="0"/>
              <a:t> </a:t>
            </a:r>
            <a:endParaRPr lang="ru-RU" sz="1600" dirty="0"/>
          </a:p>
          <a:p>
            <a:pPr algn="l"/>
            <a:endParaRPr lang="ru-RU" sz="1600" dirty="0"/>
          </a:p>
          <a:p>
            <a:pPr lvl="0" algn="l"/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44873" y="2420888"/>
            <a:ext cx="3126262" cy="1220984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МОТИВАЦИОННАЯ</a:t>
            </a:r>
          </a:p>
          <a:p>
            <a:pPr algn="ctr"/>
            <a:r>
              <a:rPr lang="ru-RU" dirty="0" smtClean="0"/>
              <a:t> </a:t>
            </a:r>
            <a:r>
              <a:rPr lang="ru-RU" dirty="0"/>
              <a:t>СФЕРА УЧЕНИЯ </a:t>
            </a:r>
          </a:p>
        </p:txBody>
      </p:sp>
      <p:sp>
        <p:nvSpPr>
          <p:cNvPr id="15" name="Овал 14"/>
          <p:cNvSpPr/>
          <p:nvPr/>
        </p:nvSpPr>
        <p:spPr>
          <a:xfrm>
            <a:off x="605488" y="946739"/>
            <a:ext cx="2664296" cy="111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Смысл учения</a:t>
            </a:r>
          </a:p>
        </p:txBody>
      </p:sp>
      <p:sp>
        <p:nvSpPr>
          <p:cNvPr id="16" name="Овал 15"/>
          <p:cNvSpPr/>
          <p:nvPr/>
        </p:nvSpPr>
        <p:spPr>
          <a:xfrm>
            <a:off x="5946224" y="810003"/>
            <a:ext cx="2664296" cy="1117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Постановка целей </a:t>
            </a:r>
          </a:p>
        </p:txBody>
      </p:sp>
      <p:sp>
        <p:nvSpPr>
          <p:cNvPr id="17" name="Овал 16"/>
          <p:cNvSpPr/>
          <p:nvPr/>
        </p:nvSpPr>
        <p:spPr>
          <a:xfrm>
            <a:off x="107504" y="3717032"/>
            <a:ext cx="3383512" cy="10258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Внутреннее отношение ученика </a:t>
            </a:r>
            <a:r>
              <a:rPr lang="ru-RU" sz="2000" dirty="0"/>
              <a:t>к учению</a:t>
            </a:r>
          </a:p>
        </p:txBody>
      </p:sp>
      <p:sp>
        <p:nvSpPr>
          <p:cNvPr id="18" name="Овал 17"/>
          <p:cNvSpPr/>
          <p:nvPr/>
        </p:nvSpPr>
        <p:spPr>
          <a:xfrm>
            <a:off x="6588224" y="2280024"/>
            <a:ext cx="2334174" cy="934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Интересы</a:t>
            </a:r>
          </a:p>
        </p:txBody>
      </p:sp>
      <p:sp>
        <p:nvSpPr>
          <p:cNvPr id="19" name="Овал 18"/>
          <p:cNvSpPr/>
          <p:nvPr/>
        </p:nvSpPr>
        <p:spPr>
          <a:xfrm>
            <a:off x="5220072" y="4911712"/>
            <a:ext cx="3171368" cy="11815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/>
              <a:t>Познавательно-эмоциональное отношение школьника к учению</a:t>
            </a:r>
          </a:p>
        </p:txBody>
      </p:sp>
      <p:sp>
        <p:nvSpPr>
          <p:cNvPr id="20" name="Овал 19"/>
          <p:cNvSpPr/>
          <p:nvPr/>
        </p:nvSpPr>
        <p:spPr>
          <a:xfrm>
            <a:off x="395536" y="2280024"/>
            <a:ext cx="2316428" cy="9345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Эмоции</a:t>
            </a:r>
          </a:p>
        </p:txBody>
      </p:sp>
      <p:sp>
        <p:nvSpPr>
          <p:cNvPr id="21" name="Овал 20"/>
          <p:cNvSpPr/>
          <p:nvPr/>
        </p:nvSpPr>
        <p:spPr>
          <a:xfrm>
            <a:off x="6402118" y="3717032"/>
            <a:ext cx="2520280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/>
              <a:t>Направленность ученика на выполнение действий </a:t>
            </a:r>
          </a:p>
        </p:txBody>
      </p:sp>
      <p:sp>
        <p:nvSpPr>
          <p:cNvPr id="22" name="Овал 21"/>
          <p:cNvSpPr/>
          <p:nvPr/>
        </p:nvSpPr>
        <p:spPr>
          <a:xfrm>
            <a:off x="1164252" y="4911712"/>
            <a:ext cx="3672408" cy="11815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/>
              <a:t>Реакция ребёнка на воздействие внешних и внутренних раздражителей </a:t>
            </a:r>
          </a:p>
        </p:txBody>
      </p:sp>
      <p:sp>
        <p:nvSpPr>
          <p:cNvPr id="23" name="Овал 22"/>
          <p:cNvSpPr/>
          <p:nvPr/>
        </p:nvSpPr>
        <p:spPr>
          <a:xfrm>
            <a:off x="3275856" y="260648"/>
            <a:ext cx="2664296" cy="10987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Мотив учения 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05848" y="1707635"/>
            <a:ext cx="258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white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</TotalTime>
  <Words>338</Words>
  <Application>Microsoft Office PowerPoint</Application>
  <PresentationFormat>Экран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  </vt:lpstr>
      <vt:lpstr>Слайд 2</vt:lpstr>
      <vt:lpstr>Слайд 3</vt:lpstr>
      <vt:lpstr>Слайд 4</vt:lpstr>
      <vt:lpstr>Слайд 5</vt:lpstr>
      <vt:lpstr>Слайд 6</vt:lpstr>
      <vt:lpstr>Внешние мотивы в обучении:  </vt:lpstr>
      <vt:lpstr>Внутренние мотивы в обучении: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User</dc:creator>
  <cp:lastModifiedBy>User</cp:lastModifiedBy>
  <cp:revision>24</cp:revision>
  <dcterms:created xsi:type="dcterms:W3CDTF">2011-12-13T10:46:43Z</dcterms:created>
  <dcterms:modified xsi:type="dcterms:W3CDTF">2011-12-14T04:10:41Z</dcterms:modified>
</cp:coreProperties>
</file>