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3" r:id="rId1"/>
  </p:sldMasterIdLst>
  <p:sldIdLst>
    <p:sldId id="256" r:id="rId2"/>
    <p:sldId id="277" r:id="rId3"/>
    <p:sldId id="287" r:id="rId4"/>
    <p:sldId id="278" r:id="rId5"/>
    <p:sldId id="293" r:id="rId6"/>
    <p:sldId id="296" r:id="rId7"/>
    <p:sldId id="295" r:id="rId8"/>
    <p:sldId id="294" r:id="rId9"/>
    <p:sldId id="300" r:id="rId10"/>
    <p:sldId id="303" r:id="rId11"/>
    <p:sldId id="302" r:id="rId12"/>
    <p:sldId id="301" r:id="rId13"/>
    <p:sldId id="260" r:id="rId14"/>
    <p:sldId id="276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0C0C0"/>
    <a:srgbClr val="447EC4"/>
    <a:srgbClr val="2A684C"/>
    <a:srgbClr val="CFDB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 autoAdjust="0"/>
  </p:normalViewPr>
  <p:slideViewPr>
    <p:cSldViewPr>
      <p:cViewPr varScale="1">
        <p:scale>
          <a:sx n="87" d="100"/>
          <a:sy n="87" d="100"/>
        </p:scale>
        <p:origin x="-10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2010-2011 учебный год</c:v>
                </c:pt>
              </c:strCache>
            </c:strRef>
          </c:tx>
          <c:explosion val="22"/>
          <c:dPt>
            <c:idx val="2"/>
            <c:bubble3D val="0"/>
            <c:spPr>
              <a:solidFill>
                <a:srgbClr val="FFFF0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социально-гуманитарный  (%)</c:v>
                </c:pt>
                <c:pt idx="1">
                  <c:v>химико-биологический (%)</c:v>
                </c:pt>
                <c:pt idx="2">
                  <c:v>универсальный (%)            (не охвачены профильным обучением)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</c:v>
                </c:pt>
                <c:pt idx="1">
                  <c:v>14</c:v>
                </c:pt>
                <c:pt idx="2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7045619022600814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2011-2012 учебный год</c:v>
                </c:pt>
              </c:strCache>
            </c:strRef>
          </c:tx>
          <c:explosion val="25"/>
          <c:dPt>
            <c:idx val="2"/>
            <c:bubble3D val="0"/>
            <c:spPr>
              <a:solidFill>
                <a:srgbClr val="FFFF0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социально-гуманитарный  (%)</c:v>
                </c:pt>
                <c:pt idx="1">
                  <c:v>химико-биологический (%)</c:v>
                </c:pt>
                <c:pt idx="2">
                  <c:v>универсальный (%)            (не охвачены профильным обучением)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36</c:v>
                </c:pt>
                <c:pt idx="1">
                  <c:v>9</c:v>
                </c:pt>
                <c:pt idx="2">
                  <c:v>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2012-2013</a:t>
            </a:r>
            <a:r>
              <a:rPr lang="ru-RU" dirty="0" smtClean="0"/>
              <a:t> учебный год</a:t>
            </a:r>
            <a:endParaRPr lang="en-US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2012-2013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социально-гуманитарный  (%)</c:v>
                </c:pt>
                <c:pt idx="1">
                  <c:v>технологический (%) (Плотник, Швея)</c:v>
                </c:pt>
                <c:pt idx="2">
                  <c:v>универсальный (%)            (не охвачены профильным обучением)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44</c:v>
                </c:pt>
                <c:pt idx="1">
                  <c:v>17.5</c:v>
                </c:pt>
                <c:pt idx="2">
                  <c:v>38.5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61206470885951E-2"/>
          <c:y val="0.21079784124515266"/>
          <c:w val="0.56317816538903087"/>
          <c:h val="0.789202196906896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2013-2014 учебный год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Pt>
            <c:idx val="4"/>
            <c:bubble3D val="0"/>
            <c:spPr>
              <a:solidFill>
                <a:srgbClr val="FFFF0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социально-гуманитарный  (%)</c:v>
                </c:pt>
                <c:pt idx="1">
                  <c:v>химико-биологический (%)</c:v>
                </c:pt>
                <c:pt idx="2">
                  <c:v>технологический (%) (Плотник, Швея)</c:v>
                </c:pt>
                <c:pt idx="3">
                  <c:v>филологический (%)</c:v>
                </c:pt>
                <c:pt idx="4">
                  <c:v>универсальный (%)            (не охвачены профильным обучением)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</c:v>
                </c:pt>
                <c:pt idx="1">
                  <c:v>8</c:v>
                </c:pt>
                <c:pt idx="2">
                  <c:v>40</c:v>
                </c:pt>
                <c:pt idx="3">
                  <c:v>20</c:v>
                </c:pt>
                <c:pt idx="4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669632386524956"/>
          <c:y val="8.3068481808899544E-2"/>
          <c:w val="0.33350538211803626"/>
          <c:h val="0.9007461472534797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B0EC2-8377-4BD3-A76D-401E12691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3D258-B545-4A6E-BAD7-16CD55EFB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A734F-D641-453D-B721-83832D8A5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682B9-A33C-4B01-B15B-46E7005BF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9685-FBB1-42F2-96E7-7D7DF53235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B4FA-0773-4D49-BB1C-1C43D54E0C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57764-3BF9-42ED-873C-6A66F1ABA1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88E75-BC58-4DE4-8BD3-4D94112E47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4728-9064-4FE8-9D7D-D9049270A9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83B6EC-90B7-4528-88DE-0E08B0047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0BDAD-7476-49E6-ADC2-1EC49D36B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89E004A0-4380-4E50-8E68-350DA3251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8577808" cy="2376264"/>
          </a:xfrm>
        </p:spPr>
        <p:txBody>
          <a:bodyPr>
            <a:normAutofit/>
          </a:bodyPr>
          <a:lstStyle/>
          <a:p>
            <a:pPr algn="r"/>
            <a:r>
              <a:rPr lang="ru-RU" b="1" i="1" dirty="0" err="1"/>
              <a:t>Профилизация</a:t>
            </a:r>
            <a:r>
              <a:rPr lang="ru-RU" b="1" i="1" dirty="0"/>
              <a:t> </a:t>
            </a:r>
            <a:r>
              <a:rPr lang="ru-RU" b="1" i="1" dirty="0" smtClean="0"/>
              <a:t>школьников </a:t>
            </a:r>
            <a:br>
              <a:rPr lang="ru-RU" b="1" i="1" dirty="0" smtClean="0"/>
            </a:br>
            <a:r>
              <a:rPr lang="ru-RU" b="1" i="1" dirty="0" smtClean="0"/>
              <a:t>в </a:t>
            </a:r>
            <a:r>
              <a:rPr lang="ru-RU" b="1" i="1" dirty="0"/>
              <a:t>условиях </a:t>
            </a:r>
            <a:r>
              <a:rPr lang="ru-RU" b="1" i="1" dirty="0" smtClean="0"/>
              <a:t>этнокультурного </a:t>
            </a:r>
            <a:r>
              <a:rPr lang="ru-RU" b="1" i="1" dirty="0"/>
              <a:t>образования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b="1" i="1" dirty="0"/>
          </a:p>
        </p:txBody>
      </p:sp>
      <p:sp>
        <p:nvSpPr>
          <p:cNvPr id="4" name="Подзаголовок 1"/>
          <p:cNvSpPr>
            <a:spLocks noGrp="1"/>
          </p:cNvSpPr>
          <p:nvPr>
            <p:ph type="subTitle" idx="1"/>
          </p:nvPr>
        </p:nvSpPr>
        <p:spPr>
          <a:xfrm rot="19140000">
            <a:off x="-690552" y="4156310"/>
            <a:ext cx="6511131" cy="329259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МКОУ «ШИС(П</a:t>
            </a:r>
            <a:r>
              <a:rPr lang="ru-RU" sz="1600" b="1" dirty="0" smtClean="0">
                <a:solidFill>
                  <a:srgbClr val="000000"/>
                </a:solidFill>
              </a:rPr>
              <a:t>)О</a:t>
            </a:r>
            <a:r>
              <a:rPr lang="ru-RU" sz="1600" b="1" dirty="0" smtClean="0"/>
              <a:t>О» С. САМБУРГ</a:t>
            </a:r>
            <a:endParaRPr lang="ru-RU" sz="1600" b="1" dirty="0"/>
          </a:p>
        </p:txBody>
      </p:sp>
      <p:pic>
        <p:nvPicPr>
          <p:cNvPr id="5" name="Picture 3" descr="E:\природа Север\выпуск 2007 (1398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79912" y="3597107"/>
            <a:ext cx="5209024" cy="3098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ФОТО\Саламатовой\DSC098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10" y="1048868"/>
            <a:ext cx="3797026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:\ФОТО\Саламатовой\DSC097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5" y="1048867"/>
            <a:ext cx="3797026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:\ФОТО\Саламатовой\DSC083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4" y="3934530"/>
            <a:ext cx="3797027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февраль 2012 школа\Конференция 10.03.2012г\IMG_14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10" y="3934530"/>
            <a:ext cx="3779999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февраль 2012 школа\Конференция 10.03.2012г\IMG_148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92895"/>
            <a:ext cx="3780001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88012" y="146825"/>
            <a:ext cx="8416972" cy="6178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2308" y="255709"/>
            <a:ext cx="86463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</a:rPr>
              <a:t>ПРОФЕССИОНАЛЬНАЯ ПОДГОТОВКА ПО РАБОЧЕЙ ПРОФЕССИИ «ПЛОТНИК»</a:t>
            </a:r>
            <a:endParaRPr lang="ru-RU" sz="1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78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I:\ФОТО\фото кружка ММС рук-ль Вора И.С\2012-13 УЧ.ГОД\100220120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52" y="1088136"/>
            <a:ext cx="336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:\ФОТО\фото кружка ММС рук-ль Вора И.С\Гараж работа в гараже\Фотик03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400" y="1062632"/>
            <a:ext cx="336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:\ФОТО\фото кружка ММС рук-ль Вора И.С\ЗИМА\291020127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63" y="4149080"/>
            <a:ext cx="336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:\ФОТО\фото кружка ММС рук-ль Вора И.С\2012-13 УЧ.ГОД\110320121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706" y="2708920"/>
            <a:ext cx="3121152" cy="23408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I:\ФОТО\фото кружка ММС рук-ль Вора И.С\ЗИМА\P102080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5" r="6454"/>
          <a:stretch/>
        </p:blipFill>
        <p:spPr bwMode="auto">
          <a:xfrm>
            <a:off x="5233400" y="4149080"/>
            <a:ext cx="336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43220" y="69145"/>
            <a:ext cx="8416972" cy="8065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ВОДИТЕЛЬ ВНЕДОРОЖНЫХ МОТОТРАНСПОРТНЫХ СРЕДСТВ КАТЕГОРИИ «А» </a:t>
            </a:r>
            <a:r>
              <a:rPr lang="ru-RU" sz="1600" dirty="0"/>
              <a:t>(снегоход) </a:t>
            </a:r>
            <a:br>
              <a:rPr lang="ru-RU" sz="1600" dirty="0"/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6780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ФОТО\забойка 13\DSC017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564" y="1239602"/>
            <a:ext cx="3696000" cy="27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I:\ФОТО\забойка 13\DSC017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50" y="1239602"/>
            <a:ext cx="3696000" cy="27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:\ФОТО\забойка 13\DSC017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89040"/>
            <a:ext cx="3696000" cy="27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62674" y="260648"/>
            <a:ext cx="8416972" cy="6178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95267"/>
            <a:ext cx="7520940" cy="54864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Оленеводство</a:t>
            </a:r>
            <a:r>
              <a:rPr lang="ru-RU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55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AutoShape 3"/>
          <p:cNvSpPr>
            <a:spLocks noChangeArrowheads="1"/>
          </p:cNvSpPr>
          <p:nvPr/>
        </p:nvSpPr>
        <p:spPr bwMode="auto">
          <a:xfrm>
            <a:off x="5947029" y="3740785"/>
            <a:ext cx="3017459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70661" name="AutoShape 5"/>
          <p:cNvSpPr>
            <a:spLocks noChangeArrowheads="1"/>
          </p:cNvSpPr>
          <p:nvPr/>
        </p:nvSpPr>
        <p:spPr bwMode="auto">
          <a:xfrm>
            <a:off x="251521" y="3677439"/>
            <a:ext cx="269672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395536" y="3797481"/>
            <a:ext cx="255270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/>
            <a:r>
              <a:rPr lang="ru-RU" b="1" dirty="0" smtClean="0"/>
              <a:t>Формирует профессиональную </a:t>
            </a:r>
            <a:r>
              <a:rPr lang="ru-RU" b="1" dirty="0"/>
              <a:t>направленность </a:t>
            </a:r>
            <a:r>
              <a:rPr lang="ru-RU" b="1" dirty="0" smtClean="0"/>
              <a:t>выпускников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70663" name="Freeform 7"/>
          <p:cNvSpPr>
            <a:spLocks/>
          </p:cNvSpPr>
          <p:nvPr/>
        </p:nvSpPr>
        <p:spPr bwMode="gray">
          <a:xfrm>
            <a:off x="3034680" y="3832860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0664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0665" name="Freeform 9"/>
          <p:cNvSpPr>
            <a:spLocks/>
          </p:cNvSpPr>
          <p:nvPr/>
        </p:nvSpPr>
        <p:spPr bwMode="gray">
          <a:xfrm flipH="1">
            <a:off x="4950079" y="3879495"/>
            <a:ext cx="90328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70666" name="Group 10"/>
          <p:cNvGrpSpPr>
            <a:grpSpLocks/>
          </p:cNvGrpSpPr>
          <p:nvPr/>
        </p:nvGrpSpPr>
        <p:grpSpPr bwMode="auto">
          <a:xfrm>
            <a:off x="2948241" y="2308225"/>
            <a:ext cx="2998788" cy="1601788"/>
            <a:chOff x="1997" y="1314"/>
            <a:chExt cx="1889" cy="1009"/>
          </a:xfrm>
        </p:grpSpPr>
        <p:grpSp>
          <p:nvGrpSpPr>
            <p:cNvPr id="70667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70668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669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0670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0671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0672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0673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70674" name="Text Box 18"/>
          <p:cNvSpPr txBox="1">
            <a:spLocks noChangeArrowheads="1"/>
          </p:cNvSpPr>
          <p:nvPr/>
        </p:nvSpPr>
        <p:spPr bwMode="auto">
          <a:xfrm>
            <a:off x="3063807" y="2729568"/>
            <a:ext cx="28505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sz="2800" b="1" dirty="0" err="1" smtClean="0">
                <a:solidFill>
                  <a:schemeClr val="bg1"/>
                </a:solidFill>
              </a:rPr>
              <a:t>профилизация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0675" name="Text Box 19"/>
          <p:cNvSpPr txBox="1">
            <a:spLocks noChangeArrowheads="1"/>
          </p:cNvSpPr>
          <p:nvPr/>
        </p:nvSpPr>
        <p:spPr bwMode="auto">
          <a:xfrm>
            <a:off x="6156175" y="3939540"/>
            <a:ext cx="2736304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/>
              <a:t>создает </a:t>
            </a:r>
            <a:r>
              <a:rPr lang="ru-RU" sz="1600" b="1" dirty="0"/>
              <a:t>систему непрерывного образования, подготовки и переподготовки кадров для традиционных и промышленных отраслей хозяйства</a:t>
            </a:r>
            <a:endParaRPr lang="en-US" sz="1400" b="1" dirty="0"/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251520" y="184150"/>
            <a:ext cx="269672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auto">
          <a:xfrm>
            <a:off x="5947029" y="273050"/>
            <a:ext cx="3017459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24" name="Freeform 9"/>
          <p:cNvSpPr>
            <a:spLocks/>
          </p:cNvSpPr>
          <p:nvPr/>
        </p:nvSpPr>
        <p:spPr bwMode="gray">
          <a:xfrm flipH="1" flipV="1">
            <a:off x="4985480" y="692696"/>
            <a:ext cx="90328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" name="Freeform 7"/>
          <p:cNvSpPr>
            <a:spLocks/>
          </p:cNvSpPr>
          <p:nvPr/>
        </p:nvSpPr>
        <p:spPr bwMode="gray">
          <a:xfrm flipV="1">
            <a:off x="2980938" y="692696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251521" y="388997"/>
            <a:ext cx="2696719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/>
            <a:r>
              <a:rPr lang="ru-RU" sz="1600" b="1" dirty="0" smtClean="0"/>
              <a:t>поднимает </a:t>
            </a:r>
            <a:r>
              <a:rPr lang="ru-RU" sz="1600" b="1" dirty="0"/>
              <a:t>престиж и востребованность профессий, необходимых для развития сельскохозяйственных предприятий нашего края</a:t>
            </a:r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6084168" y="312926"/>
            <a:ext cx="2880319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/>
              <a:t>приобщает </a:t>
            </a:r>
            <a:r>
              <a:rPr lang="ru-RU" sz="1600" b="1" dirty="0"/>
              <a:t>детей к традиционным занятиям предков, </a:t>
            </a:r>
            <a:r>
              <a:rPr lang="ru-RU" sz="1600" b="1" dirty="0" smtClean="0"/>
              <a:t>способствует </a:t>
            </a:r>
            <a:r>
              <a:rPr lang="ru-RU" sz="1600" b="1" dirty="0"/>
              <a:t>сохранению и развитию традиционных отраслей хозяйства коренных малочисленных народов Севера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Text Box 4"/>
          <p:cNvSpPr txBox="1">
            <a:spLocks noChangeArrowheads="1"/>
          </p:cNvSpPr>
          <p:nvPr/>
        </p:nvSpPr>
        <p:spPr bwMode="white">
          <a:xfrm>
            <a:off x="2438400" y="3276600"/>
            <a:ext cx="472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www.themegallery.com</a:t>
            </a:r>
          </a:p>
        </p:txBody>
      </p:sp>
      <p:sp>
        <p:nvSpPr>
          <p:cNvPr id="87045" name="WordArt 5"/>
          <p:cNvSpPr>
            <a:spLocks noChangeArrowheads="1" noChangeShapeType="1" noTextEdit="1"/>
          </p:cNvSpPr>
          <p:nvPr/>
        </p:nvSpPr>
        <p:spPr bwMode="gray">
          <a:xfrm>
            <a:off x="2286000" y="4191000"/>
            <a:ext cx="50292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СПАСИБО</a:t>
            </a:r>
            <a:r>
              <a:rPr lang="ru-RU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!</a:t>
            </a:r>
            <a:endParaRPr lang="ru-RU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1"/>
                  </a:gs>
                  <a:gs pos="100000">
                    <a:schemeClr val="hlink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105" name="Group 41"/>
          <p:cNvGrpSpPr>
            <a:grpSpLocks/>
          </p:cNvGrpSpPr>
          <p:nvPr/>
        </p:nvGrpSpPr>
        <p:grpSpPr bwMode="auto">
          <a:xfrm>
            <a:off x="240522" y="404664"/>
            <a:ext cx="6203686" cy="1368152"/>
            <a:chOff x="273" y="1833"/>
            <a:chExt cx="4593" cy="478"/>
          </a:xfrm>
        </p:grpSpPr>
        <p:sp>
          <p:nvSpPr>
            <p:cNvPr id="88106" name="AutoShape 42"/>
            <p:cNvSpPr>
              <a:spLocks noChangeArrowheads="1"/>
            </p:cNvSpPr>
            <p:nvPr/>
          </p:nvSpPr>
          <p:spPr bwMode="gray">
            <a:xfrm>
              <a:off x="615" y="1877"/>
              <a:ext cx="4251" cy="288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accent2"/>
              </a:solidFill>
              <a:round/>
              <a:headEnd/>
              <a:tailEnd/>
            </a:ln>
            <a:effectLst>
              <a:outerShdw dist="99190" dir="2388334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107" name="AutoShape 43"/>
            <p:cNvSpPr>
              <a:spLocks noChangeArrowheads="1"/>
            </p:cNvSpPr>
            <p:nvPr/>
          </p:nvSpPr>
          <p:spPr bwMode="gray">
            <a:xfrm>
              <a:off x="273" y="1833"/>
              <a:ext cx="534" cy="341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108" name="Text Box 44"/>
            <p:cNvSpPr txBox="1">
              <a:spLocks noChangeArrowheads="1"/>
            </p:cNvSpPr>
            <p:nvPr/>
          </p:nvSpPr>
          <p:spPr bwMode="gray">
            <a:xfrm>
              <a:off x="1157" y="1904"/>
              <a:ext cx="316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b="1" dirty="0" smtClean="0"/>
                <a:t>ПРЕДПРОФИЛЬНАЯ </a:t>
              </a:r>
            </a:p>
            <a:p>
              <a:pPr algn="ctr" eaLnBrk="0" hangingPunct="0"/>
              <a:r>
                <a:rPr lang="ru-RU" b="1" dirty="0" smtClean="0"/>
                <a:t>ПОДГОТОВКА</a:t>
              </a:r>
              <a:endParaRPr lang="en-US" b="1" dirty="0"/>
            </a:p>
          </p:txBody>
        </p:sp>
        <p:sp>
          <p:nvSpPr>
            <p:cNvPr id="88109" name="Text Box 45"/>
            <p:cNvSpPr txBox="1">
              <a:spLocks noChangeArrowheads="1"/>
            </p:cNvSpPr>
            <p:nvPr/>
          </p:nvSpPr>
          <p:spPr bwMode="gray">
            <a:xfrm>
              <a:off x="327" y="1915"/>
              <a:ext cx="432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400" dirty="0" smtClean="0">
                  <a:solidFill>
                    <a:schemeClr val="bg1"/>
                  </a:solidFill>
                </a:rPr>
                <a:t>1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8110" name="Group 46"/>
          <p:cNvGrpSpPr>
            <a:grpSpLocks/>
          </p:cNvGrpSpPr>
          <p:nvPr/>
        </p:nvGrpSpPr>
        <p:grpSpPr bwMode="auto">
          <a:xfrm>
            <a:off x="240748" y="2395400"/>
            <a:ext cx="6203460" cy="1263552"/>
            <a:chOff x="1192" y="1824"/>
            <a:chExt cx="4691" cy="432"/>
          </a:xfrm>
        </p:grpSpPr>
        <p:sp>
          <p:nvSpPr>
            <p:cNvPr id="88111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4347" cy="288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ffectLst>
              <a:outerShdw dist="99190" dir="2388334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112" name="AutoShape 48"/>
            <p:cNvSpPr>
              <a:spLocks noChangeArrowheads="1"/>
            </p:cNvSpPr>
            <p:nvPr/>
          </p:nvSpPr>
          <p:spPr bwMode="gray">
            <a:xfrm>
              <a:off x="1192" y="1824"/>
              <a:ext cx="536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113" name="Text Box 49"/>
            <p:cNvSpPr txBox="1">
              <a:spLocks noChangeArrowheads="1"/>
            </p:cNvSpPr>
            <p:nvPr/>
          </p:nvSpPr>
          <p:spPr bwMode="gray">
            <a:xfrm>
              <a:off x="1680" y="1934"/>
              <a:ext cx="4024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/>
                <a:t>ПРОФИЛЬНОЕ </a:t>
              </a:r>
            </a:p>
            <a:p>
              <a:pPr algn="ctr"/>
              <a:r>
                <a:rPr lang="ru-RU" b="1" dirty="0" smtClean="0"/>
                <a:t>ОБУЧЕНИЕ</a:t>
              </a:r>
              <a:endParaRPr lang="ru-RU" b="1" dirty="0"/>
            </a:p>
          </p:txBody>
        </p:sp>
        <p:sp>
          <p:nvSpPr>
            <p:cNvPr id="88114" name="Text Box 50"/>
            <p:cNvSpPr txBox="1">
              <a:spLocks noChangeArrowheads="1"/>
            </p:cNvSpPr>
            <p:nvPr/>
          </p:nvSpPr>
          <p:spPr bwMode="gray">
            <a:xfrm>
              <a:off x="1232" y="1961"/>
              <a:ext cx="426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88115" name="Group 51"/>
          <p:cNvGrpSpPr>
            <a:grpSpLocks/>
          </p:cNvGrpSpPr>
          <p:nvPr/>
        </p:nvGrpSpPr>
        <p:grpSpPr bwMode="auto">
          <a:xfrm>
            <a:off x="240522" y="4788409"/>
            <a:ext cx="6203685" cy="1034715"/>
            <a:chOff x="1194" y="1882"/>
            <a:chExt cx="4593" cy="323"/>
          </a:xfrm>
        </p:grpSpPr>
        <p:sp>
          <p:nvSpPr>
            <p:cNvPr id="88116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4251" cy="288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hlink"/>
              </a:solidFill>
              <a:round/>
              <a:headEnd/>
              <a:tailEnd/>
            </a:ln>
            <a:effectLst>
              <a:outerShdw dist="99190" dir="2388334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117" name="AutoShape 53"/>
            <p:cNvSpPr>
              <a:spLocks noChangeArrowheads="1"/>
            </p:cNvSpPr>
            <p:nvPr/>
          </p:nvSpPr>
          <p:spPr bwMode="gray">
            <a:xfrm>
              <a:off x="1194" y="1882"/>
              <a:ext cx="525" cy="323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118" name="Text Box 54"/>
            <p:cNvSpPr txBox="1">
              <a:spLocks noChangeArrowheads="1"/>
            </p:cNvSpPr>
            <p:nvPr/>
          </p:nvSpPr>
          <p:spPr bwMode="gray">
            <a:xfrm>
              <a:off x="1680" y="1934"/>
              <a:ext cx="4016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/>
                <a:t>УСПЕШНАЯ СОЦИАЛИЗАЦИЯ </a:t>
              </a:r>
            </a:p>
            <a:p>
              <a:pPr algn="ctr"/>
              <a:r>
                <a:rPr lang="ru-RU" sz="2000" b="1" dirty="0" smtClean="0"/>
                <a:t>ВЫПУСКНИКА</a:t>
              </a:r>
              <a:endParaRPr lang="ru-RU" sz="2000" b="1" dirty="0"/>
            </a:p>
          </p:txBody>
        </p:sp>
        <p:sp>
          <p:nvSpPr>
            <p:cNvPr id="88119" name="Text Box 55"/>
            <p:cNvSpPr txBox="1">
              <a:spLocks noChangeArrowheads="1"/>
            </p:cNvSpPr>
            <p:nvPr/>
          </p:nvSpPr>
          <p:spPr bwMode="gray">
            <a:xfrm>
              <a:off x="1292" y="1971"/>
              <a:ext cx="32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6" name="Стрелка вниз 25"/>
          <p:cNvSpPr/>
          <p:nvPr/>
        </p:nvSpPr>
        <p:spPr>
          <a:xfrm>
            <a:off x="2605787" y="3662752"/>
            <a:ext cx="1488257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2653748" y="1479148"/>
            <a:ext cx="1392337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861195" y="1049938"/>
            <a:ext cx="2376264" cy="183682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68390" y="865105"/>
            <a:ext cx="2203256" cy="2232248"/>
          </a:xfrm>
        </p:spPr>
        <p:txBody>
          <a:bodyPr vert="horz"/>
          <a:lstStyle/>
          <a:p>
            <a:pPr algn="ctr">
              <a:lnSpc>
                <a:spcPct val="150000"/>
              </a:lnSpc>
            </a:pPr>
            <a:r>
              <a:rPr lang="ru-RU" sz="1400" b="1" dirty="0" smtClean="0"/>
              <a:t>Психолого-педагогическое Сопровождение 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620688"/>
            <a:ext cx="806489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75647" y="770955"/>
            <a:ext cx="8448690" cy="563562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ПРЕДПРОФИЛЬНАЯ ПОДГОТОВКА</a:t>
            </a:r>
            <a:endParaRPr lang="en-US" sz="1800" b="1" i="1" dirty="0">
              <a:solidFill>
                <a:schemeClr val="bg1"/>
              </a:solidFill>
            </a:endParaRPr>
          </a:p>
        </p:txBody>
      </p:sp>
      <p:sp>
        <p:nvSpPr>
          <p:cNvPr id="4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grpSp>
        <p:nvGrpSpPr>
          <p:cNvPr id="99331" name="Group 3"/>
          <p:cNvGrpSpPr>
            <a:grpSpLocks/>
          </p:cNvGrpSpPr>
          <p:nvPr/>
        </p:nvGrpSpPr>
        <p:grpSpPr bwMode="auto">
          <a:xfrm>
            <a:off x="899856" y="1938338"/>
            <a:ext cx="2170113" cy="4035425"/>
            <a:chOff x="720" y="1296"/>
            <a:chExt cx="1367" cy="2542"/>
          </a:xfrm>
        </p:grpSpPr>
        <p:sp>
          <p:nvSpPr>
            <p:cNvPr id="99332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333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334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335" name="AutoShape 7"/>
            <p:cNvSpPr>
              <a:spLocks noChangeArrowheads="1"/>
            </p:cNvSpPr>
            <p:nvPr/>
          </p:nvSpPr>
          <p:spPr bwMode="gray">
            <a:xfrm>
              <a:off x="762" y="1553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336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337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9338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99339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99340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9341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9342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9343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99344" name="Text Box 16"/>
            <p:cNvSpPr txBox="1">
              <a:spLocks noChangeArrowheads="1"/>
            </p:cNvSpPr>
            <p:nvPr/>
          </p:nvSpPr>
          <p:spPr bwMode="gray">
            <a:xfrm>
              <a:off x="1276" y="13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99345" name="Text Box 17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endParaRPr lang="ru-RU" sz="1400" b="1" dirty="0" smtClean="0"/>
            </a:p>
            <a:p>
              <a:pPr algn="ctr"/>
              <a:endParaRPr lang="ru-RU" sz="1400" b="1" dirty="0"/>
            </a:p>
            <a:p>
              <a:pPr algn="ctr"/>
              <a:r>
                <a:rPr lang="ru-RU" sz="1400" b="1" dirty="0" smtClean="0">
                  <a:solidFill>
                    <a:srgbClr val="000000"/>
                  </a:solidFill>
                </a:rPr>
                <a:t>КРАТКОВРЕМЕННЫЕ ЭЛЕКТИВНЫЕ КУРСЫ ПО ПРЕДМЕТАМ</a:t>
              </a:r>
            </a:p>
          </p:txBody>
        </p:sp>
      </p:grpSp>
      <p:grpSp>
        <p:nvGrpSpPr>
          <p:cNvPr id="99346" name="Group 18"/>
          <p:cNvGrpSpPr>
            <a:grpSpLocks/>
          </p:cNvGrpSpPr>
          <p:nvPr/>
        </p:nvGrpSpPr>
        <p:grpSpPr bwMode="auto">
          <a:xfrm>
            <a:off x="3340100" y="1908175"/>
            <a:ext cx="2597150" cy="4035425"/>
            <a:chOff x="2208" y="1296"/>
            <a:chExt cx="1365" cy="2542"/>
          </a:xfrm>
        </p:grpSpPr>
        <p:sp>
          <p:nvSpPr>
            <p:cNvPr id="99347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348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349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350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351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9352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9353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9354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9355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9356" name="Text Box 28"/>
            <p:cNvSpPr txBox="1">
              <a:spLocks noChangeArrowheads="1"/>
            </p:cNvSpPr>
            <p:nvPr/>
          </p:nvSpPr>
          <p:spPr bwMode="gray">
            <a:xfrm>
              <a:off x="2764" y="13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99357" name="Text Box 29"/>
            <p:cNvSpPr txBox="1">
              <a:spLocks noChangeArrowheads="1"/>
            </p:cNvSpPr>
            <p:nvPr/>
          </p:nvSpPr>
          <p:spPr bwMode="gray">
            <a:xfrm>
              <a:off x="2256" y="1776"/>
              <a:ext cx="1296" cy="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endParaRPr lang="ru-RU" sz="1400" b="1" dirty="0" smtClean="0"/>
            </a:p>
            <a:p>
              <a:pPr algn="ctr"/>
              <a:endParaRPr lang="ru-RU" sz="1400" b="1" dirty="0" smtClean="0"/>
            </a:p>
            <a:p>
              <a:pPr algn="ctr"/>
              <a:endParaRPr lang="ru-RU" sz="1400" b="1" dirty="0"/>
            </a:p>
            <a:p>
              <a:pPr algn="ctr"/>
              <a:r>
                <a:rPr lang="ru-RU" sz="1400" b="1" dirty="0" smtClean="0">
                  <a:solidFill>
                    <a:srgbClr val="000000"/>
                  </a:solidFill>
                </a:rPr>
                <a:t>ЭЛЕКТИВНЫЕ КУРСЫ ПО ПРОФЕССИОНАЛЬНОМУ САМООПРЕДЕЛЕНИЮ</a:t>
              </a:r>
            </a:p>
          </p:txBody>
        </p:sp>
        <p:sp>
          <p:nvSpPr>
            <p:cNvPr id="99358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359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9360" name="Group 32"/>
          <p:cNvGrpSpPr>
            <a:grpSpLocks/>
          </p:cNvGrpSpPr>
          <p:nvPr/>
        </p:nvGrpSpPr>
        <p:grpSpPr bwMode="auto">
          <a:xfrm>
            <a:off x="6246019" y="1908175"/>
            <a:ext cx="2170113" cy="4035425"/>
            <a:chOff x="3692" y="1296"/>
            <a:chExt cx="1367" cy="2542"/>
          </a:xfrm>
        </p:grpSpPr>
        <p:sp>
          <p:nvSpPr>
            <p:cNvPr id="99361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362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363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364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9365" name="Group 37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99366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99367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9368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9369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9370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99371" name="Text Box 43"/>
            <p:cNvSpPr txBox="1">
              <a:spLocks noChangeArrowheads="1"/>
            </p:cNvSpPr>
            <p:nvPr/>
          </p:nvSpPr>
          <p:spPr bwMode="gray">
            <a:xfrm>
              <a:off x="4252" y="13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99372" name="Text Box 44"/>
            <p:cNvSpPr txBox="1">
              <a:spLocks noChangeArrowheads="1"/>
            </p:cNvSpPr>
            <p:nvPr/>
          </p:nvSpPr>
          <p:spPr bwMode="gray">
            <a:xfrm>
              <a:off x="3744" y="1776"/>
              <a:ext cx="1296" cy="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endParaRPr lang="ru-RU" sz="1400" b="1" dirty="0" smtClean="0"/>
            </a:p>
            <a:p>
              <a:pPr algn="ctr"/>
              <a:endParaRPr lang="ru-RU" sz="1400" b="1" dirty="0"/>
            </a:p>
            <a:p>
              <a:pPr algn="ctr"/>
              <a:endParaRPr lang="ru-RU" sz="1400" b="1" dirty="0" smtClean="0"/>
            </a:p>
            <a:p>
              <a:pPr algn="ctr"/>
              <a:r>
                <a:rPr lang="ru-RU" sz="1400" b="1" dirty="0" smtClean="0">
                  <a:solidFill>
                    <a:srgbClr val="000000"/>
                  </a:solidFill>
                </a:rPr>
                <a:t>ПСИХОЛОГО-ПЕДАГОГИЧЕСКОЕ СОПРОВОЖДЕНИЕ</a:t>
              </a:r>
              <a:endParaRPr lang="ru-RU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99373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374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/>
          <p:cNvSpPr/>
          <p:nvPr/>
        </p:nvSpPr>
        <p:spPr>
          <a:xfrm>
            <a:off x="74842" y="171965"/>
            <a:ext cx="885698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87524" y="270786"/>
            <a:ext cx="8640960" cy="548640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chemeClr val="bg1"/>
                </a:solidFill>
              </a:rPr>
              <a:t>ЗАДАЧИ ПРОФИЛЬНОГО </a:t>
            </a:r>
            <a:r>
              <a:rPr lang="ru-RU" b="1" i="1" dirty="0" smtClean="0">
                <a:solidFill>
                  <a:schemeClr val="bg1"/>
                </a:solidFill>
              </a:rPr>
              <a:t>ОБУЧЕНИЯ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sp>
        <p:nvSpPr>
          <p:cNvPr id="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grpSp>
        <p:nvGrpSpPr>
          <p:cNvPr id="89144" name="Group 56"/>
          <p:cNvGrpSpPr>
            <a:grpSpLocks/>
          </p:cNvGrpSpPr>
          <p:nvPr/>
        </p:nvGrpSpPr>
        <p:grpSpPr bwMode="auto">
          <a:xfrm>
            <a:off x="179243" y="2434713"/>
            <a:ext cx="8592705" cy="4117975"/>
            <a:chOff x="-87" y="1102"/>
            <a:chExt cx="5954" cy="2754"/>
          </a:xfrm>
        </p:grpSpPr>
        <p:grpSp>
          <p:nvGrpSpPr>
            <p:cNvPr id="89123" name="Group 35"/>
            <p:cNvGrpSpPr>
              <a:grpSpLocks/>
            </p:cNvGrpSpPr>
            <p:nvPr/>
          </p:nvGrpSpPr>
          <p:grpSpPr bwMode="auto">
            <a:xfrm>
              <a:off x="-87" y="1102"/>
              <a:ext cx="5954" cy="821"/>
              <a:chOff x="-320" y="1008"/>
              <a:chExt cx="6418" cy="912"/>
            </a:xfrm>
          </p:grpSpPr>
          <p:sp>
            <p:nvSpPr>
              <p:cNvPr id="89124" name="AutoShape 36"/>
              <p:cNvSpPr>
                <a:spLocks noChangeArrowheads="1"/>
              </p:cNvSpPr>
              <p:nvPr/>
            </p:nvSpPr>
            <p:spPr bwMode="gray">
              <a:xfrm>
                <a:off x="-320" y="1008"/>
                <a:ext cx="6418" cy="912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6471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89125" name="Group 37"/>
              <p:cNvGrpSpPr>
                <a:grpSpLocks/>
              </p:cNvGrpSpPr>
              <p:nvPr/>
            </p:nvGrpSpPr>
            <p:grpSpPr bwMode="auto">
              <a:xfrm>
                <a:off x="-264" y="1028"/>
                <a:ext cx="768" cy="746"/>
                <a:chOff x="-264" y="1028"/>
                <a:chExt cx="768" cy="746"/>
              </a:xfrm>
            </p:grpSpPr>
            <p:sp>
              <p:nvSpPr>
                <p:cNvPr id="89126" name="AutoShape 38"/>
                <p:cNvSpPr>
                  <a:spLocks noChangeArrowheads="1"/>
                </p:cNvSpPr>
                <p:nvPr/>
              </p:nvSpPr>
              <p:spPr bwMode="gray">
                <a:xfrm>
                  <a:off x="-264" y="1028"/>
                  <a:ext cx="768" cy="746"/>
                </a:xfrm>
                <a:prstGeom prst="roundRect">
                  <a:avLst>
                    <a:gd name="adj" fmla="val 11921"/>
                  </a:avLst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9127" name="Freeform 39"/>
                <p:cNvSpPr>
                  <a:spLocks/>
                </p:cNvSpPr>
                <p:nvPr/>
              </p:nvSpPr>
              <p:spPr bwMode="gray">
                <a:xfrm>
                  <a:off x="-210" y="1044"/>
                  <a:ext cx="383" cy="373"/>
                </a:xfrm>
                <a:custGeom>
                  <a:avLst/>
                  <a:gdLst>
                    <a:gd name="T0" fmla="*/ 118 w 596"/>
                    <a:gd name="T1" fmla="*/ 0 h 598"/>
                    <a:gd name="T2" fmla="*/ 0 w 596"/>
                    <a:gd name="T3" fmla="*/ 118 h 598"/>
                    <a:gd name="T4" fmla="*/ 0 w 596"/>
                    <a:gd name="T5" fmla="*/ 589 h 598"/>
                    <a:gd name="T6" fmla="*/ 161 w 596"/>
                    <a:gd name="T7" fmla="*/ 174 h 598"/>
                    <a:gd name="T8" fmla="*/ 589 w 596"/>
                    <a:gd name="T9" fmla="*/ 0 h 598"/>
                    <a:gd name="T10" fmla="*/ 118 w 596"/>
                    <a:gd name="T11" fmla="*/ 0 h 5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tint val="54510"/>
                        <a:invGamma/>
                      </a:schemeClr>
                    </a:gs>
                    <a:gs pos="50000">
                      <a:schemeClr val="accent1">
                        <a:alpha val="0"/>
                      </a:schemeClr>
                    </a:gs>
                    <a:gs pos="100000">
                      <a:schemeClr val="accent1">
                        <a:gamma/>
                        <a:tint val="54510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9128" name="Text Box 40"/>
                <p:cNvSpPr txBox="1">
                  <a:spLocks noChangeArrowheads="1"/>
                </p:cNvSpPr>
                <p:nvPr/>
              </p:nvSpPr>
              <p:spPr bwMode="gray">
                <a:xfrm>
                  <a:off x="-57" y="1208"/>
                  <a:ext cx="329" cy="48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2700000" algn="ctr" rotWithShape="0">
                    <a:schemeClr val="tx1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ru-RU" sz="3600" b="1" dirty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2</a:t>
                  </a:r>
                  <a:endParaRPr lang="en-US" sz="3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</p:grpSp>
          <p:sp>
            <p:nvSpPr>
              <p:cNvPr id="89129" name="Text Box 41"/>
              <p:cNvSpPr txBox="1">
                <a:spLocks noChangeArrowheads="1"/>
              </p:cNvSpPr>
              <p:nvPr/>
            </p:nvSpPr>
            <p:spPr bwMode="gray">
              <a:xfrm>
                <a:off x="549" y="1063"/>
                <a:ext cx="5549" cy="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 eaLnBrk="0" hangingPunct="0"/>
                <a:r>
                  <a:rPr lang="ru-RU" sz="1600" b="1" dirty="0"/>
                  <a:t>формирование у выпускников классов с профильной дифференциацией обучения физических, психических, интеллектуальных и социальных качеств личности, способствующих их менее болезненной  адаптации к условиям рыночных отношений</a:t>
                </a:r>
                <a:endParaRPr lang="en-US" sz="1600" b="1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9130" name="Group 42"/>
            <p:cNvGrpSpPr>
              <a:grpSpLocks/>
            </p:cNvGrpSpPr>
            <p:nvPr/>
          </p:nvGrpSpPr>
          <p:grpSpPr bwMode="auto">
            <a:xfrm>
              <a:off x="-35" y="2065"/>
              <a:ext cx="5902" cy="820"/>
              <a:chOff x="-264" y="2016"/>
              <a:chExt cx="6362" cy="912"/>
            </a:xfrm>
          </p:grpSpPr>
          <p:sp>
            <p:nvSpPr>
              <p:cNvPr id="89131" name="AutoShape 43"/>
              <p:cNvSpPr>
                <a:spLocks noChangeArrowheads="1"/>
              </p:cNvSpPr>
              <p:nvPr/>
            </p:nvSpPr>
            <p:spPr bwMode="gray">
              <a:xfrm>
                <a:off x="-264" y="2016"/>
                <a:ext cx="6362" cy="912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9216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89132" name="Group 44"/>
              <p:cNvGrpSpPr>
                <a:grpSpLocks/>
              </p:cNvGrpSpPr>
              <p:nvPr/>
            </p:nvGrpSpPr>
            <p:grpSpPr bwMode="auto">
              <a:xfrm>
                <a:off x="-219" y="2099"/>
                <a:ext cx="768" cy="746"/>
                <a:chOff x="-219" y="2099"/>
                <a:chExt cx="768" cy="746"/>
              </a:xfrm>
            </p:grpSpPr>
            <p:sp>
              <p:nvSpPr>
                <p:cNvPr id="89133" name="AutoShape 45"/>
                <p:cNvSpPr>
                  <a:spLocks noChangeArrowheads="1"/>
                </p:cNvSpPr>
                <p:nvPr/>
              </p:nvSpPr>
              <p:spPr bwMode="gray">
                <a:xfrm>
                  <a:off x="-219" y="2099"/>
                  <a:ext cx="768" cy="746"/>
                </a:xfrm>
                <a:prstGeom prst="roundRect">
                  <a:avLst>
                    <a:gd name="adj" fmla="val 11921"/>
                  </a:avLst>
                </a:prstGeom>
                <a:gradFill rotWithShape="1">
                  <a:gsLst>
                    <a:gs pos="0">
                      <a:schemeClr val="hlink">
                        <a:gamma/>
                        <a:tint val="72549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5400000" scaled="1"/>
                </a:gradFill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9134" name="Freeform 46"/>
                <p:cNvSpPr>
                  <a:spLocks/>
                </p:cNvSpPr>
                <p:nvPr/>
              </p:nvSpPr>
              <p:spPr bwMode="gray">
                <a:xfrm>
                  <a:off x="-179" y="2134"/>
                  <a:ext cx="383" cy="373"/>
                </a:xfrm>
                <a:custGeom>
                  <a:avLst/>
                  <a:gdLst>
                    <a:gd name="T0" fmla="*/ 118 w 596"/>
                    <a:gd name="T1" fmla="*/ 0 h 598"/>
                    <a:gd name="T2" fmla="*/ 0 w 596"/>
                    <a:gd name="T3" fmla="*/ 118 h 598"/>
                    <a:gd name="T4" fmla="*/ 0 w 596"/>
                    <a:gd name="T5" fmla="*/ 589 h 598"/>
                    <a:gd name="T6" fmla="*/ 161 w 596"/>
                    <a:gd name="T7" fmla="*/ 174 h 598"/>
                    <a:gd name="T8" fmla="*/ 589 w 596"/>
                    <a:gd name="T9" fmla="*/ 0 h 598"/>
                    <a:gd name="T10" fmla="*/ 118 w 596"/>
                    <a:gd name="T11" fmla="*/ 0 h 5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hlink">
                        <a:gamma/>
                        <a:tint val="42353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9135" name="Text Box 47"/>
                <p:cNvSpPr txBox="1">
                  <a:spLocks noChangeArrowheads="1"/>
                </p:cNvSpPr>
                <p:nvPr/>
              </p:nvSpPr>
              <p:spPr bwMode="gray">
                <a:xfrm>
                  <a:off x="30" y="2279"/>
                  <a:ext cx="308" cy="43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2700000" algn="ctr" rotWithShape="0">
                    <a:schemeClr val="tx1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ru-RU" sz="3200" b="1" dirty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3</a:t>
                  </a:r>
                  <a:endParaRPr lang="en-US" sz="32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</p:grpSp>
          <p:sp>
            <p:nvSpPr>
              <p:cNvPr id="89136" name="Text Box 48"/>
              <p:cNvSpPr txBox="1">
                <a:spLocks noChangeArrowheads="1"/>
              </p:cNvSpPr>
              <p:nvPr/>
            </p:nvSpPr>
            <p:spPr bwMode="gray">
              <a:xfrm>
                <a:off x="549" y="2141"/>
                <a:ext cx="5549" cy="6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 eaLnBrk="0" hangingPunct="0"/>
                <a:r>
                  <a:rPr lang="ru-RU" sz="1600" b="1" dirty="0"/>
                  <a:t>способствование установлению равного доступа к полноценному обучению разных категорий обучающихся в соответствии с их способностями, индивидуальными склонностями и потребностями</a:t>
                </a:r>
                <a:endParaRPr lang="en-US" sz="1400" b="1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9137" name="Group 49"/>
            <p:cNvGrpSpPr>
              <a:grpSpLocks/>
            </p:cNvGrpSpPr>
            <p:nvPr/>
          </p:nvGrpSpPr>
          <p:grpSpPr bwMode="auto">
            <a:xfrm>
              <a:off x="-35" y="3036"/>
              <a:ext cx="5902" cy="820"/>
              <a:chOff x="-264" y="3036"/>
              <a:chExt cx="6362" cy="912"/>
            </a:xfrm>
          </p:grpSpPr>
          <p:sp>
            <p:nvSpPr>
              <p:cNvPr id="89138" name="AutoShape 50"/>
              <p:cNvSpPr>
                <a:spLocks noChangeArrowheads="1"/>
              </p:cNvSpPr>
              <p:nvPr/>
            </p:nvSpPr>
            <p:spPr bwMode="gray">
              <a:xfrm>
                <a:off x="-264" y="3036"/>
                <a:ext cx="6362" cy="912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48627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89139" name="Group 51"/>
              <p:cNvGrpSpPr>
                <a:grpSpLocks/>
              </p:cNvGrpSpPr>
              <p:nvPr/>
            </p:nvGrpSpPr>
            <p:grpSpPr bwMode="auto">
              <a:xfrm>
                <a:off x="-201" y="3096"/>
                <a:ext cx="768" cy="746"/>
                <a:chOff x="-201" y="3096"/>
                <a:chExt cx="768" cy="746"/>
              </a:xfrm>
            </p:grpSpPr>
            <p:sp>
              <p:nvSpPr>
                <p:cNvPr id="89140" name="AutoShape 52"/>
                <p:cNvSpPr>
                  <a:spLocks noChangeArrowheads="1"/>
                </p:cNvSpPr>
                <p:nvPr/>
              </p:nvSpPr>
              <p:spPr bwMode="gray">
                <a:xfrm>
                  <a:off x="-201" y="3096"/>
                  <a:ext cx="768" cy="746"/>
                </a:xfrm>
                <a:prstGeom prst="roundRect">
                  <a:avLst>
                    <a:gd name="adj" fmla="val 11921"/>
                  </a:avLst>
                </a:prstGeom>
                <a:gradFill rotWithShape="1">
                  <a:gsLst>
                    <a:gs pos="0">
                      <a:schemeClr val="accent2">
                        <a:gamma/>
                        <a:tint val="63529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9141" name="Freeform 53"/>
                <p:cNvSpPr>
                  <a:spLocks/>
                </p:cNvSpPr>
                <p:nvPr/>
              </p:nvSpPr>
              <p:spPr bwMode="gray">
                <a:xfrm>
                  <a:off x="-79" y="3136"/>
                  <a:ext cx="383" cy="373"/>
                </a:xfrm>
                <a:custGeom>
                  <a:avLst/>
                  <a:gdLst>
                    <a:gd name="T0" fmla="*/ 118 w 596"/>
                    <a:gd name="T1" fmla="*/ 0 h 598"/>
                    <a:gd name="T2" fmla="*/ 0 w 596"/>
                    <a:gd name="T3" fmla="*/ 118 h 598"/>
                    <a:gd name="T4" fmla="*/ 0 w 596"/>
                    <a:gd name="T5" fmla="*/ 589 h 598"/>
                    <a:gd name="T6" fmla="*/ 161 w 596"/>
                    <a:gd name="T7" fmla="*/ 174 h 598"/>
                    <a:gd name="T8" fmla="*/ 589 w 596"/>
                    <a:gd name="T9" fmla="*/ 0 h 598"/>
                    <a:gd name="T10" fmla="*/ 118 w 596"/>
                    <a:gd name="T11" fmla="*/ 0 h 5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48627"/>
                        <a:invGamma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9142" name="Text Box 54"/>
                <p:cNvSpPr txBox="1">
                  <a:spLocks noChangeArrowheads="1"/>
                </p:cNvSpPr>
                <p:nvPr/>
              </p:nvSpPr>
              <p:spPr bwMode="gray">
                <a:xfrm>
                  <a:off x="50" y="3275"/>
                  <a:ext cx="308" cy="43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2700000" algn="ctr" rotWithShape="0">
                    <a:schemeClr val="tx1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ru-RU" sz="3200" b="1" dirty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4</a:t>
                  </a:r>
                  <a:endParaRPr lang="en-US" sz="32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</p:grpSp>
          <p:sp>
            <p:nvSpPr>
              <p:cNvPr id="89143" name="Text Box 55"/>
              <p:cNvSpPr txBox="1">
                <a:spLocks noChangeArrowheads="1"/>
              </p:cNvSpPr>
              <p:nvPr/>
            </p:nvSpPr>
            <p:spPr bwMode="gray">
              <a:xfrm>
                <a:off x="648" y="3160"/>
                <a:ext cx="5450" cy="6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 eaLnBrk="0" hangingPunct="0"/>
                <a:r>
                  <a:rPr lang="ru-RU" b="1" dirty="0"/>
                  <a:t>расширение возможностей социализации учащихся, обеспечение преемственности между общим и профессиональным образованием</a:t>
                </a:r>
                <a:endParaRPr lang="en-US" b="1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7" name="AutoShape 36"/>
          <p:cNvSpPr>
            <a:spLocks noChangeArrowheads="1"/>
          </p:cNvSpPr>
          <p:nvPr/>
        </p:nvSpPr>
        <p:spPr bwMode="gray">
          <a:xfrm>
            <a:off x="179243" y="1058901"/>
            <a:ext cx="8592705" cy="1226122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6471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38"/>
          <p:cNvSpPr>
            <a:spLocks noChangeArrowheads="1"/>
          </p:cNvSpPr>
          <p:nvPr/>
        </p:nvSpPr>
        <p:spPr bwMode="gray">
          <a:xfrm>
            <a:off x="302540" y="1188041"/>
            <a:ext cx="1028241" cy="1002946"/>
          </a:xfrm>
          <a:prstGeom prst="roundRect">
            <a:avLst>
              <a:gd name="adj" fmla="val 11921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9" name="Text Box 41"/>
          <p:cNvSpPr txBox="1">
            <a:spLocks noChangeArrowheads="1"/>
          </p:cNvSpPr>
          <p:nvPr/>
        </p:nvSpPr>
        <p:spPr bwMode="gray">
          <a:xfrm>
            <a:off x="1366860" y="1373199"/>
            <a:ext cx="731003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/>
            <a:r>
              <a:rPr lang="ru-RU" b="1" dirty="0" smtClean="0"/>
              <a:t>обеспечение </a:t>
            </a:r>
            <a:r>
              <a:rPr lang="ru-RU" b="1" dirty="0"/>
              <a:t>углубленного изучения отдельных предметов программы полного общего образования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1" name="Text Box 40"/>
          <p:cNvSpPr txBox="1">
            <a:spLocks noChangeArrowheads="1"/>
          </p:cNvSpPr>
          <p:nvPr/>
        </p:nvSpPr>
        <p:spPr bwMode="gray">
          <a:xfrm>
            <a:off x="565360" y="1348905"/>
            <a:ext cx="440480" cy="64611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en-US" sz="36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619125" y="1712913"/>
            <a:ext cx="7686675" cy="4513262"/>
          </a:xfrm>
        </p:spPr>
        <p:txBody>
          <a:bodyPr/>
          <a:lstStyle/>
          <a:p>
            <a:pPr marL="0" indent="0">
              <a:buNone/>
            </a:pPr>
            <a:endParaRPr lang="ru-RU" sz="18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686678905"/>
              </p:ext>
            </p:extLst>
          </p:nvPr>
        </p:nvGraphicFramePr>
        <p:xfrm>
          <a:off x="980416" y="1268760"/>
          <a:ext cx="7344816" cy="5013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620376" y="260648"/>
            <a:ext cx="806489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376" y="418376"/>
            <a:ext cx="8064896" cy="548640"/>
          </a:xfrm>
        </p:spPr>
        <p:txBody>
          <a:bodyPr/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Степень охвата профильным обучением</a:t>
            </a:r>
            <a:endParaRPr lang="ru-RU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42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619125" y="1340768"/>
            <a:ext cx="7686675" cy="4885407"/>
          </a:xfrm>
        </p:spPr>
        <p:txBody>
          <a:bodyPr/>
          <a:lstStyle/>
          <a:p>
            <a:pPr marL="0" indent="0">
              <a:buNone/>
            </a:pPr>
            <a:endParaRPr lang="ru-RU" sz="18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802270123"/>
              </p:ext>
            </p:extLst>
          </p:nvPr>
        </p:nvGraphicFramePr>
        <p:xfrm>
          <a:off x="613520" y="1393776"/>
          <a:ext cx="7704856" cy="5464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613520" y="288152"/>
            <a:ext cx="806489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32856" y="445880"/>
            <a:ext cx="8064896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Степень охвата профильным обучением</a:t>
            </a:r>
            <a:endParaRPr lang="ru-RU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10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619125" y="1712913"/>
            <a:ext cx="7686675" cy="4513262"/>
          </a:xfrm>
        </p:spPr>
        <p:txBody>
          <a:bodyPr/>
          <a:lstStyle/>
          <a:p>
            <a:pPr marL="0" indent="0">
              <a:buNone/>
            </a:pPr>
            <a:endParaRPr lang="ru-RU" sz="18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104332426"/>
              </p:ext>
            </p:extLst>
          </p:nvPr>
        </p:nvGraphicFramePr>
        <p:xfrm>
          <a:off x="576616" y="994520"/>
          <a:ext cx="777686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432600" y="130424"/>
            <a:ext cx="806489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0624" y="288152"/>
            <a:ext cx="8064896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Степень охвата профильным обучением</a:t>
            </a:r>
            <a:endParaRPr lang="ru-RU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87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619125" y="1712913"/>
            <a:ext cx="7686675" cy="4513262"/>
          </a:xfrm>
        </p:spPr>
        <p:txBody>
          <a:bodyPr/>
          <a:lstStyle/>
          <a:p>
            <a:pPr marL="0" indent="0">
              <a:buNone/>
            </a:pPr>
            <a:endParaRPr lang="ru-RU" sz="18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751188801"/>
              </p:ext>
            </p:extLst>
          </p:nvPr>
        </p:nvGraphicFramePr>
        <p:xfrm>
          <a:off x="785312" y="837312"/>
          <a:ext cx="7776864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616184" y="130944"/>
            <a:ext cx="806489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41296" y="288672"/>
            <a:ext cx="8064896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Степень охвата профильным обучением</a:t>
            </a:r>
            <a:endParaRPr lang="ru-RU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55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фото открытый урок\IMG_03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673" y="1055436"/>
            <a:ext cx="3996000" cy="2664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0604201227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" t="1572" r="16507" b="-1572"/>
          <a:stretch>
            <a:fillRect/>
          </a:stretch>
        </p:blipFill>
        <p:spPr bwMode="auto">
          <a:xfrm>
            <a:off x="279820" y="4005064"/>
            <a:ext cx="2779974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I:\Фото02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9" t="19986" r="15078"/>
          <a:stretch/>
        </p:blipFill>
        <p:spPr bwMode="auto">
          <a:xfrm>
            <a:off x="3299187" y="4005064"/>
            <a:ext cx="1616145" cy="2484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:\фото открытый урок\IMG_03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05064"/>
            <a:ext cx="378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388012" y="146825"/>
            <a:ext cx="8416972" cy="6178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2308" y="255709"/>
            <a:ext cx="86463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</a:rPr>
              <a:t>ПРОФЕССИОНАЛЬНАЯ ПОДГОТОВКА ПО РАБОЧЕЙ ПРОФЕССИИ «ШВЕЯ»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D:\Учитель\Documents\урок на конкурс карманы\IMG_0461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12" y="1055436"/>
            <a:ext cx="3895956" cy="2664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937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404</TotalTime>
  <Words>229</Words>
  <Application>Microsoft Office PowerPoint</Application>
  <PresentationFormat>Экран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Углы</vt:lpstr>
      <vt:lpstr>Профилизация школьников  в условиях этнокультурного образования </vt:lpstr>
      <vt:lpstr>Психолого-педагогическое Сопровождение </vt:lpstr>
      <vt:lpstr>ПРЕДПРОФИЛЬНАЯ ПОДГОТОВКА</vt:lpstr>
      <vt:lpstr>ЗАДАЧИ ПРОФИЛЬНОГО ОБУЧЕНИЯ</vt:lpstr>
      <vt:lpstr>Степень охвата профильным обучением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Оленеводство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Профилизация школьников в условиях этнокультурного образования</dc:title>
  <dc:creator>DNS</dc:creator>
  <cp:lastModifiedBy>Саламатова</cp:lastModifiedBy>
  <cp:revision>34</cp:revision>
  <dcterms:created xsi:type="dcterms:W3CDTF">2013-12-07T13:49:17Z</dcterms:created>
  <dcterms:modified xsi:type="dcterms:W3CDTF">2013-12-09T03:18:22Z</dcterms:modified>
</cp:coreProperties>
</file>