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52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5ACB0-0687-4579-9EE2-E4B9CD8360DD}" type="doc">
      <dgm:prSet loTypeId="urn:microsoft.com/office/officeart/2005/8/layout/pyramid3" loCatId="pyramid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C49810C5-4284-4932-871E-42EB8680DF70}">
      <dgm:prSet custT="1"/>
      <dgm:spPr/>
      <dgm:t>
        <a:bodyPr/>
        <a:lstStyle/>
        <a:p>
          <a:pPr rtl="0"/>
          <a:r>
            <a:rPr lang="ru-RU" sz="2400" dirty="0" smtClean="0"/>
            <a:t>Параметры оценки и самооценки профессиональной компетентности учителя;</a:t>
          </a:r>
          <a:endParaRPr lang="ru-RU" sz="2400" dirty="0"/>
        </a:p>
      </dgm:t>
    </dgm:pt>
    <dgm:pt modelId="{FDFC4212-89F5-46B1-B92E-476D5249D8B1}" type="parTrans" cxnId="{B4F6C677-15B8-4206-8370-16B5E12BD238}">
      <dgm:prSet/>
      <dgm:spPr/>
      <dgm:t>
        <a:bodyPr/>
        <a:lstStyle/>
        <a:p>
          <a:endParaRPr lang="ru-RU"/>
        </a:p>
      </dgm:t>
    </dgm:pt>
    <dgm:pt modelId="{4DE37333-0141-4560-AFF6-F7D3AA243A5D}" type="sibTrans" cxnId="{B4F6C677-15B8-4206-8370-16B5E12BD238}">
      <dgm:prSet/>
      <dgm:spPr/>
      <dgm:t>
        <a:bodyPr/>
        <a:lstStyle/>
        <a:p>
          <a:endParaRPr lang="ru-RU"/>
        </a:p>
      </dgm:t>
    </dgm:pt>
    <dgm:pt modelId="{0328EA4C-8095-4520-8D5A-C963EE4B7453}">
      <dgm:prSet custT="1"/>
      <dgm:spPr/>
      <dgm:t>
        <a:bodyPr/>
        <a:lstStyle/>
        <a:p>
          <a:pPr rtl="0"/>
          <a:r>
            <a:rPr lang="ru-RU" sz="2400" dirty="0" smtClean="0"/>
            <a:t>Умение составлять программы по элективным курсам, авторизованные, авторские программы;</a:t>
          </a:r>
          <a:endParaRPr lang="ru-RU" sz="2400" dirty="0"/>
        </a:p>
      </dgm:t>
    </dgm:pt>
    <dgm:pt modelId="{55785013-D34F-49A8-9153-D1BE6B1A77E2}" type="parTrans" cxnId="{1FB6E7F5-55B8-474F-B79E-F55592186FA6}">
      <dgm:prSet/>
      <dgm:spPr/>
      <dgm:t>
        <a:bodyPr/>
        <a:lstStyle/>
        <a:p>
          <a:endParaRPr lang="ru-RU"/>
        </a:p>
      </dgm:t>
    </dgm:pt>
    <dgm:pt modelId="{0E6FDCB6-CECC-4563-A1E2-79DD18DFC781}" type="sibTrans" cxnId="{1FB6E7F5-55B8-474F-B79E-F55592186FA6}">
      <dgm:prSet/>
      <dgm:spPr/>
      <dgm:t>
        <a:bodyPr/>
        <a:lstStyle/>
        <a:p>
          <a:endParaRPr lang="ru-RU"/>
        </a:p>
      </dgm:t>
    </dgm:pt>
    <dgm:pt modelId="{8547E463-DA4C-45B4-AAC2-0CEE33F8B098}">
      <dgm:prSet custT="1"/>
      <dgm:spPr/>
      <dgm:t>
        <a:bodyPr/>
        <a:lstStyle/>
        <a:p>
          <a:pPr rtl="0"/>
          <a:r>
            <a:rPr lang="ru-RU" sz="2400" dirty="0" smtClean="0"/>
            <a:t>На достаточном уровне необходимо владеть компьютером;</a:t>
          </a:r>
          <a:endParaRPr lang="ru-RU" sz="2400" dirty="0"/>
        </a:p>
      </dgm:t>
    </dgm:pt>
    <dgm:pt modelId="{D32E2809-DB62-43BA-9BBE-0D239DB744A0}" type="parTrans" cxnId="{4B1F374E-AF12-4C8B-8B4E-6F65CCEB2FF6}">
      <dgm:prSet/>
      <dgm:spPr/>
      <dgm:t>
        <a:bodyPr/>
        <a:lstStyle/>
        <a:p>
          <a:endParaRPr lang="ru-RU"/>
        </a:p>
      </dgm:t>
    </dgm:pt>
    <dgm:pt modelId="{AD595BD1-C389-4D26-8B32-74BA73AF66B1}" type="sibTrans" cxnId="{4B1F374E-AF12-4C8B-8B4E-6F65CCEB2FF6}">
      <dgm:prSet/>
      <dgm:spPr/>
      <dgm:t>
        <a:bodyPr/>
        <a:lstStyle/>
        <a:p>
          <a:endParaRPr lang="ru-RU"/>
        </a:p>
      </dgm:t>
    </dgm:pt>
    <dgm:pt modelId="{94E292B7-750A-4FD4-A7B0-276A32E1BEAD}">
      <dgm:prSet custT="1"/>
      <dgm:spPr/>
      <dgm:t>
        <a:bodyPr/>
        <a:lstStyle/>
        <a:p>
          <a:pPr rtl="0"/>
          <a:r>
            <a:rPr lang="ru-RU" sz="2400" dirty="0" smtClean="0"/>
            <a:t>Повышение методического мастерства (курсы повышения квалификации, самообразование)</a:t>
          </a:r>
          <a:endParaRPr lang="ru-RU" sz="2400" dirty="0"/>
        </a:p>
      </dgm:t>
    </dgm:pt>
    <dgm:pt modelId="{C2CF2CCB-73C2-4E56-BC75-11DF81626EED}" type="parTrans" cxnId="{DF5E8955-7D16-4D63-A6C3-1E83F023272F}">
      <dgm:prSet/>
      <dgm:spPr/>
      <dgm:t>
        <a:bodyPr/>
        <a:lstStyle/>
        <a:p>
          <a:endParaRPr lang="ru-RU"/>
        </a:p>
      </dgm:t>
    </dgm:pt>
    <dgm:pt modelId="{07A61C07-8DD5-4675-9495-6D59410A92AE}" type="sibTrans" cxnId="{DF5E8955-7D16-4D63-A6C3-1E83F023272F}">
      <dgm:prSet/>
      <dgm:spPr/>
      <dgm:t>
        <a:bodyPr/>
        <a:lstStyle/>
        <a:p>
          <a:endParaRPr lang="ru-RU"/>
        </a:p>
      </dgm:t>
    </dgm:pt>
    <dgm:pt modelId="{9F01F070-E0C0-4AED-BADB-DC392BE8BD49}" type="pres">
      <dgm:prSet presAssocID="{9795ACB0-0687-4579-9EE2-E4B9CD8360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C5A614-B772-4284-BB94-D6296FD22550}" type="pres">
      <dgm:prSet presAssocID="{C49810C5-4284-4932-871E-42EB8680DF70}" presName="Name8" presStyleCnt="0"/>
      <dgm:spPr/>
    </dgm:pt>
    <dgm:pt modelId="{1BD71675-2384-4C16-9C7D-5701668DCB10}" type="pres">
      <dgm:prSet presAssocID="{C49810C5-4284-4932-871E-42EB8680DF70}" presName="level" presStyleLbl="node1" presStyleIdx="0" presStyleCnt="4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146AC-AB78-4F53-8226-0965A4A81C91}" type="pres">
      <dgm:prSet presAssocID="{C49810C5-4284-4932-871E-42EB8680DF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43259-FCF6-4289-B3C8-64112332DA28}" type="pres">
      <dgm:prSet presAssocID="{0328EA4C-8095-4520-8D5A-C963EE4B7453}" presName="Name8" presStyleCnt="0"/>
      <dgm:spPr/>
    </dgm:pt>
    <dgm:pt modelId="{F4407C3A-8611-4387-A2C4-8AD2E28E9745}" type="pres">
      <dgm:prSet presAssocID="{0328EA4C-8095-4520-8D5A-C963EE4B7453}" presName="level" presStyleLbl="node1" presStyleIdx="1" presStyleCnt="4" custAng="0" custScaleX="118180" custScaleY="134858" custLinFactNeighborX="-160" custLinFactNeighborY="37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2BE81-D7D0-4638-9B01-A73D3A1DE81E}" type="pres">
      <dgm:prSet presAssocID="{0328EA4C-8095-4520-8D5A-C963EE4B745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410AF1-7A02-43D6-921B-D5956201E07B}" type="pres">
      <dgm:prSet presAssocID="{8547E463-DA4C-45B4-AAC2-0CEE33F8B098}" presName="Name8" presStyleCnt="0"/>
      <dgm:spPr/>
    </dgm:pt>
    <dgm:pt modelId="{43E9EC2D-19D1-4BA3-BA8D-8A0DBFF1B8B3}" type="pres">
      <dgm:prSet presAssocID="{8547E463-DA4C-45B4-AAC2-0CEE33F8B098}" presName="level" presStyleLbl="node1" presStyleIdx="2" presStyleCnt="4" custScaleX="164922" custLinFactNeighborX="262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36ECD-90AC-4A80-B8D5-043D6A2D388A}" type="pres">
      <dgm:prSet presAssocID="{8547E463-DA4C-45B4-AAC2-0CEE33F8B0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F2235-D423-482D-AECF-820FB7DD3A5F}" type="pres">
      <dgm:prSet presAssocID="{94E292B7-750A-4FD4-A7B0-276A32E1BEAD}" presName="Name8" presStyleCnt="0"/>
      <dgm:spPr/>
    </dgm:pt>
    <dgm:pt modelId="{D91E466E-2D0C-4314-B000-413D84AE5FA4}" type="pres">
      <dgm:prSet presAssocID="{94E292B7-750A-4FD4-A7B0-276A32E1BEAD}" presName="level" presStyleLbl="node1" presStyleIdx="3" presStyleCnt="4" custScaleX="2792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2D3E1-E38C-48EE-B58F-DE98CD7E7DB1}" type="pres">
      <dgm:prSet presAssocID="{94E292B7-750A-4FD4-A7B0-276A32E1BE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B6E7F5-55B8-474F-B79E-F55592186FA6}" srcId="{9795ACB0-0687-4579-9EE2-E4B9CD8360DD}" destId="{0328EA4C-8095-4520-8D5A-C963EE4B7453}" srcOrd="1" destOrd="0" parTransId="{55785013-D34F-49A8-9153-D1BE6B1A77E2}" sibTransId="{0E6FDCB6-CECC-4563-A1E2-79DD18DFC781}"/>
    <dgm:cxn modelId="{4B1F374E-AF12-4C8B-8B4E-6F65CCEB2FF6}" srcId="{9795ACB0-0687-4579-9EE2-E4B9CD8360DD}" destId="{8547E463-DA4C-45B4-AAC2-0CEE33F8B098}" srcOrd="2" destOrd="0" parTransId="{D32E2809-DB62-43BA-9BBE-0D239DB744A0}" sibTransId="{AD595BD1-C389-4D26-8B32-74BA73AF66B1}"/>
    <dgm:cxn modelId="{7BB8D37D-A5C2-49B3-9C9E-D14C88B80705}" type="presOf" srcId="{8547E463-DA4C-45B4-AAC2-0CEE33F8B098}" destId="{1C136ECD-90AC-4A80-B8D5-043D6A2D388A}" srcOrd="1" destOrd="0" presId="urn:microsoft.com/office/officeart/2005/8/layout/pyramid3"/>
    <dgm:cxn modelId="{7EA02E2C-B7EC-4A3D-9996-CEC56AE1E348}" type="presOf" srcId="{94E292B7-750A-4FD4-A7B0-276A32E1BEAD}" destId="{F642D3E1-E38C-48EE-B58F-DE98CD7E7DB1}" srcOrd="1" destOrd="0" presId="urn:microsoft.com/office/officeart/2005/8/layout/pyramid3"/>
    <dgm:cxn modelId="{D454A7A8-7B0F-4DC6-8B92-D6B5846D7732}" type="presOf" srcId="{94E292B7-750A-4FD4-A7B0-276A32E1BEAD}" destId="{D91E466E-2D0C-4314-B000-413D84AE5FA4}" srcOrd="0" destOrd="0" presId="urn:microsoft.com/office/officeart/2005/8/layout/pyramid3"/>
    <dgm:cxn modelId="{4D1375F0-5079-40CD-8989-8F36ED0BC9D4}" type="presOf" srcId="{0328EA4C-8095-4520-8D5A-C963EE4B7453}" destId="{F4407C3A-8611-4387-A2C4-8AD2E28E9745}" srcOrd="0" destOrd="0" presId="urn:microsoft.com/office/officeart/2005/8/layout/pyramid3"/>
    <dgm:cxn modelId="{D6FD53CD-D62C-4B95-AFC6-B87ED5B9CA6B}" type="presOf" srcId="{9795ACB0-0687-4579-9EE2-E4B9CD8360DD}" destId="{9F01F070-E0C0-4AED-BADB-DC392BE8BD49}" srcOrd="0" destOrd="0" presId="urn:microsoft.com/office/officeart/2005/8/layout/pyramid3"/>
    <dgm:cxn modelId="{28ABBC02-6151-46CD-B1FF-71AB76860213}" type="presOf" srcId="{C49810C5-4284-4932-871E-42EB8680DF70}" destId="{1BD71675-2384-4C16-9C7D-5701668DCB10}" srcOrd="0" destOrd="0" presId="urn:microsoft.com/office/officeart/2005/8/layout/pyramid3"/>
    <dgm:cxn modelId="{68EBDB95-8C79-492F-AE98-306A6595E3C1}" type="presOf" srcId="{0328EA4C-8095-4520-8D5A-C963EE4B7453}" destId="{0DE2BE81-D7D0-4638-9B01-A73D3A1DE81E}" srcOrd="1" destOrd="0" presId="urn:microsoft.com/office/officeart/2005/8/layout/pyramid3"/>
    <dgm:cxn modelId="{8CA4E812-AB1D-4C08-9C00-69B8E3385B3B}" type="presOf" srcId="{8547E463-DA4C-45B4-AAC2-0CEE33F8B098}" destId="{43E9EC2D-19D1-4BA3-BA8D-8A0DBFF1B8B3}" srcOrd="0" destOrd="0" presId="urn:microsoft.com/office/officeart/2005/8/layout/pyramid3"/>
    <dgm:cxn modelId="{DF5E8955-7D16-4D63-A6C3-1E83F023272F}" srcId="{9795ACB0-0687-4579-9EE2-E4B9CD8360DD}" destId="{94E292B7-750A-4FD4-A7B0-276A32E1BEAD}" srcOrd="3" destOrd="0" parTransId="{C2CF2CCB-73C2-4E56-BC75-11DF81626EED}" sibTransId="{07A61C07-8DD5-4675-9495-6D59410A92AE}"/>
    <dgm:cxn modelId="{F1C499F1-85F1-4D43-92C2-C85E06769997}" type="presOf" srcId="{C49810C5-4284-4932-871E-42EB8680DF70}" destId="{5A8146AC-AB78-4F53-8226-0965A4A81C91}" srcOrd="1" destOrd="0" presId="urn:microsoft.com/office/officeart/2005/8/layout/pyramid3"/>
    <dgm:cxn modelId="{B4F6C677-15B8-4206-8370-16B5E12BD238}" srcId="{9795ACB0-0687-4579-9EE2-E4B9CD8360DD}" destId="{C49810C5-4284-4932-871E-42EB8680DF70}" srcOrd="0" destOrd="0" parTransId="{FDFC4212-89F5-46B1-B92E-476D5249D8B1}" sibTransId="{4DE37333-0141-4560-AFF6-F7D3AA243A5D}"/>
    <dgm:cxn modelId="{FA2E4D03-8F0E-4DA8-9B9D-97568F40C825}" type="presParOf" srcId="{9F01F070-E0C0-4AED-BADB-DC392BE8BD49}" destId="{24C5A614-B772-4284-BB94-D6296FD22550}" srcOrd="0" destOrd="0" presId="urn:microsoft.com/office/officeart/2005/8/layout/pyramid3"/>
    <dgm:cxn modelId="{15238D10-FF16-4E6C-9525-86BD4F3311D2}" type="presParOf" srcId="{24C5A614-B772-4284-BB94-D6296FD22550}" destId="{1BD71675-2384-4C16-9C7D-5701668DCB10}" srcOrd="0" destOrd="0" presId="urn:microsoft.com/office/officeart/2005/8/layout/pyramid3"/>
    <dgm:cxn modelId="{60342A44-3565-473B-99CD-DA67C6CEEC30}" type="presParOf" srcId="{24C5A614-B772-4284-BB94-D6296FD22550}" destId="{5A8146AC-AB78-4F53-8226-0965A4A81C91}" srcOrd="1" destOrd="0" presId="urn:microsoft.com/office/officeart/2005/8/layout/pyramid3"/>
    <dgm:cxn modelId="{34A044B5-E3FF-47AA-A9D7-A9A6CE92ABCD}" type="presParOf" srcId="{9F01F070-E0C0-4AED-BADB-DC392BE8BD49}" destId="{CBC43259-FCF6-4289-B3C8-64112332DA28}" srcOrd="1" destOrd="0" presId="urn:microsoft.com/office/officeart/2005/8/layout/pyramid3"/>
    <dgm:cxn modelId="{2F4CD636-E616-440D-B684-7B30E634B407}" type="presParOf" srcId="{CBC43259-FCF6-4289-B3C8-64112332DA28}" destId="{F4407C3A-8611-4387-A2C4-8AD2E28E9745}" srcOrd="0" destOrd="0" presId="urn:microsoft.com/office/officeart/2005/8/layout/pyramid3"/>
    <dgm:cxn modelId="{548564B2-EE4E-4E38-A31A-28727E118539}" type="presParOf" srcId="{CBC43259-FCF6-4289-B3C8-64112332DA28}" destId="{0DE2BE81-D7D0-4638-9B01-A73D3A1DE81E}" srcOrd="1" destOrd="0" presId="urn:microsoft.com/office/officeart/2005/8/layout/pyramid3"/>
    <dgm:cxn modelId="{1E013826-67DA-4BAB-BB1A-0A0A6638D71F}" type="presParOf" srcId="{9F01F070-E0C0-4AED-BADB-DC392BE8BD49}" destId="{E9410AF1-7A02-43D6-921B-D5956201E07B}" srcOrd="2" destOrd="0" presId="urn:microsoft.com/office/officeart/2005/8/layout/pyramid3"/>
    <dgm:cxn modelId="{83521E5C-972A-42C4-8D65-D926CDF31886}" type="presParOf" srcId="{E9410AF1-7A02-43D6-921B-D5956201E07B}" destId="{43E9EC2D-19D1-4BA3-BA8D-8A0DBFF1B8B3}" srcOrd="0" destOrd="0" presId="urn:microsoft.com/office/officeart/2005/8/layout/pyramid3"/>
    <dgm:cxn modelId="{C4FBD805-66F1-40D5-BDC2-006D359E7A06}" type="presParOf" srcId="{E9410AF1-7A02-43D6-921B-D5956201E07B}" destId="{1C136ECD-90AC-4A80-B8D5-043D6A2D388A}" srcOrd="1" destOrd="0" presId="urn:microsoft.com/office/officeart/2005/8/layout/pyramid3"/>
    <dgm:cxn modelId="{3482D8CF-70FF-4C1F-802B-335E7CCECF03}" type="presParOf" srcId="{9F01F070-E0C0-4AED-BADB-DC392BE8BD49}" destId="{34FF2235-D423-482D-AECF-820FB7DD3A5F}" srcOrd="3" destOrd="0" presId="urn:microsoft.com/office/officeart/2005/8/layout/pyramid3"/>
    <dgm:cxn modelId="{AEBCFF93-6C7A-487B-97B3-CA8569B58866}" type="presParOf" srcId="{34FF2235-D423-482D-AECF-820FB7DD3A5F}" destId="{D91E466E-2D0C-4314-B000-413D84AE5FA4}" srcOrd="0" destOrd="0" presId="urn:microsoft.com/office/officeart/2005/8/layout/pyramid3"/>
    <dgm:cxn modelId="{452976B3-80A5-41F1-9722-79C9CE1C93AF}" type="presParOf" srcId="{34FF2235-D423-482D-AECF-820FB7DD3A5F}" destId="{F642D3E1-E38C-48EE-B58F-DE98CD7E7DB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71675-2384-4C16-9C7D-5701668DCB10}">
      <dsp:nvSpPr>
        <dsp:cNvPr id="0" name=""/>
        <dsp:cNvSpPr/>
      </dsp:nvSpPr>
      <dsp:spPr>
        <a:xfrm rot="10800000">
          <a:off x="0" y="0"/>
          <a:ext cx="8856983" cy="1225363"/>
        </a:xfrm>
        <a:prstGeom prst="trapezoid">
          <a:avLst>
            <a:gd name="adj" fmla="val 83108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Параметры оценки и самооценки профессиональной компетентности учителя;</a:t>
          </a:r>
          <a:endParaRPr lang="ru-RU" sz="2400" kern="1200" dirty="0"/>
        </a:p>
      </dsp:txBody>
      <dsp:txXfrm rot="-10800000">
        <a:off x="1549972" y="0"/>
        <a:ext cx="5757039" cy="1225363"/>
      </dsp:txXfrm>
    </dsp:sp>
    <dsp:sp modelId="{F4407C3A-8611-4387-A2C4-8AD2E28E9745}">
      <dsp:nvSpPr>
        <dsp:cNvPr id="0" name=""/>
        <dsp:cNvSpPr/>
      </dsp:nvSpPr>
      <dsp:spPr>
        <a:xfrm rot="10800000">
          <a:off x="387505" y="1271670"/>
          <a:ext cx="8060148" cy="1652500"/>
        </a:xfrm>
        <a:prstGeom prst="trapezoid">
          <a:avLst>
            <a:gd name="adj" fmla="val 83108"/>
          </a:avLst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Умение составлять программы по элективным курсам, авторизованные, авторские программы;</a:t>
          </a:r>
          <a:endParaRPr lang="ru-RU" sz="2400" kern="1200" dirty="0"/>
        </a:p>
      </dsp:txBody>
      <dsp:txXfrm rot="-10800000">
        <a:off x="1798031" y="1271670"/>
        <a:ext cx="5239096" cy="1652500"/>
      </dsp:txXfrm>
    </dsp:sp>
    <dsp:sp modelId="{43E9EC2D-19D1-4BA3-BA8D-8A0DBFF1B8B3}">
      <dsp:nvSpPr>
        <dsp:cNvPr id="0" name=""/>
        <dsp:cNvSpPr/>
      </dsp:nvSpPr>
      <dsp:spPr>
        <a:xfrm rot="10800000">
          <a:off x="1080110" y="2882447"/>
          <a:ext cx="6718108" cy="1225363"/>
        </a:xfrm>
        <a:prstGeom prst="trapezoid">
          <a:avLst>
            <a:gd name="adj" fmla="val 83108"/>
          </a:avLst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 достаточном уровне необходимо владеть компьютером;</a:t>
          </a:r>
          <a:endParaRPr lang="ru-RU" sz="2400" kern="1200" dirty="0"/>
        </a:p>
      </dsp:txBody>
      <dsp:txXfrm rot="-10800000">
        <a:off x="2255779" y="2882447"/>
        <a:ext cx="4366770" cy="1225363"/>
      </dsp:txXfrm>
    </dsp:sp>
    <dsp:sp modelId="{D91E466E-2D0C-4314-B000-413D84AE5FA4}">
      <dsp:nvSpPr>
        <dsp:cNvPr id="0" name=""/>
        <dsp:cNvSpPr/>
      </dsp:nvSpPr>
      <dsp:spPr>
        <a:xfrm rot="10800000">
          <a:off x="1584176" y="4103228"/>
          <a:ext cx="5688631" cy="1225363"/>
        </a:xfrm>
        <a:prstGeom prst="trapezoid">
          <a:avLst>
            <a:gd name="adj" fmla="val 83108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Повышение методического мастерства (курсы повышения квалификации, самообразование)</a:t>
          </a:r>
          <a:endParaRPr lang="ru-RU" sz="2400" kern="1200" dirty="0"/>
        </a:p>
      </dsp:txBody>
      <dsp:txXfrm rot="-10800000">
        <a:off x="1584176" y="4103228"/>
        <a:ext cx="5688631" cy="1225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AFD8-1A38-4AFC-BF29-DD325CC83F3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F72A4-0F45-4EF7-BE39-919DDC264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71512"/>
            <a:ext cx="8784976" cy="145728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 </a:t>
            </a: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Профильная </a:t>
            </a: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школа </a:t>
            </a:r>
            <a:endParaRPr lang="ru-RU" sz="60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424936" cy="25717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60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Опыт работы, </a:t>
            </a:r>
          </a:p>
          <a:p>
            <a:pPr algn="l"/>
            <a:r>
              <a:rPr lang="ru-RU" sz="60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                 проблемы, </a:t>
            </a:r>
          </a:p>
          <a:p>
            <a:r>
              <a:rPr lang="ru-RU" sz="60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           перспективы.</a:t>
            </a:r>
            <a:endParaRPr lang="ru-RU" sz="6000" b="1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857232"/>
            <a:ext cx="864758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5064" y="5157192"/>
            <a:ext cx="5569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Учитель математики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МБОУ лицей №1, </a:t>
            </a:r>
            <a:r>
              <a:rPr lang="ru-RU" sz="2400" b="1" dirty="0" err="1" smtClean="0">
                <a:solidFill>
                  <a:schemeClr val="bg1"/>
                </a:solidFill>
              </a:rPr>
              <a:t>г.Славянск</a:t>
            </a:r>
            <a:r>
              <a:rPr lang="ru-RU" sz="2400" b="1" dirty="0" smtClean="0">
                <a:solidFill>
                  <a:schemeClr val="bg1"/>
                </a:solidFill>
              </a:rPr>
              <a:t>-на-Кубани</a:t>
            </a:r>
          </a:p>
          <a:p>
            <a:r>
              <a:rPr lang="ru-RU" sz="2400" b="1" dirty="0" err="1" smtClean="0">
                <a:solidFill>
                  <a:schemeClr val="bg1"/>
                </a:solidFill>
              </a:rPr>
              <a:t>Щикинова</a:t>
            </a:r>
            <a:r>
              <a:rPr lang="ru-RU" sz="2400" b="1" dirty="0" smtClean="0">
                <a:solidFill>
                  <a:schemeClr val="bg1"/>
                </a:solidFill>
              </a:rPr>
              <a:t> Елена Анатольевна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7971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Автор: </a:t>
            </a:r>
            <a:r>
              <a:rPr lang="ru-RU" dirty="0" err="1" smtClean="0"/>
              <a:t>Щикинова</a:t>
            </a:r>
            <a:r>
              <a:rPr lang="ru-RU" dirty="0" smtClean="0"/>
              <a:t> Елена Анатольевна,</a:t>
            </a:r>
            <a:endParaRPr lang="ru-RU" dirty="0"/>
          </a:p>
          <a:p>
            <a:pPr algn="r"/>
            <a:r>
              <a:rPr lang="ru-RU" dirty="0"/>
              <a:t>учитель </a:t>
            </a:r>
            <a:r>
              <a:rPr lang="ru-RU" dirty="0" smtClean="0"/>
              <a:t>математики</a:t>
            </a:r>
            <a:endParaRPr lang="ru-RU" dirty="0"/>
          </a:p>
          <a:p>
            <a:pPr algn="r"/>
            <a:r>
              <a:rPr lang="ru-RU" dirty="0" smtClean="0"/>
              <a:t>МБОУ лицей </a:t>
            </a:r>
            <a:r>
              <a:rPr lang="ru-RU" dirty="0"/>
              <a:t>№ 1</a:t>
            </a:r>
          </a:p>
          <a:p>
            <a:pPr algn="r"/>
            <a:r>
              <a:rPr lang="ru-RU" dirty="0"/>
              <a:t>г. </a:t>
            </a:r>
            <a:r>
              <a:rPr lang="ru-RU" dirty="0" smtClean="0"/>
              <a:t>Славянск-на-Кубани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39552" y="1689647"/>
            <a:ext cx="7715304" cy="12003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Позиция. Мнения: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Опыт: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Физико-математический профиль;</a:t>
            </a:r>
          </a:p>
          <a:p>
            <a:r>
              <a:rPr lang="ru-RU" dirty="0" smtClean="0"/>
              <a:t>Увеличено кол-во часов  на преподавание…</a:t>
            </a:r>
          </a:p>
          <a:p>
            <a:r>
              <a:rPr lang="ru-RU" dirty="0" smtClean="0"/>
              <a:t>Введены элективные курсы;</a:t>
            </a:r>
          </a:p>
          <a:p>
            <a:r>
              <a:rPr lang="ru-RU" dirty="0" smtClean="0"/>
              <a:t>Повышенный уровень преподавания по….</a:t>
            </a:r>
          </a:p>
          <a:p>
            <a:r>
              <a:rPr lang="ru-RU" dirty="0" err="1" smtClean="0"/>
              <a:t>Межпредметная</a:t>
            </a:r>
            <a:r>
              <a:rPr lang="ru-RU" dirty="0" smtClean="0"/>
              <a:t> связь……</a:t>
            </a:r>
          </a:p>
          <a:p>
            <a:r>
              <a:rPr lang="ru-RU" dirty="0" smtClean="0"/>
              <a:t>Особенности в проведении государственной итоговой аттестации…….</a:t>
            </a:r>
          </a:p>
          <a:p>
            <a:r>
              <a:rPr lang="ru-RU" dirty="0" smtClean="0"/>
              <a:t>Особенности в оплате труда;</a:t>
            </a:r>
          </a:p>
          <a:p>
            <a:r>
              <a:rPr lang="ru-RU" dirty="0" smtClean="0"/>
              <a:t>Внедрение </a:t>
            </a:r>
            <a:r>
              <a:rPr lang="ru-RU" dirty="0" err="1" smtClean="0"/>
              <a:t>профильности</a:t>
            </a:r>
            <a:r>
              <a:rPr lang="ru-RU" dirty="0" smtClean="0"/>
              <a:t> от </a:t>
            </a:r>
            <a:r>
              <a:rPr lang="ru-RU" dirty="0" err="1" smtClean="0"/>
              <a:t>диффренциального</a:t>
            </a:r>
            <a:r>
              <a:rPr lang="ru-RU" dirty="0" smtClean="0"/>
              <a:t> обучения до современного состояния;</a:t>
            </a:r>
          </a:p>
          <a:p>
            <a:r>
              <a:rPr lang="ru-RU" dirty="0" smtClean="0"/>
              <a:t>Введены пропедевтические курсы;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1.Выбор профиля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Выбор ограничен;</a:t>
            </a:r>
          </a:p>
          <a:p>
            <a:r>
              <a:rPr lang="ru-RU" dirty="0" smtClean="0"/>
              <a:t>Нет учета социального запроса (статистика)</a:t>
            </a:r>
          </a:p>
          <a:p>
            <a:r>
              <a:rPr lang="ru-RU" dirty="0" smtClean="0"/>
              <a:t>Трудно ребенку, родителям самим определить профиль (выявить склонности ребенка)</a:t>
            </a:r>
          </a:p>
          <a:p>
            <a:r>
              <a:rPr lang="ru-RU" dirty="0" smtClean="0"/>
              <a:t>Сбор « портфеля»;</a:t>
            </a:r>
          </a:p>
          <a:p>
            <a:pPr>
              <a:buNone/>
            </a:pPr>
            <a:r>
              <a:rPr lang="ru-RU" dirty="0" smtClean="0"/>
              <a:t>(В Славянском районе нет центра различных профилей….. )</a:t>
            </a:r>
          </a:p>
          <a:p>
            <a:r>
              <a:rPr lang="ru-RU" dirty="0" smtClean="0"/>
              <a:t>Работа психолога, психологической службы (проведение </a:t>
            </a:r>
            <a:r>
              <a:rPr lang="ru-RU" dirty="0" err="1" smtClean="0"/>
              <a:t>анкетирований</a:t>
            </a:r>
            <a:r>
              <a:rPr lang="ru-RU" dirty="0" smtClean="0"/>
              <a:t>, индивидуальная работа, психолого-педагогическое сопровождение сбора «портфеля»);</a:t>
            </a:r>
          </a:p>
          <a:p>
            <a:r>
              <a:rPr lang="ru-RU" dirty="0" smtClean="0"/>
              <a:t>Как исправить ошибки неправильного выбора на старшей ступени профильной школы;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Создание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предпрофиля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Ранняя специализация ни к чему не приведет</a:t>
            </a:r>
          </a:p>
          <a:p>
            <a:r>
              <a:rPr lang="ru-RU" dirty="0" smtClean="0"/>
              <a:t>С 1-го класса развивать различные способности ребенка в процессе обучения</a:t>
            </a:r>
          </a:p>
          <a:p>
            <a:pPr>
              <a:buNone/>
            </a:pPr>
            <a:r>
              <a:rPr lang="ru-RU" dirty="0" smtClean="0"/>
              <a:t>    ( связь с учреждениями дополнительного образования);</a:t>
            </a:r>
          </a:p>
          <a:p>
            <a:r>
              <a:rPr lang="ru-RU" dirty="0" smtClean="0"/>
              <a:t>5 класс ( рекомендации как для 1-го)</a:t>
            </a:r>
          </a:p>
          <a:p>
            <a:r>
              <a:rPr lang="ru-RU" dirty="0" smtClean="0"/>
              <a:t>Предпрофиль-8-9 классы;</a:t>
            </a:r>
            <a:endParaRPr lang="ru-RU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642910" y="2928934"/>
            <a:ext cx="260033" cy="22860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2.Перегрузка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Переход на новые технологии(ИКТ…….);</a:t>
            </a:r>
          </a:p>
          <a:p>
            <a:r>
              <a:rPr lang="ru-RU" dirty="0" smtClean="0"/>
              <a:t>Использование здоровье сберегающих технологий;</a:t>
            </a:r>
          </a:p>
          <a:p>
            <a:r>
              <a:rPr lang="ru-RU" dirty="0" smtClean="0"/>
              <a:t>Снижение планки высшей школы, сокращение школьных программ;</a:t>
            </a:r>
          </a:p>
          <a:p>
            <a:r>
              <a:rPr lang="ru-RU" dirty="0" smtClean="0"/>
              <a:t>Введение профиля (</a:t>
            </a:r>
            <a:r>
              <a:rPr lang="ru-RU" dirty="0" err="1" smtClean="0"/>
              <a:t>узконаправленность</a:t>
            </a:r>
            <a:r>
              <a:rPr lang="ru-RU" dirty="0" smtClean="0"/>
              <a:t> знаний, сокращение базисного учебного плана на 25%);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Учебно-методическое обеспечение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Учебные программы, программы элективных курсов;</a:t>
            </a:r>
          </a:p>
          <a:p>
            <a:r>
              <a:rPr lang="ru-RU" dirty="0" smtClean="0"/>
              <a:t>Государство должно разработать на федеральном уровне учебно-методические комплекты( учебник с «прицелом» для профильного обучения);</a:t>
            </a:r>
          </a:p>
          <a:p>
            <a:r>
              <a:rPr lang="ru-RU" dirty="0" smtClean="0"/>
              <a:t>Методические рекомендации как использовать старые учебники в новых условиях при организации обучения на базовом и профильном уровне.</a:t>
            </a:r>
          </a:p>
          <a:p>
            <a:r>
              <a:rPr lang="ru-RU" dirty="0" smtClean="0"/>
              <a:t>Переход на БУП-2004.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Оценивание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Новые подходы к оцениванию учебных достижений выпускника</a:t>
            </a:r>
          </a:p>
          <a:p>
            <a:pPr>
              <a:buNone/>
            </a:pPr>
            <a:r>
              <a:rPr lang="ru-RU" dirty="0" smtClean="0"/>
              <a:t>11-ый класс (хорошие итоговые оценки в аттестат получить легко, в сертификате –баллы, нет связи </a:t>
            </a:r>
            <a:r>
              <a:rPr lang="ru-RU" dirty="0" err="1" smtClean="0"/>
              <a:t>ежеурочной</a:t>
            </a:r>
            <a:r>
              <a:rPr lang="ru-RU" dirty="0" smtClean="0"/>
              <a:t> оценки с будущими баллами на ЕГЭ);</a:t>
            </a:r>
          </a:p>
          <a:p>
            <a:pPr>
              <a:buNone/>
            </a:pPr>
            <a:r>
              <a:rPr lang="ru-RU" dirty="0" smtClean="0"/>
              <a:t>9-ый класс ( выпускные экзамены, мини-ЕГЭ по профилю, «5»- очень повышенный уровень);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Кадры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576298"/>
              </p:ext>
            </p:extLst>
          </p:nvPr>
        </p:nvGraphicFramePr>
        <p:xfrm>
          <a:off x="179512" y="1484784"/>
          <a:ext cx="885698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Проблемы: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Финансово-экономическое обеспечение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Оптимизация кадрового состава;</a:t>
            </a:r>
          </a:p>
          <a:p>
            <a:r>
              <a:rPr lang="ru-RU" dirty="0" smtClean="0"/>
              <a:t>Стимулирование учителей, включая увеличение выплат за счет снятия доплат с учителей не добросовестно  выполняющих должностные обязанности;</a:t>
            </a:r>
          </a:p>
          <a:p>
            <a:r>
              <a:rPr lang="ru-RU" dirty="0" smtClean="0"/>
              <a:t>Оплата работы учителей, работающих  в системе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и профильной подготовки;</a:t>
            </a:r>
          </a:p>
          <a:p>
            <a:r>
              <a:rPr lang="ru-RU" dirty="0" smtClean="0"/>
              <a:t>Вовлечение спонсорских средств в УВП.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406</TotalTime>
  <Words>411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Профильная школа </vt:lpstr>
      <vt:lpstr>Опыт:</vt:lpstr>
      <vt:lpstr>Проблемы: 1.Выбор профиля</vt:lpstr>
      <vt:lpstr>Создание предпрофиля</vt:lpstr>
      <vt:lpstr>Проблемы: 2.Перегрузка учащихся</vt:lpstr>
      <vt:lpstr>Проблемы: 3. Учебно-методическое обеспечение</vt:lpstr>
      <vt:lpstr>Проблемы: 4. Оценивание учащихся</vt:lpstr>
      <vt:lpstr>Проблемы: 5. Кадры</vt:lpstr>
      <vt:lpstr>Проблемы: 5. Финансово-экономическое обеспечение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Предпрофильная подготовка:</dc:title>
  <dc:creator>Пользователь</dc:creator>
  <cp:lastModifiedBy>1</cp:lastModifiedBy>
  <cp:revision>41</cp:revision>
  <dcterms:created xsi:type="dcterms:W3CDTF">2009-11-03T07:42:17Z</dcterms:created>
  <dcterms:modified xsi:type="dcterms:W3CDTF">2014-05-21T15:58:11Z</dcterms:modified>
</cp:coreProperties>
</file>