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ndart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642919"/>
            <a:ext cx="6777318" cy="3071833"/>
          </a:xfrm>
        </p:spPr>
        <p:txBody>
          <a:bodyPr/>
          <a:lstStyle/>
          <a:p>
            <a:r>
              <a:rPr lang="ru-RU" sz="4000" b="1" u="sng" dirty="0" smtClean="0"/>
              <a:t>Рабочая программа, структура и алгоритм разработки с учётом требований ФГОС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Выступление заместителя директора по учебной работе Т.М. Вилковой на заседании педагогического совета МБ ОУ Пеля – Хованской СОШ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607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ru-RU" dirty="0" smtClean="0">
                <a:solidFill>
                  <a:srgbClr val="0070C0"/>
                </a:solidFill>
              </a:rPr>
              <a:t>1. Раздел «Пояснительная записка» </a:t>
            </a:r>
            <a:r>
              <a:rPr lang="ru-RU" dirty="0" smtClean="0"/>
              <a:t>включает в себя: </a:t>
            </a:r>
          </a:p>
          <a:p>
            <a:pPr marL="457200" indent="-457200"/>
            <a:r>
              <a:rPr lang="ru-RU" dirty="0" smtClean="0"/>
              <a:t>особенности каждого раздела программы, </a:t>
            </a:r>
          </a:p>
          <a:p>
            <a:pPr marL="457200" indent="-457200"/>
            <a:r>
              <a:rPr lang="ru-RU" dirty="0" smtClean="0"/>
              <a:t>преемственность ее содержания с важнейшими нормативными документами и содержанием программы, </a:t>
            </a:r>
          </a:p>
          <a:p>
            <a:pPr marL="457200" indent="-457200"/>
            <a:r>
              <a:rPr lang="ru-RU" dirty="0" smtClean="0"/>
              <a:t>дается общая характеристика курса, </a:t>
            </a:r>
          </a:p>
          <a:p>
            <a:pPr marL="457200" indent="-457200"/>
            <a:r>
              <a:rPr lang="ru-RU" dirty="0" smtClean="0"/>
              <a:t>его места в базисном учебном плане,</a:t>
            </a:r>
          </a:p>
          <a:p>
            <a:pPr marL="457200" indent="-457200"/>
            <a:r>
              <a:rPr lang="ru-RU" dirty="0" smtClean="0">
                <a:solidFill>
                  <a:srgbClr val="C00000"/>
                </a:solidFill>
              </a:rPr>
              <a:t>цели изучения курса,</a:t>
            </a:r>
          </a:p>
          <a:p>
            <a:pPr marL="457200" indent="-457200"/>
            <a:r>
              <a:rPr lang="ru-RU" dirty="0" smtClean="0"/>
              <a:t>вклад в решение основных педагогических </a:t>
            </a:r>
            <a:r>
              <a:rPr lang="ru-RU" dirty="0" smtClean="0">
                <a:solidFill>
                  <a:srgbClr val="FF0000"/>
                </a:solidFill>
              </a:rPr>
              <a:t>задач</a:t>
            </a:r>
            <a:r>
              <a:rPr lang="ru-RU" dirty="0" smtClean="0"/>
              <a:t> в системе основного общего образования, а также раскрытию </a:t>
            </a:r>
            <a:r>
              <a:rPr lang="ru-RU" dirty="0" smtClean="0">
                <a:solidFill>
                  <a:srgbClr val="FF0000"/>
                </a:solidFill>
              </a:rPr>
              <a:t>результатов</a:t>
            </a:r>
            <a:r>
              <a:rPr lang="ru-RU" dirty="0" smtClean="0"/>
              <a:t> освоения обучаемыми программы на ступени основного общего образования.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214290"/>
            <a:ext cx="7756263" cy="1714512"/>
          </a:xfrm>
          <a:solidFill>
            <a:schemeClr val="bg1"/>
          </a:solidFill>
          <a:ln>
            <a:solidFill>
              <a:srgbClr val="7030A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b="1" u="sng" dirty="0" smtClean="0"/>
              <a:t>Структура примерной программы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3200" u="sng" dirty="0" smtClean="0">
                <a:solidFill>
                  <a:srgbClr val="C00000"/>
                </a:solidFill>
                <a:hlinkClick r:id="rId2"/>
              </a:rPr>
              <a:t>www</a:t>
            </a:r>
            <a:r>
              <a:rPr lang="ru-RU" sz="3200" u="sng" dirty="0" smtClean="0">
                <a:solidFill>
                  <a:srgbClr val="C00000"/>
                </a:solidFill>
                <a:hlinkClick r:id="rId2"/>
              </a:rPr>
              <a:t>.</a:t>
            </a:r>
            <a:r>
              <a:rPr lang="en-US" sz="3200" u="sng" dirty="0" err="1" smtClean="0">
                <a:solidFill>
                  <a:srgbClr val="C00000"/>
                </a:solidFill>
                <a:hlinkClick r:id="rId2"/>
              </a:rPr>
              <a:t>standart</a:t>
            </a:r>
            <a:r>
              <a:rPr lang="ru-RU" sz="3200" u="sng" dirty="0" smtClean="0">
                <a:solidFill>
                  <a:srgbClr val="C00000"/>
                </a:solidFill>
                <a:hlinkClick r:id="rId2"/>
              </a:rPr>
              <a:t>.</a:t>
            </a:r>
            <a:r>
              <a:rPr lang="en-US" sz="3200" u="sng" dirty="0" err="1" smtClean="0">
                <a:solidFill>
                  <a:srgbClr val="C00000"/>
                </a:solidFill>
                <a:hlinkClick r:id="rId2"/>
              </a:rPr>
              <a:t>ru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2800" b="1" i="1" u="sng" dirty="0" smtClean="0"/>
              <a:t>Предметные</a:t>
            </a:r>
          </a:p>
          <a:p>
            <a:pPr algn="ctr"/>
            <a:r>
              <a:rPr lang="ru-RU" sz="2800" b="1" i="1" u="sng" dirty="0" err="1" smtClean="0"/>
              <a:t>Метапредметные</a:t>
            </a:r>
            <a:endParaRPr lang="ru-RU" sz="2800" b="1" i="1" u="sng" dirty="0" smtClean="0"/>
          </a:p>
          <a:p>
            <a:pPr algn="ctr"/>
            <a:r>
              <a:rPr lang="ru-RU" sz="2800" b="1" i="1" u="sng" dirty="0" smtClean="0"/>
              <a:t>Личностные: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познавательные,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ценностно-ориентационные,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трудовые,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физические,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эстетические.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30405" cy="42862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>
                <a:solidFill>
                  <a:srgbClr val="C00000"/>
                </a:solidFill>
              </a:rPr>
              <a:t>Цель, задачи и </a:t>
            </a:r>
            <a:r>
              <a:rPr lang="ru-RU" sz="3200" dirty="0" smtClean="0">
                <a:solidFill>
                  <a:srgbClr val="0070C0"/>
                </a:solidFill>
              </a:rPr>
              <a:t>образовательные результаты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928802"/>
            <a:ext cx="8643997" cy="4714907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 smtClean="0">
                <a:solidFill>
                  <a:srgbClr val="0070C0"/>
                </a:solidFill>
              </a:rPr>
              <a:t>Рабочая учебная программа по предмету </a:t>
            </a:r>
            <a:r>
              <a:rPr lang="ru-RU" dirty="0" smtClean="0"/>
              <a:t>__________________ класса ______ составлена на основе примерной учебной программы (Автор, год, издательство, рекомендованной Министерством Образования РФ, с учетом ключевых положений ФГОС).</a:t>
            </a:r>
          </a:p>
          <a:p>
            <a:r>
              <a:rPr lang="ru-RU" b="1" u="sng" dirty="0" smtClean="0">
                <a:solidFill>
                  <a:srgbClr val="0070C0"/>
                </a:solidFill>
              </a:rPr>
              <a:t>Цель:</a:t>
            </a:r>
            <a:r>
              <a:rPr lang="ru-RU" dirty="0" smtClean="0"/>
              <a:t> (оставляем как у автора без изменений).</a:t>
            </a:r>
          </a:p>
          <a:p>
            <a:r>
              <a:rPr lang="ru-RU" b="1" u="sng" dirty="0" smtClean="0">
                <a:solidFill>
                  <a:srgbClr val="0070C0"/>
                </a:solidFill>
              </a:rPr>
              <a:t>Задачи:</a:t>
            </a:r>
            <a:r>
              <a:rPr lang="ru-RU" dirty="0" smtClean="0"/>
              <a:t> (сортировать и дополнять)</a:t>
            </a:r>
          </a:p>
          <a:p>
            <a:pPr lvl="0">
              <a:buNone/>
            </a:pPr>
            <a:r>
              <a:rPr lang="ru-RU" dirty="0" smtClean="0"/>
              <a:t>формирование УУД (расписать);</a:t>
            </a:r>
          </a:p>
          <a:p>
            <a:pPr lvl="0">
              <a:buNone/>
            </a:pPr>
            <a:r>
              <a:rPr lang="ru-RU" dirty="0" smtClean="0"/>
              <a:t>-------------------- проектных умений и навыков;</a:t>
            </a:r>
          </a:p>
          <a:p>
            <a:pPr lvl="0">
              <a:buNone/>
            </a:pPr>
            <a:r>
              <a:rPr lang="ru-RU" dirty="0" smtClean="0"/>
              <a:t>-------------------- компетенций (расписать);</a:t>
            </a:r>
          </a:p>
          <a:p>
            <a:pPr lvl="0">
              <a:buNone/>
            </a:pPr>
            <a:r>
              <a:rPr lang="ru-RU" dirty="0" smtClean="0"/>
              <a:t>-------------------- базовых национальных ценностей таких как ---- (взять материал из концепции духовно-нравственного развития);</a:t>
            </a:r>
          </a:p>
          <a:p>
            <a:pPr lvl="0">
              <a:buNone/>
            </a:pPr>
            <a:r>
              <a:rPr lang="ru-RU" dirty="0" smtClean="0"/>
              <a:t>-------------------- другие задачи.</a:t>
            </a:r>
          </a:p>
          <a:p>
            <a:pPr>
              <a:buNone/>
            </a:pPr>
            <a:r>
              <a:rPr lang="ru-RU" dirty="0" smtClean="0"/>
              <a:t>На первое место ставить задачи </a:t>
            </a:r>
            <a:r>
              <a:rPr lang="ru-RU" dirty="0" smtClean="0">
                <a:solidFill>
                  <a:srgbClr val="FF0000"/>
                </a:solidFill>
              </a:rPr>
              <a:t>предметного</a:t>
            </a:r>
            <a:r>
              <a:rPr lang="ru-RU" dirty="0" smtClean="0"/>
              <a:t>, затем </a:t>
            </a:r>
            <a:r>
              <a:rPr lang="ru-RU" dirty="0" err="1" smtClean="0">
                <a:solidFill>
                  <a:srgbClr val="FF0000"/>
                </a:solidFill>
              </a:rPr>
              <a:t>метапредметного</a:t>
            </a:r>
            <a:r>
              <a:rPr lang="ru-RU" dirty="0" smtClean="0"/>
              <a:t>, а потом и </a:t>
            </a:r>
            <a:r>
              <a:rPr lang="ru-RU" dirty="0" smtClean="0">
                <a:solidFill>
                  <a:srgbClr val="FF0000"/>
                </a:solidFill>
              </a:rPr>
              <a:t>личностного</a:t>
            </a:r>
            <a:r>
              <a:rPr lang="ru-RU" dirty="0" smtClean="0"/>
              <a:t> характера.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Подробнее о пояснительной записке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1" y="285728"/>
            <a:ext cx="8572560" cy="6357981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 smtClean="0">
                <a:solidFill>
                  <a:srgbClr val="0070C0"/>
                </a:solidFill>
              </a:rPr>
              <a:t>В примерную учебную программу внесены следующие изменения и дополнения: </a:t>
            </a:r>
            <a:r>
              <a:rPr lang="ru-RU" dirty="0" smtClean="0"/>
              <a:t>(оформляем маркированным списком). Например: </a:t>
            </a:r>
          </a:p>
          <a:p>
            <a:pPr lvl="0"/>
            <a:r>
              <a:rPr lang="ru-RU" dirty="0" smtClean="0"/>
              <a:t>Внесены изменения в раздел ____________________ в виде дополнительной </a:t>
            </a:r>
            <a:r>
              <a:rPr lang="ru-RU" dirty="0" err="1" smtClean="0"/>
              <a:t>темы_________________</a:t>
            </a:r>
            <a:r>
              <a:rPr lang="ru-RU" dirty="0" smtClean="0"/>
              <a:t> это связано с модульным подходом к изучению ________________ понятий (явлений).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В содержании дисциплины _______ темы _________ и _______ объединены в одну, что обусловлено рациональностью изучения данного понятия (явления).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Тема _________ разделена на 2 темы _________ и ________ , что связано с необходимостью (повышенным уровнем сложности) более тщательного изучения явления(___).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Раздел _________ дополнен новой темой _________ , отражающая региональный компонент образовательной области (___) или отражающая инновационные открытия в области ( ___ ) или в связи с наличием подобных вопросов в ГИА (ЕГЭ).</a:t>
            </a:r>
          </a:p>
          <a:p>
            <a:r>
              <a:rPr lang="ru-RU" dirty="0" smtClean="0"/>
              <a:t>Распределение количества часов на отдельно взятые темы:</a:t>
            </a:r>
          </a:p>
          <a:p>
            <a:pPr lvl="0"/>
            <a:r>
              <a:rPr lang="ru-RU" dirty="0" smtClean="0"/>
              <a:t>Увеличено количество часов на изучение темы _____________ в связи повышенным уровнем сложности данного материала, с необходимостью более тщательного изучения в связи с подготовкой к ГИА (ЕГЭ).и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2852"/>
            <a:ext cx="8786873" cy="6572295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 smtClean="0">
                <a:solidFill>
                  <a:srgbClr val="0070C0"/>
                </a:solidFill>
              </a:rPr>
              <a:t>Рекомендации к учебникам.</a:t>
            </a:r>
          </a:p>
          <a:p>
            <a:r>
              <a:rPr lang="ru-RU" b="1" u="sng" dirty="0" smtClean="0">
                <a:solidFill>
                  <a:srgbClr val="0070C0"/>
                </a:solidFill>
              </a:rPr>
              <a:t>Формы организации деятельности обучающихся</a:t>
            </a:r>
            <a:r>
              <a:rPr lang="ru-RU" dirty="0" smtClean="0"/>
              <a:t>. Базовыми подходами к преподаванию дисциплины являются:</a:t>
            </a:r>
          </a:p>
          <a:p>
            <a:pPr lvl="0"/>
            <a:r>
              <a:rPr lang="ru-RU" dirty="0" smtClean="0"/>
              <a:t>Системно – деятельностный</a:t>
            </a:r>
          </a:p>
          <a:p>
            <a:pPr lvl="0"/>
            <a:r>
              <a:rPr lang="ru-RU" dirty="0" err="1" smtClean="0"/>
              <a:t>Компетентностный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Личностно – ориентированный подходы.  </a:t>
            </a:r>
          </a:p>
          <a:p>
            <a:pPr lvl="0"/>
            <a:r>
              <a:rPr lang="ru-RU" dirty="0" smtClean="0"/>
              <a:t>Приоритетными формами организации деятельности обучающихся </a:t>
            </a:r>
            <a:r>
              <a:rPr lang="ru-RU" dirty="0" err="1" smtClean="0"/>
              <a:t>являются:_______</a:t>
            </a:r>
            <a:r>
              <a:rPr lang="ru-RU" dirty="0" smtClean="0"/>
              <a:t> (Вписать формы из календарно – тематического планирования. Обязательно включить проектную деятельность.)</a:t>
            </a:r>
          </a:p>
          <a:p>
            <a:r>
              <a:rPr lang="ru-RU" b="1" u="sng" dirty="0" smtClean="0">
                <a:solidFill>
                  <a:srgbClr val="0070C0"/>
                </a:solidFill>
              </a:rPr>
              <a:t>Оценка достижения планируемых результатов </a:t>
            </a:r>
            <a:r>
              <a:rPr lang="ru-RU" dirty="0" smtClean="0"/>
              <a:t>будет осуществляться на базе традиционного подхода с использованием (по усмотрению учителя) </a:t>
            </a:r>
            <a:r>
              <a:rPr lang="ru-RU" dirty="0" err="1" smtClean="0"/>
              <a:t>бально</a:t>
            </a:r>
            <a:r>
              <a:rPr lang="ru-RU" dirty="0" smtClean="0"/>
              <a:t> – рейтинговой системы оценивания и накопительной оценки. В качестве приоритетных форм текущего и итогового контроля предполагается ( вписать из календарно – тематического планирования: презентации, творческие отчёты, защита проекта).</a:t>
            </a:r>
          </a:p>
          <a:p>
            <a:r>
              <a:rPr lang="ru-RU" b="1" u="sng" dirty="0" smtClean="0">
                <a:solidFill>
                  <a:srgbClr val="0070C0"/>
                </a:solidFill>
              </a:rPr>
              <a:t>Требования к уровню подготовки (образовательные результаты смотри слайд 3)</a:t>
            </a:r>
            <a:r>
              <a:rPr lang="ru-RU" dirty="0" smtClean="0"/>
              <a:t>(знать, уметь, владеть). Данный пункт программы связать с поставленными задачами.</a:t>
            </a:r>
          </a:p>
          <a:p>
            <a:pPr algn="ctr"/>
            <a:r>
              <a:rPr lang="ru-RU" b="1" u="sng" dirty="0" smtClean="0"/>
              <a:t>Так завершается пояснительная записка.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5" y="142852"/>
            <a:ext cx="8786874" cy="650085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ru-RU" dirty="0" smtClean="0">
                <a:solidFill>
                  <a:srgbClr val="0070C0"/>
                </a:solidFill>
              </a:rPr>
              <a:t>2. Раздел «</a:t>
            </a:r>
            <a:r>
              <a:rPr lang="ru-RU" dirty="0" err="1" smtClean="0">
                <a:solidFill>
                  <a:srgbClr val="0070C0"/>
                </a:solidFill>
              </a:rPr>
              <a:t>Учебно</a:t>
            </a:r>
            <a:r>
              <a:rPr lang="ru-RU" dirty="0" smtClean="0">
                <a:solidFill>
                  <a:srgbClr val="0070C0"/>
                </a:solidFill>
              </a:rPr>
              <a:t> – методическое сопровождение» + коллекция ЭОР + материально-техническое обеспечение + ЦОР </a:t>
            </a:r>
            <a:r>
              <a:rPr lang="ru-RU" dirty="0" smtClean="0">
                <a:solidFill>
                  <a:srgbClr val="C00000"/>
                </a:solidFill>
              </a:rPr>
              <a:t>(«Оснащение учебного процесса»)</a:t>
            </a:r>
          </a:p>
          <a:p>
            <a:pPr marL="457200" indent="-457200">
              <a:buNone/>
            </a:pPr>
            <a:r>
              <a:rPr lang="ru-RU" dirty="0" smtClean="0">
                <a:solidFill>
                  <a:srgbClr val="0070C0"/>
                </a:solidFill>
              </a:rPr>
              <a:t>3. Раздел «Основное содержание курса» </a:t>
            </a:r>
            <a:r>
              <a:rPr lang="ru-RU" dirty="0" smtClean="0"/>
              <a:t>включает перечень изучаемого </a:t>
            </a:r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None/>
            </a:pPr>
            <a:endParaRPr lang="ru-RU" dirty="0" smtClean="0"/>
          </a:p>
          <a:p>
            <a:pPr marL="457200" indent="-457200"/>
            <a:r>
              <a:rPr lang="ru-RU" dirty="0" smtClean="0"/>
              <a:t>содержания, объединенного в содержательные блоки с указанием минимального числа рекомендуемых лабораторных и практических работ, экскурсий, контрольных работ и т.п.</a:t>
            </a:r>
          </a:p>
          <a:p>
            <a:pPr marL="457200" indent="-457200"/>
            <a:r>
              <a:rPr lang="ru-RU" dirty="0" smtClean="0"/>
              <a:t>дополнительные вопросы, </a:t>
            </a:r>
          </a:p>
          <a:p>
            <a:pPr marL="457200" indent="-457200"/>
            <a:r>
              <a:rPr lang="ru-RU" dirty="0" smtClean="0"/>
              <a:t>УУД (коммуникативные, регулятивные, личностные, познавательные),</a:t>
            </a:r>
          </a:p>
          <a:p>
            <a:pPr marL="457200" indent="-457200"/>
            <a:r>
              <a:rPr lang="ru-RU" b="1" u="sng" dirty="0" smtClean="0">
                <a:solidFill>
                  <a:srgbClr val="0070C0"/>
                </a:solidFill>
              </a:rPr>
              <a:t>планируемые результаты.</a:t>
            </a:r>
          </a:p>
          <a:p>
            <a:pPr marL="457200" indent="-457200">
              <a:buNone/>
            </a:pPr>
            <a:r>
              <a:rPr lang="ru-RU" dirty="0" smtClean="0"/>
              <a:t>       </a:t>
            </a:r>
            <a:r>
              <a:rPr lang="ru-RU" dirty="0" smtClean="0">
                <a:solidFill>
                  <a:srgbClr val="7030A0"/>
                </a:solidFill>
              </a:rPr>
              <a:t>По закону об авторском праве можно вносить </a:t>
            </a:r>
            <a:r>
              <a:rPr lang="ru-RU" dirty="0" smtClean="0">
                <a:solidFill>
                  <a:srgbClr val="C00000"/>
                </a:solidFill>
              </a:rPr>
              <a:t>30%</a:t>
            </a:r>
            <a:r>
              <a:rPr lang="ru-RU" dirty="0" smtClean="0">
                <a:solidFill>
                  <a:srgbClr val="7030A0"/>
                </a:solidFill>
              </a:rPr>
              <a:t> изменений, что сделает программу не авторской, а рабочей. Учитель может вносить изменения в следующие компоненты:</a:t>
            </a:r>
          </a:p>
          <a:p>
            <a:pPr marL="457200" indent="-457200"/>
            <a:r>
              <a:rPr lang="ru-RU" dirty="0" smtClean="0">
                <a:solidFill>
                  <a:srgbClr val="7030A0"/>
                </a:solidFill>
              </a:rPr>
              <a:t>последовательность изучения тем,</a:t>
            </a:r>
          </a:p>
          <a:p>
            <a:pPr marL="457200" indent="-457200"/>
            <a:r>
              <a:rPr lang="ru-RU" dirty="0" smtClean="0">
                <a:solidFill>
                  <a:srgbClr val="7030A0"/>
                </a:solidFill>
              </a:rPr>
              <a:t>содержание дисциплины (объединение тем, разбивка тем, введение новых тем, внести новые вопросы и терминологию),</a:t>
            </a:r>
          </a:p>
          <a:p>
            <a:pPr marL="457200" indent="-457200"/>
            <a:r>
              <a:rPr lang="ru-RU" dirty="0" smtClean="0">
                <a:solidFill>
                  <a:srgbClr val="7030A0"/>
                </a:solidFill>
              </a:rPr>
              <a:t>перераспределение количества часов.</a:t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429420"/>
          </a:xfrm>
        </p:spPr>
        <p:txBody>
          <a:bodyPr/>
          <a:lstStyle/>
          <a:p>
            <a:pPr marL="457200" indent="-457200">
              <a:buNone/>
            </a:pPr>
            <a:r>
              <a:rPr lang="ru-RU" dirty="0" smtClean="0">
                <a:solidFill>
                  <a:srgbClr val="0070C0"/>
                </a:solidFill>
              </a:rPr>
              <a:t>4. Раздел «Календарно - тематическое планирование»</a:t>
            </a:r>
          </a:p>
          <a:p>
            <a:pPr marL="457200" indent="-457200"/>
            <a:r>
              <a:rPr lang="ru-RU" dirty="0" smtClean="0"/>
              <a:t>перечень и последовательность тем курса, </a:t>
            </a:r>
          </a:p>
          <a:p>
            <a:pPr marL="457200" indent="-457200"/>
            <a:r>
              <a:rPr lang="ru-RU" dirty="0" smtClean="0"/>
              <a:t>характеристика основного содержания тем,</a:t>
            </a:r>
          </a:p>
          <a:p>
            <a:pPr marL="457200" indent="-457200"/>
            <a:endParaRPr lang="ru-RU" dirty="0" smtClean="0"/>
          </a:p>
          <a:p>
            <a:pPr marL="457200" indent="-457200"/>
            <a:r>
              <a:rPr lang="ru-RU" dirty="0" smtClean="0"/>
              <a:t>число учебных часов, отводимых на изучение каждой темы, </a:t>
            </a:r>
          </a:p>
          <a:p>
            <a:pPr marL="457200" indent="-457200"/>
            <a:r>
              <a:rPr lang="ru-RU" dirty="0" smtClean="0"/>
              <a:t>основные виды деятельности ученика (на уровне универсальных учебных действий), </a:t>
            </a:r>
            <a:r>
              <a:rPr lang="ru-RU" dirty="0" smtClean="0">
                <a:solidFill>
                  <a:srgbClr val="C00000"/>
                </a:solidFill>
              </a:rPr>
              <a:t>проектная деятельность,</a:t>
            </a:r>
          </a:p>
          <a:p>
            <a:pPr marL="457200" indent="-457200"/>
            <a:r>
              <a:rPr lang="ru-RU" dirty="0" smtClean="0">
                <a:solidFill>
                  <a:srgbClr val="00B050"/>
                </a:solidFill>
              </a:rPr>
              <a:t> формы контроля( контрольные срезы, самостоятельные работы, защита проектов, творческие отчеты, презентации, тестирование и т.д.)</a:t>
            </a:r>
            <a:endParaRPr lang="ru-RU" dirty="0">
              <a:solidFill>
                <a:srgbClr val="00B05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7" y="4429132"/>
          <a:ext cx="8501124" cy="2071702"/>
        </p:xfrm>
        <a:graphic>
          <a:graphicData uri="http://schemas.openxmlformats.org/drawingml/2006/table">
            <a:tbl>
              <a:tblPr/>
              <a:tblGrid>
                <a:gridCol w="1334886"/>
                <a:gridCol w="1826688"/>
                <a:gridCol w="2037460"/>
                <a:gridCol w="1545659"/>
                <a:gridCol w="562058"/>
                <a:gridCol w="1194373"/>
              </a:tblGrid>
              <a:tr h="1355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Раздел программы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Программное содержание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Характеристика деятельности учащихся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Тема урока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Кол-во часов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Примерная</a:t>
                      </a:r>
                      <a:r>
                        <a:rPr lang="ru-RU" sz="16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д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ата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проведения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778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j-lt"/>
                          <a:ea typeface="Calibri"/>
                          <a:cs typeface="Times New Roman"/>
                        </a:rPr>
                        <a:t>Примерная сетка календарно – тематического планирования.</a:t>
                      </a:r>
                      <a:endParaRPr lang="ru-RU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4335" marR="44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sz="3600" b="1" i="1" u="sng" dirty="0" smtClean="0">
                <a:solidFill>
                  <a:srgbClr val="FFFF00"/>
                </a:solidFill>
                <a:effectLst/>
              </a:rPr>
              <a:t>Школа</a:t>
            </a:r>
            <a:r>
              <a:rPr lang="ru-RU" sz="3600" i="1" u="sng" dirty="0" smtClean="0">
                <a:solidFill>
                  <a:srgbClr val="FFFF00"/>
                </a:solidFill>
                <a:effectLst/>
              </a:rPr>
              <a:t> — это мастерская, где формируется мысль подрастающего поколения, надо крепко держать ее в руках, если не хочешь выпустить из рук будущее.</a:t>
            </a:r>
          </a:p>
          <a:p>
            <a:pPr fontAlgn="base"/>
            <a:r>
              <a:rPr lang="ru-RU" sz="3600" i="1" u="sng" dirty="0" smtClean="0">
                <a:solidFill>
                  <a:srgbClr val="FFFF00"/>
                </a:solidFill>
                <a:effectLst/>
              </a:rPr>
              <a:t>А. Барбюс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172</TotalTime>
  <Words>580</Words>
  <Application>Microsoft Office PowerPoint</Application>
  <PresentationFormat>Экран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Твердый переплет</vt:lpstr>
      <vt:lpstr>Рабочая программа, структура и алгоритм разработки с учётом требований ФГОС </vt:lpstr>
      <vt:lpstr>  Структура примерной программы www.standart.ru </vt:lpstr>
      <vt:lpstr>  Цель, задачи и образовательные результаты  </vt:lpstr>
      <vt:lpstr>Подробнее о пояснительной записке</vt:lpstr>
      <vt:lpstr>Слайд 5</vt:lpstr>
      <vt:lpstr>Слайд 6</vt:lpstr>
      <vt:lpstr>Слайд 7</vt:lpstr>
      <vt:lpstr>Слайд 8</vt:lpstr>
      <vt:lpstr>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User</cp:lastModifiedBy>
  <cp:revision>21</cp:revision>
  <dcterms:created xsi:type="dcterms:W3CDTF">2013-03-05T17:58:17Z</dcterms:created>
  <dcterms:modified xsi:type="dcterms:W3CDTF">2014-03-18T21:15:08Z</dcterms:modified>
</cp:coreProperties>
</file>