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2" r:id="rId2"/>
    <p:sldId id="263" r:id="rId3"/>
    <p:sldId id="264" r:id="rId4"/>
    <p:sldId id="269" r:id="rId5"/>
    <p:sldId id="265" r:id="rId6"/>
    <p:sldId id="266" r:id="rId7"/>
    <p:sldId id="267" r:id="rId8"/>
    <p:sldId id="256" r:id="rId9"/>
    <p:sldId id="268" r:id="rId10"/>
    <p:sldId id="257" r:id="rId11"/>
    <p:sldId id="276" r:id="rId12"/>
    <p:sldId id="260" r:id="rId13"/>
    <p:sldId id="275" r:id="rId14"/>
    <p:sldId id="274" r:id="rId15"/>
    <p:sldId id="261" r:id="rId16"/>
    <p:sldId id="283" r:id="rId17"/>
    <p:sldId id="278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1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Филология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66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</c:v>
                </c:pt>
                <c:pt idx="1">
                  <c:v>42</c:v>
                </c:pt>
                <c:pt idx="2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естественные науки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68</c:v>
                </c:pt>
                <c:pt idx="1">
                  <c:v>71</c:v>
                </c:pt>
                <c:pt idx="2">
                  <c:v>70</c:v>
                </c:pt>
              </c:numCache>
            </c:numRef>
          </c:val>
        </c:ser>
        <c:axId val="69050752"/>
        <c:axId val="69052288"/>
      </c:barChart>
      <c:catAx>
        <c:axId val="69050752"/>
        <c:scaling>
          <c:orientation val="minMax"/>
        </c:scaling>
        <c:axPos val="b"/>
        <c:tickLblPos val="nextTo"/>
        <c:crossAx val="69052288"/>
        <c:crosses val="autoZero"/>
        <c:auto val="1"/>
        <c:lblAlgn val="ctr"/>
        <c:lblOffset val="100"/>
      </c:catAx>
      <c:valAx>
        <c:axId val="69052288"/>
        <c:scaling>
          <c:orientation val="minMax"/>
        </c:scaling>
        <c:axPos val="l"/>
        <c:majorGridlines/>
        <c:numFmt formatCode="General" sourceLinked="1"/>
        <c:tickLblPos val="nextTo"/>
        <c:crossAx val="690507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axId val="71041024"/>
        <c:axId val="71042560"/>
      </c:barChart>
      <c:catAx>
        <c:axId val="71041024"/>
        <c:scaling>
          <c:orientation val="minMax"/>
        </c:scaling>
        <c:axPos val="b"/>
        <c:tickLblPos val="nextTo"/>
        <c:crossAx val="71042560"/>
        <c:crosses val="autoZero"/>
        <c:auto val="1"/>
        <c:lblAlgn val="ctr"/>
        <c:lblOffset val="100"/>
      </c:catAx>
      <c:valAx>
        <c:axId val="71042560"/>
        <c:scaling>
          <c:orientation val="minMax"/>
        </c:scaling>
        <c:axPos val="l"/>
        <c:majorGridlines/>
        <c:numFmt formatCode="General" sourceLinked="1"/>
        <c:tickLblPos val="nextTo"/>
        <c:crossAx val="710410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родителей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Общеобразовательное</c:v>
                </c:pt>
                <c:pt idx="1">
                  <c:v>Средне-специальное</c:v>
                </c:pt>
                <c:pt idx="2">
                  <c:v>Высшее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50</c:v>
                </c:pt>
                <c:pt idx="2">
                  <c:v>35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F5D647-C3FC-4032-8B4C-6D227414D7C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94EF75-405B-491D-B3FE-3AF138202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280920" cy="2789691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  опыта работы </a:t>
            </a:r>
            <a:br>
              <a:rPr lang="ru-RU" sz="3200" dirty="0" smtClean="0"/>
            </a:br>
            <a:r>
              <a:rPr lang="ru-RU" sz="3200" dirty="0" smtClean="0"/>
              <a:t>классного руководителя </a:t>
            </a:r>
            <a:br>
              <a:rPr lang="ru-RU" sz="3200" dirty="0" smtClean="0"/>
            </a:br>
            <a:r>
              <a:rPr lang="ru-RU" sz="3200" dirty="0" smtClean="0"/>
              <a:t>7 класса МБОУ «СОШ с. </a:t>
            </a:r>
            <a:r>
              <a:rPr lang="ru-RU" sz="3200" dirty="0" err="1" smtClean="0"/>
              <a:t>Нырья</a:t>
            </a:r>
            <a:r>
              <a:rPr lang="ru-RU" sz="3200" dirty="0" smtClean="0"/>
              <a:t>»  </a:t>
            </a:r>
            <a:br>
              <a:rPr lang="ru-RU" sz="3200" dirty="0" smtClean="0"/>
            </a:br>
            <a:r>
              <a:rPr lang="ru-RU" sz="3200" dirty="0" err="1" smtClean="0"/>
              <a:t>Баязитовой</a:t>
            </a:r>
            <a:r>
              <a:rPr lang="ru-RU" sz="3200" dirty="0" smtClean="0"/>
              <a:t> Лилии Анатольевны</a:t>
            </a:r>
            <a:endParaRPr lang="ru-RU" sz="3200" dirty="0"/>
          </a:p>
        </p:txBody>
      </p:sp>
      <p:pic>
        <p:nvPicPr>
          <p:cNvPr id="6" name="Picture 6" descr="G:\DSC021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392488" cy="2470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10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принципы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5"/>
            <a:ext cx="7992888" cy="4968551"/>
          </a:xfrm>
        </p:spPr>
        <p:txBody>
          <a:bodyPr>
            <a:normAutofit/>
          </a:bodyPr>
          <a:lstStyle/>
          <a:p>
            <a:r>
              <a:rPr lang="ru-RU" dirty="0" smtClean="0"/>
              <a:t>искренность и доверие в отношениях с детьми;</a:t>
            </a:r>
          </a:p>
          <a:p>
            <a:r>
              <a:rPr lang="ru-RU" dirty="0" smtClean="0"/>
              <a:t>личный пример и участие  во всех делах;</a:t>
            </a:r>
          </a:p>
          <a:p>
            <a:r>
              <a:rPr lang="ru-RU" dirty="0" smtClean="0"/>
              <a:t>разумное сочетание любви и строгости;</a:t>
            </a:r>
          </a:p>
          <a:p>
            <a:r>
              <a:rPr lang="ru-RU" dirty="0" smtClean="0"/>
              <a:t>уважение личности ребёнка</a:t>
            </a:r>
          </a:p>
          <a:p>
            <a:pPr marL="0" indent="0">
              <a:buNone/>
            </a:pPr>
            <a:r>
              <a:rPr lang="ru-RU" dirty="0" smtClean="0"/>
              <a:t>    доброжелательность в отношениях с</a:t>
            </a:r>
          </a:p>
          <a:p>
            <a:pPr marL="0" indent="0">
              <a:buNone/>
            </a:pPr>
            <a:r>
              <a:rPr lang="ru-RU" dirty="0" smtClean="0"/>
              <a:t>      родителями;</a:t>
            </a:r>
          </a:p>
          <a:p>
            <a:r>
              <a:rPr lang="ru-RU" dirty="0" smtClean="0"/>
              <a:t>ориентация на положительные жизненные идеалы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66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G:\DSC0158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5" y="977534"/>
            <a:ext cx="3353163" cy="209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Новая папка\DSC017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3573016"/>
            <a:ext cx="3391788" cy="214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овая папка\DSC016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29" y="977534"/>
            <a:ext cx="3137139" cy="209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Новая папка\DSC0143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4" y="3573016"/>
            <a:ext cx="3353163" cy="2149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36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показателей успеваемости учащихся </a:t>
            </a:r>
            <a:br>
              <a:rPr lang="ru-RU" dirty="0" smtClean="0"/>
            </a:br>
            <a:r>
              <a:rPr lang="ru-RU" dirty="0" smtClean="0"/>
              <a:t>в классе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2047520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425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Оценка уровня воспитанности учащихся в классе </a:t>
            </a:r>
            <a:r>
              <a:rPr lang="ru-RU" sz="1600" dirty="0" err="1" smtClean="0"/>
              <a:t>Баязитовой</a:t>
            </a:r>
            <a:r>
              <a:rPr lang="ru-RU" sz="1600" dirty="0" smtClean="0"/>
              <a:t> Л.А.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25577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221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724244"/>
              </p:ext>
            </p:extLst>
          </p:nvPr>
        </p:nvGraphicFramePr>
        <p:xfrm>
          <a:off x="1463675" y="1052737"/>
          <a:ext cx="6196013" cy="467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616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внеклассной работы</a:t>
            </a:r>
            <a:endParaRPr lang="ru-RU" dirty="0"/>
          </a:p>
        </p:txBody>
      </p:sp>
      <p:pic>
        <p:nvPicPr>
          <p:cNvPr id="3075" name="Picture 3" descr="F:\Новая папка\DSC016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06" y="1628800"/>
            <a:ext cx="2617612" cy="174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Новая папка\DSC019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5" y="4293096"/>
            <a:ext cx="2885830" cy="1623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Новая папка\DSC020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24" y="4348454"/>
            <a:ext cx="2825294" cy="1589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Новая папка\DSC020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940718" cy="1654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\DSC0174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3994"/>
            <a:ext cx="3964832" cy="2230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59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098" name="Picture 2" descr="C:\Users\user\Desktop\SAM_2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95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AM_2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71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AM_2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19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4032448" cy="51845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высшее,  Академия социального образования, (КСЮИ),  2007 г., преподаватель психологии.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Стаж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работы: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	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общий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-20 лет, 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педагогический-12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лет, 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должности классного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руководителя -8лет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баязитова Л_А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1486" y="1430642"/>
            <a:ext cx="3492041" cy="2736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41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Воспитательная работа ведется по</a:t>
            </a:r>
          </a:p>
          <a:p>
            <a:pPr marL="0" indent="0">
              <a:buNone/>
            </a:pPr>
            <a:r>
              <a:rPr lang="ru-RU" dirty="0" smtClean="0"/>
              <a:t> программе  « Новое Поколение», </a:t>
            </a:r>
          </a:p>
          <a:p>
            <a:pPr marL="0" indent="0">
              <a:buNone/>
            </a:pPr>
            <a:r>
              <a:rPr lang="ru-RU" dirty="0" smtClean="0"/>
              <a:t>  рассчитана на период  2011г-2016г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C:\Users\Лилия\Documents\DSC01724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2051720" y="3356992"/>
            <a:ext cx="5184576" cy="240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68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980728"/>
            <a:ext cx="5616624" cy="1368152"/>
          </a:xfrm>
        </p:spPr>
        <p:txBody>
          <a:bodyPr/>
          <a:lstStyle/>
          <a:p>
            <a:r>
              <a:rPr lang="ru-RU" dirty="0" smtClean="0"/>
              <a:t>Воспитание -великое дело: им решается судьба человека. </a:t>
            </a:r>
          </a:p>
          <a:p>
            <a:r>
              <a:rPr lang="ru-RU" dirty="0" smtClean="0"/>
              <a:t>(В. Белинский)</a:t>
            </a:r>
            <a:endParaRPr lang="ru-RU" dirty="0"/>
          </a:p>
        </p:txBody>
      </p:sp>
      <p:pic>
        <p:nvPicPr>
          <p:cNvPr id="6146" name="Picture 2" descr="F:\2014-02-04 лилия\лилия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64" y="2258023"/>
            <a:ext cx="2210926" cy="3043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2014-02-04 лилия\лилия 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66" y="2293548"/>
            <a:ext cx="2210926" cy="3043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2014-02-04 лилия\лилия 0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38" y="2293222"/>
            <a:ext cx="2210926" cy="3043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62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и задачи  программы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 развитие индивидуальных творческих способностей учащихся;</a:t>
            </a:r>
          </a:p>
          <a:p>
            <a:r>
              <a:rPr lang="ru-RU" sz="1800" dirty="0" smtClean="0"/>
              <a:t>Формирование гражданско-</a:t>
            </a:r>
            <a:r>
              <a:rPr lang="ru-RU" sz="1800" dirty="0" err="1" smtClean="0"/>
              <a:t>партиотических</a:t>
            </a:r>
            <a:r>
              <a:rPr lang="ru-RU" sz="1800" dirty="0" smtClean="0"/>
              <a:t> качеств личности;</a:t>
            </a:r>
          </a:p>
          <a:p>
            <a:r>
              <a:rPr lang="ru-RU" sz="1800" dirty="0" smtClean="0"/>
              <a:t>Воспитание желания и стремления у учащихся  к самопознанию, самовоспитанию, самосовершенствованию;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формирование культуры здоровья</a:t>
            </a:r>
          </a:p>
          <a:p>
            <a:pPr marL="0" indent="0">
              <a:buNone/>
            </a:pPr>
            <a:r>
              <a:rPr lang="ru-RU" sz="1800" dirty="0" smtClean="0"/>
              <a:t>Ведущие идеи воспитательной работы:</a:t>
            </a:r>
          </a:p>
          <a:p>
            <a:pPr marL="0" indent="0">
              <a:buNone/>
            </a:pPr>
            <a:r>
              <a:rPr lang="ru-RU" sz="1800" dirty="0" smtClean="0"/>
              <a:t>Идея создания благоприятных условий для развития личности;</a:t>
            </a:r>
          </a:p>
          <a:p>
            <a:pPr marL="0" indent="0">
              <a:buNone/>
            </a:pPr>
            <a:r>
              <a:rPr lang="ru-RU" sz="1800" dirty="0" smtClean="0"/>
              <a:t> идея совместной жизнедеятельности детей и взрослых;</a:t>
            </a:r>
          </a:p>
          <a:p>
            <a:pPr marL="0" indent="0">
              <a:buNone/>
            </a:pPr>
            <a:r>
              <a:rPr lang="ru-RU" sz="1800" dirty="0" smtClean="0"/>
              <a:t> идея организации совместного досуга, используя способности каждого ученика.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3214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классного руководителя: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Повышение роли ученического самоуправления в планировании, организации, анализе жизнедеятельности в классе;</a:t>
            </a:r>
          </a:p>
          <a:p>
            <a:r>
              <a:rPr lang="ru-RU" sz="2000" dirty="0" smtClean="0"/>
              <a:t>Создание необходимых условий для проявления творческой индивидуальности каждого ученика; </a:t>
            </a:r>
          </a:p>
          <a:p>
            <a:r>
              <a:rPr lang="ru-RU" sz="2000" dirty="0" smtClean="0"/>
              <a:t>формирование основ культуры общения и построения межличностных отношений; </a:t>
            </a:r>
          </a:p>
          <a:p>
            <a:r>
              <a:rPr lang="ru-RU" sz="2000" dirty="0" smtClean="0"/>
              <a:t>Содействие саморазвитию, самопознанию, самовоспитания, самореализации личности  детей;</a:t>
            </a:r>
          </a:p>
          <a:p>
            <a:r>
              <a:rPr lang="ru-RU" sz="2000" dirty="0" smtClean="0"/>
              <a:t>Содействие формированию нравственной позиции;</a:t>
            </a:r>
          </a:p>
          <a:p>
            <a:r>
              <a:rPr lang="ru-RU" sz="2000" dirty="0" smtClean="0"/>
              <a:t>Обеспечение участия родителей в подготовке и проведении ключевых воспитательных дел в классе.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554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основных направлений воспитательной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921532"/>
            <a:ext cx="6196405" cy="3603812"/>
          </a:xfrm>
        </p:spPr>
        <p:txBody>
          <a:bodyPr/>
          <a:lstStyle/>
          <a:p>
            <a:r>
              <a:rPr lang="ru-RU" dirty="0" smtClean="0"/>
              <a:t>«Я гражданин – России»</a:t>
            </a:r>
          </a:p>
          <a:p>
            <a:r>
              <a:rPr lang="ru-RU" dirty="0" smtClean="0"/>
              <a:t>«Я- человек и личность»</a:t>
            </a:r>
          </a:p>
          <a:p>
            <a:r>
              <a:rPr lang="ru-RU" dirty="0" smtClean="0"/>
              <a:t>« Я-отвечаю за окружающий мир»</a:t>
            </a:r>
          </a:p>
          <a:p>
            <a:r>
              <a:rPr lang="ru-RU" dirty="0" smtClean="0"/>
              <a:t>«Здоровый образ жизни»</a:t>
            </a:r>
          </a:p>
          <a:p>
            <a:r>
              <a:rPr lang="ru-RU" dirty="0" smtClean="0"/>
              <a:t>«Мир прекрасного»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0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918648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ведется по следующим направлениям: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err="1" smtClean="0"/>
              <a:t>Гражданско</a:t>
            </a:r>
            <a:r>
              <a:rPr lang="ru-RU" sz="2400" dirty="0" smtClean="0"/>
              <a:t>–патриотическое воспитание;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Духовно – нравственное воспитание;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Интеллектуальное развитие;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Художественно – эстетическое воспитание;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Трудовое воспитание;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Спортивно -оздоровительное;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 с родителями.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5808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и методы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Развлекательные мероприятия, походы, экскурсии;</a:t>
            </a:r>
          </a:p>
          <a:p>
            <a:r>
              <a:rPr lang="ru-RU" dirty="0" smtClean="0"/>
              <a:t>Интерактивные формы интеллектуальной деятельности</a:t>
            </a:r>
          </a:p>
          <a:p>
            <a:r>
              <a:rPr lang="ru-RU" dirty="0" smtClean="0"/>
              <a:t>Образно-художественные формы</a:t>
            </a:r>
          </a:p>
          <a:p>
            <a:r>
              <a:rPr lang="ru-RU" dirty="0" smtClean="0"/>
              <a:t>Трудовые формы внеурочной работы</a:t>
            </a:r>
          </a:p>
          <a:p>
            <a:r>
              <a:rPr lang="ru-RU" dirty="0" smtClean="0"/>
              <a:t>Игровые досуговые формы</a:t>
            </a:r>
          </a:p>
          <a:p>
            <a:r>
              <a:rPr lang="ru-RU" dirty="0" smtClean="0"/>
              <a:t>Спортивные командные игры и соревнования</a:t>
            </a:r>
          </a:p>
          <a:p>
            <a:r>
              <a:rPr lang="ru-RU" smtClean="0"/>
              <a:t>Психологические формы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89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641</TotalTime>
  <Words>343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Из  опыта работы  классного руководителя  7 класса МБОУ «СОШ с. Нырья»   Баязитовой Лилии Анатольевны</vt:lpstr>
      <vt:lpstr>Слайд 2</vt:lpstr>
      <vt:lpstr>Слайд 3</vt:lpstr>
      <vt:lpstr>Слайд 4</vt:lpstr>
      <vt:lpstr>Цель и задачи  программы воспитания</vt:lpstr>
      <vt:lpstr>Задачи классного руководителя:</vt:lpstr>
      <vt:lpstr>Перечень основных направлений воспитательной программы</vt:lpstr>
      <vt:lpstr>Работа ведется по следующим направлениям:</vt:lpstr>
      <vt:lpstr>Формы и методы работы</vt:lpstr>
      <vt:lpstr>Мои принципы воспитания</vt:lpstr>
      <vt:lpstr>Слайд 11</vt:lpstr>
      <vt:lpstr>Динамика показателей успеваемости учащихся  в классе</vt:lpstr>
      <vt:lpstr>Оценка уровня воспитанности учащихся в классе Баязитовой Л.А.</vt:lpstr>
      <vt:lpstr>Слайд 14</vt:lpstr>
      <vt:lpstr>Формы внеклассной работы</vt:lpstr>
      <vt:lpstr>Работа с родителями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ведется по 8 направлениям</dc:title>
  <dc:creator>User</dc:creator>
  <cp:lastModifiedBy>shukowwt-RAY</cp:lastModifiedBy>
  <cp:revision>37</cp:revision>
  <dcterms:created xsi:type="dcterms:W3CDTF">2007-04-26T21:36:44Z</dcterms:created>
  <dcterms:modified xsi:type="dcterms:W3CDTF">2014-02-08T08:23:55Z</dcterms:modified>
</cp:coreProperties>
</file>