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8" r:id="rId16"/>
    <p:sldId id="272" r:id="rId17"/>
    <p:sldId id="274" r:id="rId18"/>
    <p:sldId id="275" r:id="rId19"/>
    <p:sldId id="276" r:id="rId20"/>
    <p:sldId id="273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7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2DE1284-E5C8-4F3A-9CE3-D50246147A6A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483725C-EBAE-499F-BDD5-4DD1227905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2772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D3074E-ABD5-4B2F-AB2D-F5F22B833ED8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53D1733-49EC-4264-AC61-6D60F5F83239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EE0F9B7-2502-4433-ADAC-3698B4053180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DF51077-FD23-48E7-BE25-C4DDD975AEC8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3875F99-3920-4EDD-900A-52066310152E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AFF11A-EFFD-4D89-9AF7-D4A2D72077B4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4D5FC8F-05E6-4DD3-96E4-6DE8EA97B9EF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F5B340A-0B1B-4868-B659-EC2D5A6818CF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DAF87FE-F86A-4CEF-A232-523AFD843B10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43D3A77-D369-4645-9890-D870ECCFB74F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BA4C580-6059-45A2-91B3-CCF601BDD072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DD02A7A-74FA-416D-BCB7-DE2E937ACF07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9941AE0-AD7C-4DDF-BACA-0D88FF63FDAD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8D52561-C9C5-4704-91DD-3C7AC82B57FE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400D24D-2C1B-4C36-A5D5-09ACE11B73CA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FB4274D-5F30-4D05-95BF-C1779E0F5CD3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05D34FF-C116-4B23-9B22-AF710B512022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428DB-1DB5-465C-A915-8CB27D5B56BB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CC4F4-8FCC-455C-A1D6-59383A4916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DFB98-7629-4068-BEB9-4D61922A2E77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4B817-B065-4A09-A964-770CDC24BA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6C7FE-3A20-492F-A403-1A3D0C7A6183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CE925-32F7-4DB7-AD5F-89DCF80F2B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6992B-0F97-45D2-9BA4-74F98DAFFEA5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C4FA3-C9AE-4460-BD91-D84575FB5D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6E84C-4CCF-48E0-B89A-CC421F7FAB39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B3934-4188-4F3F-BBED-BAFCC4162C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1423F-F5CF-43CC-A6DD-CAE332B05BEA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DE892-3AE5-41FE-86F5-68FAE7E564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4F457-8EA2-4C45-9CFE-269C4654EF72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FF896-F00D-468D-89C7-35E58317B9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FFD90-ECA8-4E06-AA70-F3295EEDCCE3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065D6-9005-42A8-81C4-4489522D21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24F3C-7CAB-4B50-A729-F770B2E3F838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0FC6A-69A6-4FE7-9F06-108D9187E6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6EFA8-7E75-47CB-B60A-237E827C43D3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1325E-60CD-49E1-B958-16422B63B4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F5766-BD66-4ABF-B1CA-949D0D759029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44592-8A23-4B7D-B938-13EA465288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F2E938A-A12B-48DE-9336-206236105377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9F6A20D-8365-472B-BDBE-101AE61688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gif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0.jpeg"/><Relationship Id="rId7" Type="http://schemas.openxmlformats.org/officeDocument/2006/relationships/image" Target="../media/image21.jpeg"/><Relationship Id="rId12" Type="http://schemas.openxmlformats.org/officeDocument/2006/relationships/image" Target="../media/image3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6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51" name="Picture 3" descr="Копия Солнышк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41775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7" descr="MCj04046210000[1]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0" y="500063"/>
            <a:ext cx="1644650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1269" name="Рисунок 1" descr="MCj04046210000[1]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 flipH="1">
            <a:off x="7215188" y="4071938"/>
            <a:ext cx="1571625" cy="180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Заголовок 6"/>
          <p:cNvSpPr>
            <a:spLocks noGrp="1"/>
          </p:cNvSpPr>
          <p:nvPr>
            <p:ph type="title"/>
          </p:nvPr>
        </p:nvSpPr>
        <p:spPr>
          <a:xfrm>
            <a:off x="1714500" y="428625"/>
            <a:ext cx="6972300" cy="989013"/>
          </a:xfrm>
        </p:spPr>
        <p:txBody>
          <a:bodyPr/>
          <a:lstStyle/>
          <a:p>
            <a:pPr eaLnBrk="1" hangingPunct="1"/>
            <a:r>
              <a:rPr lang="ru-RU" smtClean="0"/>
              <a:t>Валеологическая минутка!</a:t>
            </a: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Особенности строения , связанные с водой</a:t>
            </a:r>
            <a:r>
              <a:rPr lang="ru-RU" sz="2800" smtClean="0"/>
              <a:t>.(видеофр)</a:t>
            </a:r>
          </a:p>
        </p:txBody>
      </p:sp>
      <p:sp>
        <p:nvSpPr>
          <p:cNvPr id="12291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внст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1143000"/>
            <a:ext cx="1928813" cy="46196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3"/>
                </a:solidFill>
                <a:latin typeface="+mn-lt"/>
              </a:rPr>
              <a:t>Туловище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1714500"/>
            <a:ext cx="1500188" cy="46196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3"/>
                </a:solidFill>
                <a:latin typeface="+mn-lt"/>
              </a:rPr>
              <a:t>Спина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2857500"/>
            <a:ext cx="1500188" cy="64611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3"/>
                </a:solidFill>
                <a:latin typeface="+mn-lt"/>
              </a:rPr>
              <a:t>Задние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3"/>
                </a:solidFill>
                <a:latin typeface="+mn-lt"/>
              </a:rPr>
              <a:t>ноги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143875" y="0"/>
            <a:ext cx="1000125" cy="33813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3"/>
                </a:solidFill>
                <a:latin typeface="+mn-lt"/>
              </a:rPr>
              <a:t>Ноздри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215313" y="1143000"/>
            <a:ext cx="928687" cy="70802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solidFill>
                  <a:schemeClr val="accent3"/>
                </a:solidFill>
                <a:latin typeface="+mn-lt"/>
              </a:rPr>
              <a:t>Голо-ва</a:t>
            </a:r>
            <a:endParaRPr lang="ru-RU" sz="2000" b="1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215313" y="2286000"/>
            <a:ext cx="928687" cy="40005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3"/>
                </a:solidFill>
                <a:latin typeface="+mn-lt"/>
              </a:rPr>
              <a:t>Гла</a:t>
            </a:r>
            <a:r>
              <a:rPr lang="ru-RU" sz="2000" b="1" dirty="0">
                <a:solidFill>
                  <a:schemeClr val="accent3"/>
                </a:solidFill>
                <a:latin typeface="+mn-lt"/>
              </a:rPr>
              <a:t>за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358188" y="2786063"/>
            <a:ext cx="785812" cy="36988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3"/>
                </a:solidFill>
                <a:latin typeface="+mn-lt"/>
              </a:rPr>
              <a:t>Рот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286625" y="3214688"/>
            <a:ext cx="1857375" cy="70802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3"/>
                </a:solidFill>
                <a:latin typeface="+mn-lt"/>
              </a:rPr>
              <a:t>Барабанная перепонка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500938" y="4929188"/>
            <a:ext cx="1643062" cy="64611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3"/>
                </a:solidFill>
                <a:latin typeface="+mn-lt"/>
              </a:rPr>
              <a:t>Передние ноги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929563" y="4500563"/>
            <a:ext cx="1214437" cy="36988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3"/>
                </a:solidFill>
                <a:latin typeface="+mn-lt"/>
              </a:rPr>
              <a:t>Пальцы</a:t>
            </a:r>
          </a:p>
        </p:txBody>
      </p:sp>
      <p:sp>
        <p:nvSpPr>
          <p:cNvPr id="13325" name="Прямоугольник 13"/>
          <p:cNvSpPr>
            <a:spLocks noChangeArrowheads="1"/>
          </p:cNvSpPr>
          <p:nvPr/>
        </p:nvSpPr>
        <p:spPr bwMode="auto">
          <a:xfrm>
            <a:off x="0" y="0"/>
            <a:ext cx="2714625" cy="58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1,2 группа</a:t>
            </a:r>
            <a:endParaRPr lang="ru-RU" sz="3200">
              <a:latin typeface="Calibri" pitchFamily="34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rot="10800000">
            <a:off x="5357813" y="285750"/>
            <a:ext cx="928687" cy="214313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4143375" y="214313"/>
            <a:ext cx="1214438" cy="42862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3"/>
                </a:solidFill>
              </a:rPr>
              <a:t>   Веко</a:t>
            </a: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3" descr="1пи лильщи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4286250"/>
            <a:ext cx="4286250" cy="2366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4339" name="Picture 9" descr="комар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0"/>
            <a:ext cx="2876550" cy="392906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5" cstate="print"/>
          <a:srcRect t="3670" r="41393" b="46858"/>
          <a:stretch>
            <a:fillRect/>
          </a:stretch>
        </p:blipFill>
        <p:spPr bwMode="auto">
          <a:xfrm>
            <a:off x="214313" y="0"/>
            <a:ext cx="28575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5" cstate="print"/>
          <a:srcRect l="48840" b="69633"/>
          <a:stretch>
            <a:fillRect/>
          </a:stretch>
        </p:blipFill>
        <p:spPr bwMode="auto">
          <a:xfrm>
            <a:off x="0" y="4286250"/>
            <a:ext cx="3071813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Rectangle 7"/>
          <p:cNvSpPr>
            <a:spLocks noChangeArrowheads="1"/>
          </p:cNvSpPr>
          <p:nvPr/>
        </p:nvSpPr>
        <p:spPr bwMode="auto">
          <a:xfrm>
            <a:off x="0" y="2179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0" y="2179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3" name="Picture 10" descr="л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88" y="-357188"/>
            <a:ext cx="5768975" cy="528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3429000" y="0"/>
            <a:ext cx="2000250" cy="52387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>
                <a:solidFill>
                  <a:srgbClr val="FF0000"/>
                </a:solidFill>
                <a:latin typeface="+mn-lt"/>
              </a:rPr>
              <a:t>3 группа</a:t>
            </a:r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4786313" y="4640263"/>
            <a:ext cx="4357687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800" b="1">
                <a:solidFill>
                  <a:srgbClr val="7030A0"/>
                </a:solidFill>
                <a:latin typeface="Calibri" pitchFamily="34" charset="0"/>
                <a:cs typeface="Times New Roman" pitchFamily="18" charset="0"/>
              </a:rPr>
              <a:t>Лягушки очень полезны человеку, потому что они поедают насекомых и уменьшают их количество.</a:t>
            </a:r>
            <a:endParaRPr lang="ru-RU" sz="2800" b="1">
              <a:solidFill>
                <a:srgbClr val="7030A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image00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785813"/>
            <a:ext cx="2811463" cy="2406650"/>
          </a:xfrm>
        </p:spPr>
      </p:pic>
      <p:sp>
        <p:nvSpPr>
          <p:cNvPr id="15363" name="WordArt 3"/>
          <p:cNvSpPr>
            <a:spLocks noChangeArrowheads="1" noChangeShapeType="1" noTextEdit="1"/>
          </p:cNvSpPr>
          <p:nvPr/>
        </p:nvSpPr>
        <p:spPr bwMode="auto">
          <a:xfrm>
            <a:off x="2500313" y="0"/>
            <a:ext cx="5186362" cy="500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Памятники лягушке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-357188" y="214313"/>
            <a:ext cx="3214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</a:rPr>
              <a:t>Городской фонтан </a:t>
            </a:r>
          </a:p>
        </p:txBody>
      </p:sp>
      <p:pic>
        <p:nvPicPr>
          <p:cNvPr id="28677" name="Picture 3" descr="p14__2__lyagushka_img_2novoselovskiybul-va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63" y="2714625"/>
            <a:ext cx="2357437" cy="267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Прямоугольник 5"/>
          <p:cNvSpPr>
            <a:spLocks noChangeArrowheads="1"/>
          </p:cNvSpPr>
          <p:nvPr/>
        </p:nvSpPr>
        <p:spPr bwMode="auto">
          <a:xfrm>
            <a:off x="2786063" y="2214563"/>
            <a:ext cx="1619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00"/>
                </a:solidFill>
                <a:latin typeface="Times New Roman" pitchFamily="18" charset="0"/>
              </a:rPr>
              <a:t>Москва</a:t>
            </a:r>
            <a:endParaRPr lang="ru-RU" sz="3200">
              <a:latin typeface="Calibri" pitchFamily="34" charset="0"/>
            </a:endParaRPr>
          </a:p>
        </p:txBody>
      </p:sp>
      <p:sp>
        <p:nvSpPr>
          <p:cNvPr id="15367" name="Прямоугольник 6"/>
          <p:cNvSpPr>
            <a:spLocks noChangeArrowheads="1"/>
          </p:cNvSpPr>
          <p:nvPr/>
        </p:nvSpPr>
        <p:spPr bwMode="auto">
          <a:xfrm>
            <a:off x="2786063" y="1857375"/>
            <a:ext cx="23161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  <a:latin typeface="Times New Roman" pitchFamily="18" charset="0"/>
              </a:rPr>
              <a:t>Лягушка в фонтане </a:t>
            </a:r>
            <a:endParaRPr lang="ru-RU">
              <a:latin typeface="Calibri" pitchFamily="34" charset="0"/>
            </a:endParaRPr>
          </a:p>
        </p:txBody>
      </p:sp>
      <p:sp>
        <p:nvSpPr>
          <p:cNvPr id="15368" name="Прямоугольник 8"/>
          <p:cNvSpPr>
            <a:spLocks noChangeArrowheads="1"/>
          </p:cNvSpPr>
          <p:nvPr/>
        </p:nvSpPr>
        <p:spPr bwMode="auto">
          <a:xfrm>
            <a:off x="5214938" y="2714625"/>
            <a:ext cx="1482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00"/>
                </a:solidFill>
                <a:latin typeface="Times New Roman" pitchFamily="18" charset="0"/>
              </a:rPr>
              <a:t>Бостон</a:t>
            </a:r>
            <a:endParaRPr lang="ru-RU" sz="3200">
              <a:latin typeface="Calibri" pitchFamily="34" charset="0"/>
            </a:endParaRPr>
          </a:p>
        </p:txBody>
      </p:sp>
      <p:pic>
        <p:nvPicPr>
          <p:cNvPr id="28681" name="Picture 3" descr="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25" y="1500188"/>
            <a:ext cx="242887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0" name="Rectangle 4"/>
          <p:cNvSpPr>
            <a:spLocks noChangeArrowheads="1"/>
          </p:cNvSpPr>
          <p:nvPr/>
        </p:nvSpPr>
        <p:spPr bwMode="auto">
          <a:xfrm>
            <a:off x="6357938" y="642938"/>
            <a:ext cx="2928937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>
                <a:solidFill>
                  <a:srgbClr val="000000"/>
                </a:solidFill>
                <a:latin typeface="Times New Roman" pitchFamily="18" charset="0"/>
              </a:rPr>
              <a:t> Возле института Пастера</a:t>
            </a:r>
          </a:p>
          <a:p>
            <a:r>
              <a:rPr lang="ru-RU" b="1">
                <a:solidFill>
                  <a:srgbClr val="000000"/>
                </a:solidFill>
                <a:latin typeface="Times New Roman" pitchFamily="18" charset="0"/>
              </a:rPr>
              <a:t> в </a:t>
            </a:r>
            <a:r>
              <a:rPr lang="ru-RU" sz="2400" b="1">
                <a:solidFill>
                  <a:srgbClr val="000000"/>
                </a:solidFill>
                <a:latin typeface="Times New Roman" pitchFamily="18" charset="0"/>
              </a:rPr>
              <a:t>Париже,</a:t>
            </a:r>
            <a:r>
              <a:rPr lang="ru-RU" sz="2400" b="1">
                <a:latin typeface="Times New Roman" pitchFamily="18" charset="0"/>
              </a:rPr>
              <a:t> Токио</a:t>
            </a:r>
            <a:r>
              <a:rPr lang="ru-RU" b="1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</p:txBody>
      </p:sp>
      <p:pic>
        <p:nvPicPr>
          <p:cNvPr id="28683" name="Picture 3" descr="Так выглядит первый и единственный в мире памятник путешественникам - Лягушка-путешественница.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041775"/>
            <a:ext cx="2032000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2" name="Прямоугольник 13"/>
          <p:cNvSpPr>
            <a:spLocks noChangeArrowheads="1"/>
          </p:cNvSpPr>
          <p:nvPr/>
        </p:nvSpPr>
        <p:spPr bwMode="auto">
          <a:xfrm>
            <a:off x="928688" y="5842000"/>
            <a:ext cx="37147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0000"/>
                </a:solidFill>
                <a:latin typeface="Times New Roman" pitchFamily="18" charset="0"/>
              </a:rPr>
              <a:t>Лягушка-путешественница. </a:t>
            </a:r>
            <a:r>
              <a:rPr lang="ru-RU" sz="2400" b="1">
                <a:solidFill>
                  <a:srgbClr val="000000"/>
                </a:solidFill>
                <a:latin typeface="Times New Roman" pitchFamily="18" charset="0"/>
              </a:rPr>
              <a:t>Москва.</a:t>
            </a:r>
            <a:r>
              <a:rPr lang="ru-RU" b="1">
                <a:solidFill>
                  <a:srgbClr val="000000"/>
                </a:solidFill>
                <a:latin typeface="Times New Roman" pitchFamily="18" charset="0"/>
              </a:rPr>
              <a:t> Аэропорт «Домодедово»</a:t>
            </a:r>
          </a:p>
        </p:txBody>
      </p:sp>
      <p:pic>
        <p:nvPicPr>
          <p:cNvPr id="28685" name="Picture 3" descr="%EF%E0%EC%FF%F2%ED%E8%EA-%EB%FF%E3%F3%F8%EA%E5%2C%E1%EE%F1%F2%EE%E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7750" y="3286125"/>
            <a:ext cx="2786063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4" name="Прямоугольник 14"/>
          <p:cNvSpPr>
            <a:spLocks noChangeArrowheads="1"/>
          </p:cNvSpPr>
          <p:nvPr/>
        </p:nvSpPr>
        <p:spPr bwMode="auto">
          <a:xfrm>
            <a:off x="0" y="428625"/>
            <a:ext cx="1641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chemeClr val="tx2"/>
                </a:solidFill>
                <a:latin typeface="Times New Roman" pitchFamily="18" charset="0"/>
              </a:rPr>
              <a:t>г. Казань</a:t>
            </a:r>
            <a:endParaRPr lang="ru-RU" sz="2800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500063"/>
            <a:ext cx="8229600" cy="6215062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dirty="0" smtClean="0"/>
              <a:t>Тест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dirty="0" smtClean="0"/>
              <a:t>1.Земноводные ведут исключительно наземный образ жизни.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800" dirty="0" smtClean="0"/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dirty="0" smtClean="0"/>
              <a:t>2.Земноводные произошли от рыбообразных предков.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dirty="0" smtClean="0"/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dirty="0" smtClean="0"/>
              <a:t>3.Существует 4 отряда земноводных.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dirty="0" smtClean="0"/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dirty="0" smtClean="0"/>
              <a:t>4.Большинство земноводных дышат легкими и кожей.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dirty="0" smtClean="0"/>
              <a:t>5. Глаза у земноводных не имеют век, нет слезных желёз</a:t>
            </a: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500063"/>
            <a:ext cx="8229600" cy="6215062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dirty="0" smtClean="0"/>
              <a:t>1.Земноводные ведут исключительно наземный образ жизни.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800" dirty="0" smtClean="0"/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dirty="0" smtClean="0"/>
              <a:t>2.Земноводные произошли от рыбообразных предков.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dirty="0" smtClean="0"/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dirty="0" smtClean="0"/>
              <a:t>3.Существует 4 отряда земноводных.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dirty="0" smtClean="0"/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dirty="0" smtClean="0"/>
              <a:t>4.Большинство земноводных дышат легкими и кожей.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dirty="0" smtClean="0"/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dirty="0" smtClean="0"/>
              <a:t>5.При проталкивании пищи в </a:t>
            </a:r>
            <a:r>
              <a:rPr lang="ru-RU" sz="2800" dirty="0" err="1" smtClean="0"/>
              <a:t>ротоглоточную</a:t>
            </a:r>
            <a:r>
              <a:rPr lang="ru-RU" sz="2800" dirty="0" smtClean="0"/>
              <a:t> полость  помогают глазные яблоки.</a:t>
            </a:r>
          </a:p>
        </p:txBody>
      </p:sp>
      <p:sp>
        <p:nvSpPr>
          <p:cNvPr id="8" name="Плюс 7"/>
          <p:cNvSpPr/>
          <p:nvPr/>
        </p:nvSpPr>
        <p:spPr>
          <a:xfrm>
            <a:off x="285750" y="1901031"/>
            <a:ext cx="714375" cy="642938"/>
          </a:xfrm>
          <a:prstGeom prst="mathPl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9" name="Плюс 8"/>
          <p:cNvSpPr/>
          <p:nvPr/>
        </p:nvSpPr>
        <p:spPr>
          <a:xfrm>
            <a:off x="298376" y="4002494"/>
            <a:ext cx="714375" cy="628650"/>
          </a:xfrm>
          <a:prstGeom prst="mathPl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Минус 10"/>
          <p:cNvSpPr/>
          <p:nvPr/>
        </p:nvSpPr>
        <p:spPr>
          <a:xfrm>
            <a:off x="428625" y="642938"/>
            <a:ext cx="642938" cy="57150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Минус 11"/>
          <p:cNvSpPr/>
          <p:nvPr/>
        </p:nvSpPr>
        <p:spPr>
          <a:xfrm>
            <a:off x="303360" y="3094405"/>
            <a:ext cx="500062" cy="485775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0" y="0"/>
            <a:ext cx="9786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latin typeface="Calibri" pitchFamily="34" charset="0"/>
              </a:rPr>
              <a:t>Все правильно-«5», одна ошибка-«4», две –«3».</a:t>
            </a:r>
            <a:endParaRPr lang="ru-RU" sz="3200" dirty="0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14" name="Минус 13"/>
          <p:cNvSpPr/>
          <p:nvPr/>
        </p:nvSpPr>
        <p:spPr>
          <a:xfrm>
            <a:off x="303360" y="5634384"/>
            <a:ext cx="500062" cy="485775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260350"/>
            <a:ext cx="8472488" cy="395446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b="1" smtClean="0">
                <a:solidFill>
                  <a:srgbClr val="FF0000"/>
                </a:solidFill>
              </a:rPr>
              <a:t>Почему</a:t>
            </a:r>
            <a:r>
              <a:rPr lang="ru-RU" i="1" smtClean="0"/>
              <a:t> Земноводных считают переходной формой от водных животных к типично-наземным?</a:t>
            </a:r>
            <a:endParaRPr lang="ru-RU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b="1" smtClean="0">
                <a:solidFill>
                  <a:srgbClr val="FF0000"/>
                </a:solidFill>
              </a:rPr>
              <a:t>Какое</a:t>
            </a:r>
            <a:r>
              <a:rPr lang="ru-RU" i="1" smtClean="0"/>
              <a:t> значение в природе и жизни человека имеют лягушки?</a:t>
            </a:r>
            <a:endParaRPr lang="ru-RU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b="1" smtClean="0">
                <a:solidFill>
                  <a:srgbClr val="FF0000"/>
                </a:solidFill>
              </a:rPr>
              <a:t>Какие </a:t>
            </a:r>
            <a:r>
              <a:rPr lang="ru-RU" i="1" smtClean="0"/>
              <a:t>памятники лягушкам поставлены, </a:t>
            </a:r>
            <a:r>
              <a:rPr lang="ru-RU" b="1" smtClean="0">
                <a:solidFill>
                  <a:srgbClr val="FF0000"/>
                </a:solidFill>
              </a:rPr>
              <a:t>где и за что</a:t>
            </a:r>
            <a:r>
              <a:rPr lang="ru-RU" i="1" smtClean="0"/>
              <a:t>?</a:t>
            </a:r>
            <a:r>
              <a:rPr lang="ru-RU" smtClean="0"/>
              <a:t> 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4303713"/>
            <a:ext cx="771525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4000" b="1" i="1">
                <a:latin typeface="Monotype Corsiva" pitchFamily="66" charset="0"/>
                <a:cs typeface="Times New Roman" pitchFamily="18" charset="0"/>
              </a:rPr>
              <a:t>Цель урока- </a:t>
            </a:r>
            <a:r>
              <a:rPr lang="ru-RU" sz="4000" b="1" i="1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изучить  особенности внешнего строения в связи с выходом на сушу и сохранением признаков водного обитания </a:t>
            </a:r>
            <a:endParaRPr lang="ru-RU" sz="4000" b="1">
              <a:solidFill>
                <a:srgbClr val="7030A0"/>
              </a:solidFill>
              <a:latin typeface="Calibri" pitchFamily="34" charset="0"/>
            </a:endParaRPr>
          </a:p>
        </p:txBody>
      </p:sp>
      <p:pic>
        <p:nvPicPr>
          <p:cNvPr id="18436" name="Picture 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50" y="4929188"/>
            <a:ext cx="1017588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6357938" cy="571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smtClean="0">
                <a:latin typeface="Monotype Corsiva" pitchFamily="66" charset="0"/>
                <a:cs typeface="Times New Roman" pitchFamily="18" charset="0"/>
              </a:rPr>
              <a:t>Домашнее задание</a:t>
            </a: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14375"/>
            <a:ext cx="9144000" cy="5929313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accent2"/>
                </a:solidFill>
              </a:rPr>
              <a:t>1. </a:t>
            </a:r>
            <a:r>
              <a:rPr lang="ru-RU" sz="2800" i="1" dirty="0" smtClean="0">
                <a:solidFill>
                  <a:schemeClr val="accent2"/>
                </a:solidFill>
              </a:rPr>
              <a:t>§ 36 вопрос 4 (письменно)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accent2"/>
                </a:solidFill>
              </a:rPr>
              <a:t>2. Задание по выбору:</a:t>
            </a:r>
            <a:endParaRPr lang="ru-RU" sz="1800" dirty="0" smtClean="0"/>
          </a:p>
          <a:p>
            <a:pPr eaLnBrk="1" hangingPunct="1">
              <a:buFontTx/>
              <a:buNone/>
            </a:pPr>
            <a:r>
              <a:rPr lang="ru-RU" sz="1800" dirty="0" smtClean="0"/>
              <a:t>    </a:t>
            </a:r>
            <a:endParaRPr lang="ru-RU" sz="2400" dirty="0" smtClean="0"/>
          </a:p>
          <a:p>
            <a:pPr eaLnBrk="1" hangingPunct="1">
              <a:buFontTx/>
              <a:buNone/>
            </a:pPr>
            <a:r>
              <a:rPr lang="ru-RU" sz="2400" dirty="0" smtClean="0"/>
              <a:t>   1)</a:t>
            </a:r>
            <a:r>
              <a:rPr lang="ru-RU" sz="2400" i="1" dirty="0" smtClean="0"/>
              <a:t> </a:t>
            </a:r>
            <a:r>
              <a:rPr lang="ru-RU" sz="2400" dirty="0" smtClean="0"/>
              <a:t>Какие виды земноводных обитают в Республике Коми?(используя ресурсы интернет)</a:t>
            </a:r>
            <a:endParaRPr lang="ru-RU" sz="2400" i="1" dirty="0" smtClean="0"/>
          </a:p>
          <a:p>
            <a:pPr eaLnBrk="1" hangingPunct="1">
              <a:buFontTx/>
              <a:buNone/>
            </a:pPr>
            <a:r>
              <a:rPr lang="ru-RU" sz="2400" i="1" dirty="0" smtClean="0"/>
              <a:t>   </a:t>
            </a:r>
            <a:r>
              <a:rPr lang="ru-RU" sz="2400" dirty="0" smtClean="0"/>
              <a:t>3) Лягушки и жабы – не такие уж и мерзкие животные. Напишите  четверостишие или нарисуйте плакат в их защиту.</a:t>
            </a:r>
          </a:p>
          <a:p>
            <a:pPr algn="ctr" eaLnBrk="1" hangingPunct="1">
              <a:buFontTx/>
              <a:buNone/>
            </a:pPr>
            <a:r>
              <a:rPr lang="ru-RU" sz="2400" dirty="0" smtClean="0"/>
              <a:t>  4) Знаете ли вы народные приметы, связанные с лягушками? Если нет, постарайтесь найти.</a:t>
            </a:r>
          </a:p>
          <a:p>
            <a:pPr eaLnBrk="1" hangingPunct="1">
              <a:buFontTx/>
              <a:buNone/>
            </a:pPr>
            <a:endParaRPr lang="ru-RU" sz="2400" dirty="0" smtClean="0"/>
          </a:p>
        </p:txBody>
      </p:sp>
      <p:grpSp>
        <p:nvGrpSpPr>
          <p:cNvPr id="19460" name="Group 25"/>
          <p:cNvGrpSpPr>
            <a:grpSpLocks/>
          </p:cNvGrpSpPr>
          <p:nvPr/>
        </p:nvGrpSpPr>
        <p:grpSpPr bwMode="auto">
          <a:xfrm>
            <a:off x="6286500" y="0"/>
            <a:ext cx="2428875" cy="1857375"/>
            <a:chOff x="3648" y="768"/>
            <a:chExt cx="1674" cy="1128"/>
          </a:xfrm>
        </p:grpSpPr>
        <p:pic>
          <p:nvPicPr>
            <p:cNvPr id="19463" name="Picture 26" descr="PE02606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20" y="1008"/>
              <a:ext cx="1002" cy="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4" name="Picture 27" descr="PE02604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48" y="768"/>
              <a:ext cx="1101" cy="9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6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946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33LFro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500313"/>
            <a:ext cx="6500812" cy="386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Прямоугольник 6"/>
          <p:cNvSpPr>
            <a:spLocks noChangeArrowheads="1"/>
          </p:cNvSpPr>
          <p:nvPr/>
        </p:nvSpPr>
        <p:spPr bwMode="auto">
          <a:xfrm>
            <a:off x="4643438" y="285750"/>
            <a:ext cx="38576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7200" b="1" i="1">
                <a:latin typeface="Monotype Corsiva" pitchFamily="66" charset="0"/>
                <a:cs typeface="Times New Roman" pitchFamily="18" charset="0"/>
              </a:rPr>
              <a:t>Спасибо  за работу!</a:t>
            </a:r>
            <a:endParaRPr lang="ru-RU" sz="7200">
              <a:latin typeface="Calibri" pitchFamily="34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u="sng" dirty="0" smtClean="0"/>
              <a:t>12.02.</a:t>
            </a:r>
            <a:r>
              <a:rPr lang="en-US" u="sng" dirty="0" smtClean="0"/>
              <a:t>1</a:t>
            </a:r>
            <a:r>
              <a:rPr lang="ru-RU" u="sng" dirty="0"/>
              <a:t>4</a:t>
            </a:r>
            <a:endParaRPr lang="ru-RU" u="sng" dirty="0" smtClean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23850" y="1435448"/>
            <a:ext cx="85693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200" b="1" dirty="0">
                <a:solidFill>
                  <a:srgbClr val="7030A0"/>
                </a:solidFill>
                <a:latin typeface="Calibri" pitchFamily="34" charset="0"/>
              </a:rPr>
              <a:t>Класс Земноводные</a:t>
            </a:r>
            <a:r>
              <a:rPr lang="ru-RU" sz="3200" b="1" dirty="0" smtClean="0">
                <a:solidFill>
                  <a:srgbClr val="7030A0"/>
                </a:solidFill>
                <a:latin typeface="Calibri" pitchFamily="34" charset="0"/>
              </a:rPr>
              <a:t>.</a:t>
            </a:r>
          </a:p>
          <a:p>
            <a:pPr algn="ctr" eaLnBrk="0" hangingPunct="0"/>
            <a:r>
              <a:rPr lang="ru-RU" sz="3200" b="1" dirty="0" smtClean="0">
                <a:solidFill>
                  <a:srgbClr val="7030A0"/>
                </a:solidFill>
                <a:latin typeface="Calibri" pitchFamily="34" charset="0"/>
              </a:rPr>
              <a:t>Внешнее строение и значение земноводных. </a:t>
            </a:r>
            <a:endParaRPr lang="ru-RU" sz="3200" b="1" dirty="0">
              <a:solidFill>
                <a:srgbClr val="7030A0"/>
              </a:solidFill>
              <a:latin typeface="Calibri" pitchFamily="34" charset="0"/>
            </a:endParaRPr>
          </a:p>
        </p:txBody>
      </p:sp>
      <p:pic>
        <p:nvPicPr>
          <p:cNvPr id="5" name="Picture 8" descr="HH01633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5313" y="808038"/>
            <a:ext cx="642937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л1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>
          <a:xfrm>
            <a:off x="-1785982" y="-1214470"/>
            <a:ext cx="4572032" cy="4010215"/>
          </a:xfrm>
        </p:spPr>
      </p:pic>
      <p:pic>
        <p:nvPicPr>
          <p:cNvPr id="5" name="Picture 10" descr="л1"/>
          <p:cNvPicPr>
            <a:picLocks noChangeAspect="1" noChangeArrowheads="1" noCrop="1"/>
          </p:cNvPicPr>
          <p:nvPr/>
        </p:nvPicPr>
        <p:blipFill>
          <a:blip r:embed="rId2" cstate="print">
            <a:duotone>
              <a:prstClr val="black"/>
              <a:srgbClr val="0070C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-1785982" y="3071810"/>
            <a:ext cx="4677513" cy="4286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л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00188" y="1071563"/>
            <a:ext cx="4210051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Box 8"/>
          <p:cNvSpPr txBox="1">
            <a:spLocks noChangeArrowheads="1"/>
          </p:cNvSpPr>
          <p:nvPr/>
        </p:nvSpPr>
        <p:spPr bwMode="auto">
          <a:xfrm>
            <a:off x="3643313" y="785813"/>
            <a:ext cx="35210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   </a:t>
            </a:r>
            <a:r>
              <a:rPr lang="ru-RU" sz="5400">
                <a:latin typeface="Calibri" pitchFamily="34" charset="0"/>
              </a:rPr>
              <a:t>Отлично !</a:t>
            </a:r>
          </a:p>
        </p:txBody>
      </p:sp>
      <p:sp>
        <p:nvSpPr>
          <p:cNvPr id="17414" name="TextBox 9"/>
          <p:cNvSpPr txBox="1">
            <a:spLocks noChangeArrowheads="1"/>
          </p:cNvSpPr>
          <p:nvPr/>
        </p:nvSpPr>
        <p:spPr bwMode="auto">
          <a:xfrm>
            <a:off x="3071813" y="2714625"/>
            <a:ext cx="39512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             </a:t>
            </a:r>
            <a:r>
              <a:rPr lang="ru-RU" sz="5400">
                <a:latin typeface="Calibri" pitchFamily="34" charset="0"/>
              </a:rPr>
              <a:t>Хорошо !</a:t>
            </a:r>
          </a:p>
        </p:txBody>
      </p:sp>
      <p:sp>
        <p:nvSpPr>
          <p:cNvPr id="17415" name="TextBox 10"/>
          <p:cNvSpPr txBox="1">
            <a:spLocks noChangeArrowheads="1"/>
          </p:cNvSpPr>
          <p:nvPr/>
        </p:nvSpPr>
        <p:spPr bwMode="auto">
          <a:xfrm>
            <a:off x="3000375" y="5286375"/>
            <a:ext cx="59896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>
                <a:latin typeface="Calibri" pitchFamily="34" charset="0"/>
              </a:rPr>
              <a:t>Удовлетворительно!</a:t>
            </a:r>
          </a:p>
        </p:txBody>
      </p:sp>
      <p:sp>
        <p:nvSpPr>
          <p:cNvPr id="12" name="Стрелка вправо 11"/>
          <p:cNvSpPr/>
          <p:nvPr/>
        </p:nvSpPr>
        <p:spPr>
          <a:xfrm>
            <a:off x="2643188" y="1000125"/>
            <a:ext cx="977900" cy="48418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2643188" y="3000375"/>
            <a:ext cx="977900" cy="48418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2571750" y="5500688"/>
            <a:ext cx="500063" cy="48418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-500063"/>
            <a:ext cx="8572500" cy="6572251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u="sng" dirty="0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u="sng" dirty="0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u="sng" dirty="0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u="sng" dirty="0" smtClean="0"/>
              <a:t>Подсказка первая</a:t>
            </a:r>
            <a:r>
              <a:rPr lang="ru-RU" sz="2000" dirty="0" smtClean="0"/>
              <a:t> – эту группу животных считают </a:t>
            </a:r>
            <a:r>
              <a:rPr lang="ru-RU" sz="2000" u="sng" dirty="0" smtClean="0">
                <a:solidFill>
                  <a:srgbClr val="7030A0"/>
                </a:solidFill>
              </a:rPr>
              <a:t>переходной формой</a:t>
            </a:r>
            <a:r>
              <a:rPr lang="ru-RU" sz="2000" dirty="0" smtClean="0">
                <a:solidFill>
                  <a:srgbClr val="7030A0"/>
                </a:solidFill>
              </a:rPr>
              <a:t> от </a:t>
            </a:r>
            <a:r>
              <a:rPr lang="ru-RU" sz="2000" u="sng" dirty="0" smtClean="0">
                <a:solidFill>
                  <a:srgbClr val="7030A0"/>
                </a:solidFill>
              </a:rPr>
              <a:t>водных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  <a:r>
              <a:rPr lang="ru-RU" sz="2000" dirty="0" smtClean="0"/>
              <a:t>животных к </a:t>
            </a:r>
            <a:r>
              <a:rPr lang="ru-RU" sz="2000" u="sng" dirty="0" smtClean="0">
                <a:solidFill>
                  <a:srgbClr val="7030A0"/>
                </a:solidFill>
              </a:rPr>
              <a:t>типично-наземным</a:t>
            </a:r>
            <a:r>
              <a:rPr lang="ru-RU" sz="2000" dirty="0" smtClean="0">
                <a:solidFill>
                  <a:srgbClr val="7030A0"/>
                </a:solidFill>
              </a:rPr>
              <a:t>.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</a:rPr>
              <a:t>  Почему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i="1" dirty="0" smtClean="0"/>
              <a:t>земноводных считают переходной формой от водных животных к типично-наземным?</a:t>
            </a:r>
            <a:endParaRPr lang="ru-RU" sz="2000" dirty="0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sz="2000" dirty="0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u="sng" dirty="0" smtClean="0"/>
              <a:t>Подсказка вторая</a:t>
            </a:r>
            <a:r>
              <a:rPr lang="ru-RU" sz="2000" dirty="0" smtClean="0"/>
              <a:t> – эти животные имеют огромное </a:t>
            </a:r>
            <a:r>
              <a:rPr lang="ru-RU" sz="2000" u="sng" dirty="0" smtClean="0">
                <a:solidFill>
                  <a:srgbClr val="7030A0"/>
                </a:solidFill>
              </a:rPr>
              <a:t>значение в природе и жизни человека</a:t>
            </a:r>
            <a:r>
              <a:rPr lang="ru-RU" sz="2000" dirty="0" smtClean="0"/>
              <a:t>: являются пищей для некоторых видов птиц, слизь кожных выделений содержит ядовитые вещества, которые у некоторых видов могут быть смертельно опасны для других организмов; это используют и охотники, и медики, и колдуны, и домохозяйки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</a:rPr>
              <a:t>  Какое</a:t>
            </a:r>
            <a:r>
              <a:rPr lang="ru-RU" sz="2000" i="1" dirty="0" smtClean="0"/>
              <a:t>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i="1" dirty="0" smtClean="0"/>
              <a:t>значение в природе и жизни человека имеют лягушки?</a:t>
            </a: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u="sng" dirty="0" smtClean="0"/>
              <a:t>Третья подсказка</a:t>
            </a:r>
            <a:r>
              <a:rPr lang="ru-RU" sz="2000" dirty="0" smtClean="0"/>
              <a:t> – многих представителей держат в аквариумах и террариумах – для красоты, а также служат </a:t>
            </a:r>
            <a:r>
              <a:rPr lang="ru-RU" sz="2000" dirty="0" smtClean="0">
                <a:solidFill>
                  <a:schemeClr val="tx2"/>
                </a:solidFill>
              </a:rPr>
              <a:t>объектом для науки</a:t>
            </a:r>
            <a:r>
              <a:rPr lang="ru-RU" sz="2000" dirty="0" smtClean="0"/>
              <a:t>, и как </a:t>
            </a:r>
            <a:r>
              <a:rPr lang="ru-RU" sz="2000" dirty="0" smtClean="0">
                <a:solidFill>
                  <a:schemeClr val="tx2"/>
                </a:solidFill>
              </a:rPr>
              <a:t>классическим подопытным животным, им </a:t>
            </a:r>
            <a:r>
              <a:rPr lang="ru-RU" sz="2000" u="sng" dirty="0" smtClean="0">
                <a:solidFill>
                  <a:srgbClr val="7030A0"/>
                </a:solidFill>
              </a:rPr>
              <a:t>поставлены памятники во многих городах.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Какие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i="1" dirty="0" smtClean="0"/>
              <a:t>памятники лягушкам поставлены, </a:t>
            </a:r>
            <a:r>
              <a:rPr lang="ru-RU" sz="2000" b="1" dirty="0" smtClean="0">
                <a:solidFill>
                  <a:srgbClr val="FF0000"/>
                </a:solidFill>
              </a:rPr>
              <a:t>где и за что</a:t>
            </a:r>
            <a:r>
              <a:rPr lang="ru-RU" sz="2000" i="1" dirty="0" smtClean="0"/>
              <a:t>?</a:t>
            </a:r>
            <a:r>
              <a:rPr lang="ru-RU" sz="2000" dirty="0" smtClean="0"/>
              <a:t> </a:t>
            </a: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4100" name="Picture 2" descr="simbol0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92083">
            <a:off x="-77788" y="46038"/>
            <a:ext cx="946151" cy="123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4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4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0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0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0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03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03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403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4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44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500063"/>
            <a:ext cx="4071938" cy="1428750"/>
          </a:xfrm>
        </p:spPr>
        <p:txBody>
          <a:bodyPr/>
          <a:lstStyle/>
          <a:p>
            <a:pPr eaLnBrk="1" hangingPunct="1"/>
            <a:r>
              <a:rPr lang="ru-RU" sz="4000" b="1" smtClean="0"/>
              <a:t>Цель нашего урока</a:t>
            </a:r>
            <a:r>
              <a:rPr lang="ru-RU" sz="4000" smtClean="0"/>
              <a:t> – </a:t>
            </a:r>
            <a:endParaRPr lang="ru-RU" sz="4000" i="1" smtClean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643313" y="1214438"/>
            <a:ext cx="5500687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4000" b="1" i="1">
                <a:latin typeface="Monotype Corsiva" pitchFamily="66" charset="0"/>
                <a:cs typeface="Times New Roman" pitchFamily="18" charset="0"/>
              </a:rPr>
              <a:t>изучить  внешнее строение в связи с выходом на сушу и сохранением признаков водного обитания Выяснить значение лягушек.</a:t>
            </a:r>
            <a:endParaRPr lang="ru-RU" sz="4000" b="1">
              <a:latin typeface="Calibri" pitchFamily="34" charset="0"/>
            </a:endParaRPr>
          </a:p>
        </p:txBody>
      </p:sp>
      <p:pic>
        <p:nvPicPr>
          <p:cNvPr id="5124" name="Picture 4" descr="C:\Documents and Settings\Admin\Мои документы\Мои рисунки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4286250"/>
            <a:ext cx="314325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5126" name="Picture 4" descr="yes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0495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Скругленный прямоугольник 25"/>
          <p:cNvSpPr/>
          <p:nvPr/>
        </p:nvSpPr>
        <p:spPr>
          <a:xfrm>
            <a:off x="4643438" y="3357563"/>
            <a:ext cx="4357687" cy="35004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42875" y="3357563"/>
            <a:ext cx="4286250" cy="35004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143000" y="142875"/>
            <a:ext cx="7143750" cy="2857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88" y="214313"/>
            <a:ext cx="3214687" cy="642937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FF0000"/>
                </a:solidFill>
              </a:rPr>
              <a:t>         1 группа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1600" b="1" dirty="0" smtClean="0"/>
              <a:t>(работа с    ресурсами интернет)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14313" y="3214688"/>
            <a:ext cx="4071937" cy="785812"/>
          </a:xfrm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2 группа</a:t>
            </a:r>
            <a:r>
              <a:rPr lang="ru-RU" sz="1600" b="1" dirty="0" smtClean="0"/>
              <a:t>         карта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5000625" y="3214688"/>
            <a:ext cx="392906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>
                <a:solidFill>
                  <a:srgbClr val="FF0000"/>
                </a:solidFill>
                <a:latin typeface="+mn-lt"/>
              </a:rPr>
              <a:t>3 группа </a:t>
            </a:r>
            <a:r>
              <a:rPr lang="ru-RU" sz="1600" b="1" kern="0" dirty="0">
                <a:latin typeface="+mn-lt"/>
              </a:rPr>
              <a:t>(учебник </a:t>
            </a:r>
            <a:r>
              <a:rPr lang="ru-RU" sz="1600" b="1" kern="0" dirty="0" smtClean="0">
                <a:latin typeface="+mn-lt"/>
              </a:rPr>
              <a:t>с.174, рис. 130)</a:t>
            </a:r>
            <a:endParaRPr lang="ru-RU" sz="1600" b="1" kern="0" dirty="0">
              <a:latin typeface="+mn-lt"/>
            </a:endParaRPr>
          </a:p>
        </p:txBody>
      </p:sp>
      <p:pic>
        <p:nvPicPr>
          <p:cNvPr id="6152" name="Picture 8" descr="c_marcus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3" y="1714500"/>
            <a:ext cx="1104900" cy="11049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6153" name="Picture 4" descr="Слайд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63" y="1785938"/>
            <a:ext cx="1285875" cy="963612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6154" name="Picture 4" descr="саламандра настояща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63" y="1714500"/>
            <a:ext cx="1000125" cy="112077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4572000" y="348"/>
            <a:ext cx="371475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3200" b="1" i="1" dirty="0">
                <a:latin typeface="Calibri" pitchFamily="34" charset="0"/>
              </a:rPr>
              <a:t>1.Земноводные </a:t>
            </a:r>
            <a:r>
              <a:rPr lang="ru-RU" sz="3200" b="1" i="1" dirty="0" smtClean="0">
                <a:latin typeface="Calibri" pitchFamily="34" charset="0"/>
              </a:rPr>
              <a:t>2.Амфибии</a:t>
            </a:r>
            <a:r>
              <a:rPr lang="ru-RU" sz="3200" dirty="0" smtClean="0">
                <a:latin typeface="Calibri" pitchFamily="34" charset="0"/>
              </a:rPr>
              <a:t> </a:t>
            </a:r>
            <a:endParaRPr lang="ru-RU" sz="3200" dirty="0">
              <a:latin typeface="Calibri" pitchFamily="34" charset="0"/>
            </a:endParaRPr>
          </a:p>
        </p:txBody>
      </p:sp>
      <p:pic>
        <p:nvPicPr>
          <p:cNvPr id="25" name="Picture 4" descr="kart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5" y="4143375"/>
            <a:ext cx="3571875" cy="256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23" descr="http00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7750" y="4000500"/>
            <a:ext cx="40005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8" descr="Слайд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6313" y="5000625"/>
            <a:ext cx="119062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Picture 13" descr="НАСТОЯЩАЯ ЧЕРВЯГА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58000" y="5000625"/>
            <a:ext cx="1271588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1" name="Picture 12" descr="Кольчатая червяга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29313" y="5000625"/>
            <a:ext cx="990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2" name="Picture 9" descr="Слайд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500688" y="5857875"/>
            <a:ext cx="10588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3" name="Picture 11" descr="Слайд2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58000" y="5857875"/>
            <a:ext cx="112236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4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nimBg="1" autoUpdateAnimBg="0"/>
      <p:bldP spid="7" grpId="0" autoUpdateAnimBg="0"/>
      <p:bldP spid="1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7"/>
          <p:cNvSpPr>
            <a:spLocks noChangeArrowheads="1"/>
          </p:cNvSpPr>
          <p:nvPr/>
        </p:nvSpPr>
        <p:spPr bwMode="auto">
          <a:xfrm>
            <a:off x="1143000" y="428625"/>
            <a:ext cx="7858125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4000" b="1" i="1" u="sng" dirty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Земноводные </a:t>
            </a:r>
            <a:r>
              <a:rPr lang="ru-RU" sz="4000" b="1" i="1" dirty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– </a:t>
            </a:r>
            <a:r>
              <a:rPr lang="ru-RU" sz="4000" b="1" i="1" dirty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слово русское, происходит от названий сред жизни этих животных, которые </a:t>
            </a:r>
            <a:r>
              <a:rPr lang="ru-RU" sz="4000" b="1" i="1" u="sng" dirty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занимают наземную и водную среды жизни. </a:t>
            </a:r>
            <a:endParaRPr lang="ru-RU" sz="4000" b="1" u="sng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8435" name="Прямоугольник 8"/>
          <p:cNvSpPr>
            <a:spLocks noChangeArrowheads="1"/>
          </p:cNvSpPr>
          <p:nvPr/>
        </p:nvSpPr>
        <p:spPr bwMode="auto">
          <a:xfrm>
            <a:off x="857250" y="3357563"/>
            <a:ext cx="7786688" cy="295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5400" b="1" i="1" u="sng" dirty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Амфибии </a:t>
            </a:r>
            <a:r>
              <a:rPr lang="ru-RU" sz="5400" b="1" i="1" dirty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– </a:t>
            </a:r>
            <a:r>
              <a:rPr lang="ru-RU" sz="4400" b="1" i="1" dirty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греческое слово, переводится как </a:t>
            </a:r>
            <a:r>
              <a:rPr lang="ru-RU" sz="4400" b="1" i="1" u="sng" dirty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двоякодышащие(дышат легкими и кожей).</a:t>
            </a:r>
            <a:endParaRPr lang="ru-RU" sz="4400" b="1" u="sng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8437" name="Picture 8" descr="HH01633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0" y="2143125"/>
            <a:ext cx="914400" cy="79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7175" name="Рисунок 3" descr="AN00790_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43827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92" name="Прямоугольник 35"/>
          <p:cNvSpPr>
            <a:spLocks noChangeArrowheads="1"/>
          </p:cNvSpPr>
          <p:nvPr/>
        </p:nvSpPr>
        <p:spPr bwMode="auto">
          <a:xfrm>
            <a:off x="214313" y="0"/>
            <a:ext cx="8929687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Земноводные –</a:t>
            </a:r>
            <a:r>
              <a:rPr lang="ru-RU" sz="2800" b="1" i="1" u="sng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распространены повсеместно</a:t>
            </a:r>
            <a:r>
              <a:rPr lang="ru-RU" sz="2400" b="1" i="1">
                <a:solidFill>
                  <a:schemeClr val="accent2"/>
                </a:solidFill>
                <a:latin typeface="Monotype Corsiva" pitchFamily="66" charset="0"/>
                <a:cs typeface="Times New Roman" pitchFamily="18" charset="0"/>
              </a:rPr>
              <a:t>, но более многочисленны </a:t>
            </a:r>
            <a:r>
              <a:rPr lang="ru-RU" sz="2800" b="1" i="1" u="sng">
                <a:solidFill>
                  <a:schemeClr val="accent2"/>
                </a:solidFill>
                <a:latin typeface="Monotype Corsiva" pitchFamily="66" charset="0"/>
                <a:cs typeface="Times New Roman" pitchFamily="18" charset="0"/>
              </a:rPr>
              <a:t>в </a:t>
            </a:r>
            <a:r>
              <a:rPr lang="ru-RU" sz="2800" b="1" i="1" u="sng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широтах с теплым и влажным климатом</a:t>
            </a:r>
            <a:r>
              <a:rPr lang="ru-RU" sz="2800" b="1" i="1" u="sng">
                <a:solidFill>
                  <a:schemeClr val="accent2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400" b="1" i="1">
                <a:solidFill>
                  <a:schemeClr val="accent2"/>
                </a:solidFill>
                <a:latin typeface="Monotype Corsiva" pitchFamily="66" charset="0"/>
                <a:cs typeface="Times New Roman" pitchFamily="18" charset="0"/>
              </a:rPr>
              <a:t>, хотя они и живут на суше , но не потеряли связь с водой. Влажная кожа- словно открытая водная поверхность, с которой испаряется  большое количество воды. Испаряясь она уносит с собой тепло и тело их остывает. Удержать им тепло не удается, Вот и </a:t>
            </a:r>
            <a:r>
              <a:rPr lang="ru-RU" sz="2800" b="1" i="1" u="sng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держатся амфибии у водоемов</a:t>
            </a:r>
            <a:r>
              <a:rPr lang="ru-RU" sz="2400" b="1" i="1">
                <a:solidFill>
                  <a:schemeClr val="accent2"/>
                </a:solidFill>
                <a:latin typeface="Monotype Corsiva" pitchFamily="66" charset="0"/>
                <a:cs typeface="Times New Roman" pitchFamily="18" charset="0"/>
              </a:rPr>
              <a:t>, там испарение не велико. </a:t>
            </a:r>
            <a:endParaRPr lang="ru-RU" sz="2400">
              <a:solidFill>
                <a:schemeClr val="accent2"/>
              </a:solidFill>
              <a:latin typeface="Calibri" pitchFamily="34" charset="0"/>
            </a:endParaRPr>
          </a:p>
        </p:txBody>
      </p:sp>
      <p:pic>
        <p:nvPicPr>
          <p:cNvPr id="8195" name="Picture 4" descr="kart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86063"/>
            <a:ext cx="9144000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50" y="4572000"/>
            <a:ext cx="32543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63" y="4857750"/>
            <a:ext cx="254000" cy="21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88" y="4572000"/>
            <a:ext cx="2508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00" y="5643563"/>
            <a:ext cx="260350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28875" y="3714750"/>
            <a:ext cx="282575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4875" y="3357563"/>
            <a:ext cx="300038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50" y="4000500"/>
            <a:ext cx="254000" cy="21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3" y="4468813"/>
            <a:ext cx="254000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14563" y="5500688"/>
            <a:ext cx="3016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0625" y="3929063"/>
            <a:ext cx="2174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6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00813" y="4929188"/>
            <a:ext cx="3016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7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15250" y="5143500"/>
            <a:ext cx="254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8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63" y="4286250"/>
            <a:ext cx="254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9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5" y="4857750"/>
            <a:ext cx="32543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0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813" y="5072063"/>
            <a:ext cx="325437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1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5572125"/>
            <a:ext cx="32543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2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875" y="4214813"/>
            <a:ext cx="300038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3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28750" y="3571875"/>
            <a:ext cx="300038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4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500" y="4786313"/>
            <a:ext cx="300038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5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43188" y="5214938"/>
            <a:ext cx="300037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6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86625" y="4071938"/>
            <a:ext cx="300038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7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43563" y="3571875"/>
            <a:ext cx="300037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8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15000" y="4429125"/>
            <a:ext cx="300038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9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00500" y="3571875"/>
            <a:ext cx="300038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0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00875" y="4857750"/>
            <a:ext cx="300038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1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43750" y="5214938"/>
            <a:ext cx="300038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2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15250" y="4714875"/>
            <a:ext cx="300038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3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00813" y="3571875"/>
            <a:ext cx="300037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4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00250" y="3286125"/>
            <a:ext cx="300038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5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357438" y="4857750"/>
            <a:ext cx="300037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6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71938" y="4857750"/>
            <a:ext cx="300037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7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57375" y="4071938"/>
            <a:ext cx="300038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8" name="Picture 6" descr="Прудовая лягушка — Rana lessonae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0" y="5643563"/>
            <a:ext cx="252413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8" descr="HH01633_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429625" y="2071688"/>
            <a:ext cx="714375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9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9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9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9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3" descr="http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25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 descr="Слайд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276872"/>
            <a:ext cx="2411413" cy="180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 descr="Слайд2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311821"/>
            <a:ext cx="1979613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Кольчатая червяг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2924944"/>
            <a:ext cx="1871662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3" descr="НАСТОЯЩАЯ ЧЕРВЯГ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06332" y="4797152"/>
            <a:ext cx="2303462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684213" y="1773238"/>
            <a:ext cx="1727200" cy="288925"/>
          </a:xfrm>
          <a:prstGeom prst="rect">
            <a:avLst/>
          </a:prstGeom>
          <a:solidFill>
            <a:srgbClr val="99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latin typeface="Calibri" pitchFamily="34" charset="0"/>
              </a:rPr>
              <a:t>Хвостатые</a:t>
            </a:r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3563938" y="1773238"/>
            <a:ext cx="1727200" cy="288925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latin typeface="Calibri" pitchFamily="34" charset="0"/>
              </a:rPr>
              <a:t>Бесхвостые</a:t>
            </a:r>
          </a:p>
        </p:txBody>
      </p:sp>
      <p:sp>
        <p:nvSpPr>
          <p:cNvPr id="3093" name="Rectangle 21"/>
          <p:cNvSpPr>
            <a:spLocks noChangeArrowheads="1"/>
          </p:cNvSpPr>
          <p:nvPr/>
        </p:nvSpPr>
        <p:spPr bwMode="auto">
          <a:xfrm>
            <a:off x="6659563" y="1773238"/>
            <a:ext cx="1727200" cy="288925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err="1" smtClean="0">
                <a:latin typeface="Calibri" pitchFamily="34" charset="0"/>
              </a:rPr>
              <a:t>Бзногие</a:t>
            </a:r>
            <a:endParaRPr lang="ru-RU" b="1" dirty="0">
              <a:latin typeface="Calibri" pitchFamily="34" charset="0"/>
            </a:endParaRPr>
          </a:p>
        </p:txBody>
      </p:sp>
      <p:pic>
        <p:nvPicPr>
          <p:cNvPr id="9228" name="Picture 8" descr="HH01633_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43813" y="285750"/>
            <a:ext cx="1079500" cy="93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Прямая со стрелкой 15"/>
          <p:cNvCxnSpPr/>
          <p:nvPr/>
        </p:nvCxnSpPr>
        <p:spPr>
          <a:xfrm rot="10800000" flipV="1">
            <a:off x="1928813" y="1000125"/>
            <a:ext cx="2714625" cy="357188"/>
          </a:xfrm>
          <a:prstGeom prst="straightConnector1">
            <a:avLst/>
          </a:prstGeom>
          <a:ln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4429919" y="1213644"/>
            <a:ext cx="428625" cy="1587"/>
          </a:xfrm>
          <a:prstGeom prst="straightConnector1">
            <a:avLst/>
          </a:prstGeom>
          <a:ln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643438" y="1000125"/>
            <a:ext cx="2714625" cy="357188"/>
          </a:xfrm>
          <a:prstGeom prst="straightConnector1">
            <a:avLst/>
          </a:prstGeom>
          <a:ln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4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6" grpId="0" animBg="1"/>
      <p:bldP spid="3089" grpId="0" animBg="1"/>
      <p:bldP spid="309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214313" y="1500188"/>
            <a:ext cx="8929687" cy="11430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0000FF"/>
                </a:solidFill>
              </a:rPr>
              <a:t>Происхождение земноводных:</a:t>
            </a:r>
            <a:r>
              <a:rPr lang="ru-RU" sz="5400" dirty="0" smtClean="0">
                <a:solidFill>
                  <a:srgbClr val="0000FF"/>
                </a:solidFill>
              </a:rPr>
              <a:t/>
            </a:r>
            <a:br>
              <a:rPr lang="ru-RU" sz="5400" dirty="0" smtClean="0">
                <a:solidFill>
                  <a:srgbClr val="0000FF"/>
                </a:solidFill>
              </a:rPr>
            </a:br>
            <a:r>
              <a:rPr lang="ru-RU" dirty="0" smtClean="0"/>
              <a:t>Земноводные возникли в девоне, не менее 300 млн. лет назад. </a:t>
            </a:r>
            <a:r>
              <a:rPr lang="ru-RU" i="1" u="sng" dirty="0" smtClean="0"/>
              <a:t>Предками их были кистеперые рыбы.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21507" name="Picture 6" descr="060403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3"/>
            <a:ext cx="9144000" cy="301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525</TotalTime>
  <Words>563</Words>
  <Application>Microsoft Office PowerPoint</Application>
  <PresentationFormat>Экран (4:3)</PresentationFormat>
  <Paragraphs>108</Paragraphs>
  <Slides>20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12.02.14</vt:lpstr>
      <vt:lpstr>Презентация PowerPoint</vt:lpstr>
      <vt:lpstr>Цель нашего урока – </vt:lpstr>
      <vt:lpstr>         1 группа  (работа с    ресурсами интернет)</vt:lpstr>
      <vt:lpstr>Презентация PowerPoint</vt:lpstr>
      <vt:lpstr>Презентация PowerPoint</vt:lpstr>
      <vt:lpstr>Презентация PowerPoint</vt:lpstr>
      <vt:lpstr>Происхождение земноводных: Земноводные возникли в девоне, не менее 300 млн. лет назад. Предками их были кистеперые рыбы. </vt:lpstr>
      <vt:lpstr>Валеологическая минутка!</vt:lpstr>
      <vt:lpstr>Особенности строения , связанные с водой.(видеофр)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Школа2</dc:creator>
  <cp:lastModifiedBy>Пользователь</cp:lastModifiedBy>
  <cp:revision>55</cp:revision>
  <dcterms:modified xsi:type="dcterms:W3CDTF">2014-02-12T03:14:50Z</dcterms:modified>
</cp:coreProperties>
</file>