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9"/>
  </p:notesMasterIdLst>
  <p:sldIdLst>
    <p:sldId id="256" r:id="rId2"/>
    <p:sldId id="257" r:id="rId3"/>
    <p:sldId id="311" r:id="rId4"/>
    <p:sldId id="287" r:id="rId5"/>
    <p:sldId id="288" r:id="rId6"/>
    <p:sldId id="289" r:id="rId7"/>
    <p:sldId id="290" r:id="rId8"/>
    <p:sldId id="258" r:id="rId9"/>
    <p:sldId id="291" r:id="rId10"/>
    <p:sldId id="312" r:id="rId11"/>
    <p:sldId id="313" r:id="rId12"/>
    <p:sldId id="314" r:id="rId13"/>
    <p:sldId id="295" r:id="rId14"/>
    <p:sldId id="259" r:id="rId15"/>
    <p:sldId id="315" r:id="rId16"/>
    <p:sldId id="316" r:id="rId17"/>
    <p:sldId id="317" r:id="rId18"/>
    <p:sldId id="319" r:id="rId19"/>
    <p:sldId id="320" r:id="rId20"/>
    <p:sldId id="326" r:id="rId21"/>
    <p:sldId id="323" r:id="rId22"/>
    <p:sldId id="321" r:id="rId23"/>
    <p:sldId id="322" r:id="rId24"/>
    <p:sldId id="327" r:id="rId25"/>
    <p:sldId id="324" r:id="rId26"/>
    <p:sldId id="325" r:id="rId27"/>
    <p:sldId id="260" r:id="rId28"/>
    <p:sldId id="261" r:id="rId29"/>
    <p:sldId id="262" r:id="rId30"/>
    <p:sldId id="263" r:id="rId31"/>
    <p:sldId id="279" r:id="rId32"/>
    <p:sldId id="264" r:id="rId33"/>
    <p:sldId id="265" r:id="rId34"/>
    <p:sldId id="318" r:id="rId35"/>
    <p:sldId id="266" r:id="rId36"/>
    <p:sldId id="267" r:id="rId37"/>
    <p:sldId id="268" r:id="rId38"/>
    <p:sldId id="269" r:id="rId39"/>
    <p:sldId id="270" r:id="rId40"/>
    <p:sldId id="271" r:id="rId41"/>
    <p:sldId id="272" r:id="rId42"/>
    <p:sldId id="273" r:id="rId43"/>
    <p:sldId id="274" r:id="rId44"/>
    <p:sldId id="275" r:id="rId45"/>
    <p:sldId id="280" r:id="rId46"/>
    <p:sldId id="277" r:id="rId47"/>
    <p:sldId id="276" r:id="rId48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0CC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4" autoAdjust="0"/>
    <p:restoredTop sz="74373" autoAdjust="0"/>
  </p:normalViewPr>
  <p:slideViewPr>
    <p:cSldViewPr>
      <p:cViewPr varScale="1">
        <p:scale>
          <a:sx n="74" d="100"/>
          <a:sy n="74" d="100"/>
        </p:scale>
        <p:origin x="-103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&#1080;&#1088;&#1080;&#1085;&#1072;%20&#1102;&#1088;&#1100;&#1077;&#1074;&#1085;&#1072;\&#1052;&#1086;&#1080;%20&#1076;&#1086;&#1082;&#1091;&#1084;&#1077;&#1085;&#1090;&#1099;\&#1087;&#1077;&#1076;&#1089;&#1086;&#1074;&#1077;&#1090;-%20&#1089;&#1090;&#1080;&#1083;&#108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28453234998668"/>
          <c:y val="0.10030209407419123"/>
          <c:w val="0.87927505495880098"/>
          <c:h val="0.481415401270510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Учителя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12027058299864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4678796343836739E-2"/>
                  <c:y val="-2.42056450613815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523909486149667E-3"/>
                  <c:y val="7.26169351841440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141684160076191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3047818972299322E-2"/>
                  <c:y val="7.26169351841440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957172845844899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интересно учить</c:v>
                </c:pt>
                <c:pt idx="1">
                  <c:v>доступность материала</c:v>
                </c:pt>
                <c:pt idx="2">
                  <c:v>культура общения</c:v>
                </c:pt>
                <c:pt idx="3">
                  <c:v>уважение к ученику</c:v>
                </c:pt>
                <c:pt idx="4">
                  <c:v>использование ИКТ</c:v>
                </c:pt>
                <c:pt idx="5">
                  <c:v>дресс-код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0.6</c:v>
                </c:pt>
                <c:pt idx="1">
                  <c:v>0.7</c:v>
                </c:pt>
                <c:pt idx="2">
                  <c:v>0.56000000000000005</c:v>
                </c:pt>
                <c:pt idx="3">
                  <c:v>0.2</c:v>
                </c:pt>
                <c:pt idx="4">
                  <c:v>0.87</c:v>
                </c:pt>
                <c:pt idx="5">
                  <c:v>0.43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Учащиеся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794075108691158E-2"/>
                  <c:y val="9.68225802455252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9571728458448998E-2"/>
                  <c:y val="-2.42056450613813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интересно учить</c:v>
                </c:pt>
                <c:pt idx="1">
                  <c:v>доступность материала</c:v>
                </c:pt>
                <c:pt idx="2">
                  <c:v>культура общения</c:v>
                </c:pt>
                <c:pt idx="3">
                  <c:v>уважение к ученику</c:v>
                </c:pt>
                <c:pt idx="4">
                  <c:v>использование ИКТ</c:v>
                </c:pt>
                <c:pt idx="5">
                  <c:v>дресс-код</c:v>
                </c:pt>
              </c:strCache>
            </c:strRef>
          </c:cat>
          <c:val>
            <c:numRef>
              <c:f>Лист1!$C$2:$C$7</c:f>
              <c:numCache>
                <c:formatCode>0%</c:formatCode>
                <c:ptCount val="6"/>
                <c:pt idx="0">
                  <c:v>0.72</c:v>
                </c:pt>
                <c:pt idx="1">
                  <c:v>0.67</c:v>
                </c:pt>
                <c:pt idx="2">
                  <c:v>0.8</c:v>
                </c:pt>
                <c:pt idx="3">
                  <c:v>1</c:v>
                </c:pt>
                <c:pt idx="4">
                  <c:v>0.9</c:v>
                </c:pt>
                <c:pt idx="5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81728"/>
        <c:axId val="21856256"/>
      </c:barChart>
      <c:catAx>
        <c:axId val="214817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21856256"/>
        <c:crosses val="autoZero"/>
        <c:auto val="1"/>
        <c:lblAlgn val="ctr"/>
        <c:lblOffset val="100"/>
        <c:tickLblSkip val="1"/>
        <c:noMultiLvlLbl val="0"/>
      </c:catAx>
      <c:valAx>
        <c:axId val="21856256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1481728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83370143764876248"/>
          <c:y val="0.87090538642311088"/>
          <c:w val="0.16629856235123758"/>
          <c:h val="0.1290946135768891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613219710458137"/>
          <c:y val="4.1582359184234419E-2"/>
          <c:w val="0.71144734095457962"/>
          <c:h val="0.761886188504319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учителя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4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самостоятельно добывать знания</c:v>
                </c:pt>
                <c:pt idx="1">
                  <c:v>учитель дает знания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учащиеся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4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самостоятельно добывать знания</c:v>
                </c:pt>
                <c:pt idx="1">
                  <c:v>учитель дает знания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0.2</c:v>
                </c:pt>
                <c:pt idx="1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882752"/>
        <c:axId val="21884288"/>
      </c:barChart>
      <c:catAx>
        <c:axId val="218827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21884288"/>
        <c:crosses val="autoZero"/>
        <c:auto val="1"/>
        <c:lblAlgn val="ctr"/>
        <c:lblOffset val="100"/>
        <c:noMultiLvlLbl val="0"/>
      </c:catAx>
      <c:valAx>
        <c:axId val="21884288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21882752"/>
        <c:crosses val="autoZero"/>
        <c:crossBetween val="between"/>
        <c:majorUnit val="0.2"/>
      </c:valAx>
    </c:plotArea>
    <c:legend>
      <c:legendPos val="r"/>
      <c:legendEntry>
        <c:idx val="0"/>
        <c:txPr>
          <a:bodyPr/>
          <a:lstStyle/>
          <a:p>
            <a:pPr>
              <a:defRPr sz="2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400"/>
            </a:pPr>
            <a:endParaRPr lang="ru-RU"/>
          </a:p>
        </c:txPr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827244931789439"/>
          <c:y val="3.8598791430140993E-2"/>
          <c:w val="0.85527535947150646"/>
          <c:h val="0.711934314794569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Учителя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-1.8713392846179348E-2"/>
                  <c:y val="-2.22221600079509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объяснять тему урока</c:v>
                </c:pt>
                <c:pt idx="1">
                  <c:v>подготовка к экзамену</c:v>
                </c:pt>
                <c:pt idx="2">
                  <c:v>координатор действий</c:v>
                </c:pt>
                <c:pt idx="3">
                  <c:v>"быть похожей на маму"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0.76</c:v>
                </c:pt>
                <c:pt idx="1">
                  <c:v>0.8</c:v>
                </c:pt>
                <c:pt idx="2">
                  <c:v>0.6</c:v>
                </c:pt>
                <c:pt idx="3">
                  <c:v>0.12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Учащиеся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7972470192414281E-3"/>
                  <c:y val="4.44443200159019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47559523078623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713392846179348E-2"/>
                  <c:y val="-6.66664800238529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объяснять тему урока</c:v>
                </c:pt>
                <c:pt idx="1">
                  <c:v>подготовка к экзамену</c:v>
                </c:pt>
                <c:pt idx="2">
                  <c:v>координатор действий</c:v>
                </c:pt>
                <c:pt idx="3">
                  <c:v>"быть похожей на маму"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0.5</c:v>
                </c:pt>
                <c:pt idx="1">
                  <c:v>0.42</c:v>
                </c:pt>
                <c:pt idx="2">
                  <c:v>0.5</c:v>
                </c:pt>
                <c:pt idx="3">
                  <c:v>0.65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581248"/>
        <c:axId val="28595328"/>
      </c:barChart>
      <c:catAx>
        <c:axId val="285812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28595328"/>
        <c:crosses val="autoZero"/>
        <c:auto val="1"/>
        <c:lblAlgn val="ctr"/>
        <c:lblOffset val="100"/>
        <c:noMultiLvlLbl val="0"/>
      </c:catAx>
      <c:valAx>
        <c:axId val="28595328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28581248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21877429732683362"/>
          <c:y val="0.9344169815097626"/>
          <c:w val="0.49272756296123482"/>
          <c:h val="6.3563816150888131E-2"/>
        </c:manualLayout>
      </c:layout>
      <c:overlay val="0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637397315782365"/>
          <c:y val="2.1936069044052115E-2"/>
          <c:w val="0.85527535947150646"/>
          <c:h val="0.866832522004638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Учителя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-1.8713392846179348E-2"/>
                  <c:y val="-2.22221600079509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объяснять тему урока</c:v>
                </c:pt>
                <c:pt idx="1">
                  <c:v>подготовка к экзамену</c:v>
                </c:pt>
                <c:pt idx="2">
                  <c:v>координатор действий</c:v>
                </c:pt>
                <c:pt idx="3">
                  <c:v>"быть похожей на маму"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0.76</c:v>
                </c:pt>
                <c:pt idx="1">
                  <c:v>0.8</c:v>
                </c:pt>
                <c:pt idx="2">
                  <c:v>0.6</c:v>
                </c:pt>
                <c:pt idx="3">
                  <c:v>0.12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Учащиеся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7972470192414281E-3"/>
                  <c:y val="4.44443200159019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47559523078623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713392846179348E-2"/>
                  <c:y val="-6.66664800238529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объяснять тему урока</c:v>
                </c:pt>
                <c:pt idx="1">
                  <c:v>подготовка к экзамену</c:v>
                </c:pt>
                <c:pt idx="2">
                  <c:v>координатор действий</c:v>
                </c:pt>
                <c:pt idx="3">
                  <c:v>"быть похожей на маму"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0.5</c:v>
                </c:pt>
                <c:pt idx="1">
                  <c:v>0.42</c:v>
                </c:pt>
                <c:pt idx="2">
                  <c:v>0.5</c:v>
                </c:pt>
                <c:pt idx="3">
                  <c:v>0.65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994944"/>
        <c:axId val="71000832"/>
      </c:barChart>
      <c:catAx>
        <c:axId val="709949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71000832"/>
        <c:crosses val="autoZero"/>
        <c:auto val="1"/>
        <c:lblAlgn val="ctr"/>
        <c:lblOffset val="100"/>
        <c:noMultiLvlLbl val="0"/>
      </c:catAx>
      <c:valAx>
        <c:axId val="71000832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70994944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20804783735742496"/>
          <c:y val="0.43005354055433714"/>
          <c:w val="0.49272756296123482"/>
          <c:h val="6.3563816150888131E-2"/>
        </c:manualLayout>
      </c:layout>
      <c:overlay val="0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ru-RU" sz="2400" dirty="0"/>
              <a:t>Стили</a:t>
            </a:r>
            <a:r>
              <a:rPr lang="ru-RU" sz="2400" baseline="0" dirty="0"/>
              <a:t> педагогической деятельности педагогов </a:t>
            </a:r>
            <a:r>
              <a:rPr lang="ru-RU" sz="2400" baseline="0" dirty="0" smtClean="0"/>
              <a:t>МКОУ «</a:t>
            </a:r>
            <a:r>
              <a:rPr lang="ru-RU" sz="2400" baseline="0" dirty="0" err="1" smtClean="0"/>
              <a:t>Верхнебалыклейская</a:t>
            </a:r>
            <a:r>
              <a:rPr lang="ru-RU" sz="2400" baseline="0" dirty="0" smtClean="0"/>
              <a:t> СОШ»</a:t>
            </a:r>
          </a:p>
        </c:rich>
      </c:tx>
      <c:layout>
        <c:manualLayout>
          <c:xMode val="edge"/>
          <c:yMode val="edge"/>
          <c:x val="0.19180814973176707"/>
          <c:y val="5.5555555555555558E-3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8846699718090844E-2"/>
          <c:y val="0.20508894721493146"/>
          <c:w val="0.94004218917079807"/>
          <c:h val="0.42474526100904075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FFC000"/>
            </a:solidFill>
          </c:spPr>
          <c:invertIfNegative val="0"/>
          <c:dLbls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Лист1!$A$1:$A$4</c:f>
              <c:strCache>
                <c:ptCount val="4"/>
                <c:pt idx="0">
                  <c:v>рассужд.-метод.</c:v>
                </c:pt>
                <c:pt idx="1">
                  <c:v>рассужд.-импров.</c:v>
                </c:pt>
                <c:pt idx="2">
                  <c:v>эмоционально-импр.</c:v>
                </c:pt>
                <c:pt idx="3">
                  <c:v>эмоционально-метод. </c:v>
                </c:pt>
              </c:strCache>
            </c:strRef>
          </c:cat>
          <c:val>
            <c:numRef>
              <c:f>Лист1!$B$1:$B$4</c:f>
              <c:numCache>
                <c:formatCode>0%</c:formatCode>
                <c:ptCount val="4"/>
                <c:pt idx="0">
                  <c:v>0.45</c:v>
                </c:pt>
                <c:pt idx="1">
                  <c:v>0.16000000000000011</c:v>
                </c:pt>
                <c:pt idx="2">
                  <c:v>0.28000000000000008</c:v>
                </c:pt>
                <c:pt idx="3">
                  <c:v>0.11000000000000006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one"/>
        <c:axId val="65400192"/>
        <c:axId val="65848448"/>
        <c:axId val="0"/>
      </c:bar3DChart>
      <c:catAx>
        <c:axId val="6540019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65848448"/>
        <c:crosses val="autoZero"/>
        <c:auto val="1"/>
        <c:lblAlgn val="ctr"/>
        <c:lblOffset val="100"/>
        <c:noMultiLvlLbl val="0"/>
      </c:catAx>
      <c:valAx>
        <c:axId val="65848448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2000" b="1"/>
            </a:pPr>
            <a:endParaRPr lang="ru-RU"/>
          </a:p>
        </c:txPr>
        <c:crossAx val="65400192"/>
        <c:crosses val="autoZero"/>
        <c:crossBetween val="between"/>
        <c:majorUnit val="0.1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579897-8F07-4DDF-BCA8-669EEE457946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6CA42B1-D3B9-439D-976B-63ED6312BC33}">
      <dgm:prSet/>
      <dgm:spPr/>
      <dgm:t>
        <a:bodyPr/>
        <a:lstStyle/>
        <a:p>
          <a:pPr rtl="0"/>
          <a:endParaRPr lang="ru-RU"/>
        </a:p>
      </dgm:t>
    </dgm:pt>
    <dgm:pt modelId="{DC7FA256-7DB9-4C43-BA33-6589181ECF9F}" type="parTrans" cxnId="{8FE24BF3-0EA3-43C9-A451-6FD6DA023AC6}">
      <dgm:prSet/>
      <dgm:spPr/>
      <dgm:t>
        <a:bodyPr/>
        <a:lstStyle/>
        <a:p>
          <a:endParaRPr lang="ru-RU"/>
        </a:p>
      </dgm:t>
    </dgm:pt>
    <dgm:pt modelId="{41BC88BC-03A8-4A09-AB43-EB7B1D9B4D77}" type="sibTrans" cxnId="{8FE24BF3-0EA3-43C9-A451-6FD6DA023AC6}">
      <dgm:prSet/>
      <dgm:spPr/>
      <dgm:t>
        <a:bodyPr/>
        <a:lstStyle/>
        <a:p>
          <a:endParaRPr lang="ru-RU"/>
        </a:p>
      </dgm:t>
    </dgm:pt>
    <dgm:pt modelId="{70401DB9-FBDE-4DBF-B35D-49B37D47B4A8}" type="pres">
      <dgm:prSet presAssocID="{F6579897-8F07-4DDF-BCA8-669EEE45794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CC02C7-41C7-423C-98B1-E0FD4865796D}" type="pres">
      <dgm:prSet presAssocID="{E6CA42B1-D3B9-439D-976B-63ED6312BC33}" presName="composite" presStyleCnt="0"/>
      <dgm:spPr/>
    </dgm:pt>
    <dgm:pt modelId="{269A3269-2C2D-4640-A77A-D7BA07A5F615}" type="pres">
      <dgm:prSet presAssocID="{E6CA42B1-D3B9-439D-976B-63ED6312BC33}" presName="imgShp" presStyleLbl="fgImgPlace1" presStyleIdx="0" presStyleCnt="1"/>
      <dgm:spPr/>
    </dgm:pt>
    <dgm:pt modelId="{6AEC5383-5BA3-49BB-8065-FBC117396E4A}" type="pres">
      <dgm:prSet presAssocID="{E6CA42B1-D3B9-439D-976B-63ED6312BC33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E24BF3-0EA3-43C9-A451-6FD6DA023AC6}" srcId="{F6579897-8F07-4DDF-BCA8-669EEE457946}" destId="{E6CA42B1-D3B9-439D-976B-63ED6312BC33}" srcOrd="0" destOrd="0" parTransId="{DC7FA256-7DB9-4C43-BA33-6589181ECF9F}" sibTransId="{41BC88BC-03A8-4A09-AB43-EB7B1D9B4D77}"/>
    <dgm:cxn modelId="{183783C8-9484-4247-A8AD-684C6DB9607B}" type="presOf" srcId="{F6579897-8F07-4DDF-BCA8-669EEE457946}" destId="{70401DB9-FBDE-4DBF-B35D-49B37D47B4A8}" srcOrd="0" destOrd="0" presId="urn:microsoft.com/office/officeart/2005/8/layout/vList3#1"/>
    <dgm:cxn modelId="{7CE211BC-FA49-4152-A27C-C6B66CE11CBB}" type="presOf" srcId="{E6CA42B1-D3B9-439D-976B-63ED6312BC33}" destId="{6AEC5383-5BA3-49BB-8065-FBC117396E4A}" srcOrd="0" destOrd="0" presId="urn:microsoft.com/office/officeart/2005/8/layout/vList3#1"/>
    <dgm:cxn modelId="{D0BE6A98-2AD9-48FA-B553-46743D0D1080}" type="presParOf" srcId="{70401DB9-FBDE-4DBF-B35D-49B37D47B4A8}" destId="{DCCC02C7-41C7-423C-98B1-E0FD4865796D}" srcOrd="0" destOrd="0" presId="urn:microsoft.com/office/officeart/2005/8/layout/vList3#1"/>
    <dgm:cxn modelId="{C1C4A19D-4B2A-4A4C-8BAE-5E2C25B76B9A}" type="presParOf" srcId="{DCCC02C7-41C7-423C-98B1-E0FD4865796D}" destId="{269A3269-2C2D-4640-A77A-D7BA07A5F615}" srcOrd="0" destOrd="0" presId="urn:microsoft.com/office/officeart/2005/8/layout/vList3#1"/>
    <dgm:cxn modelId="{3B7D776D-FEFB-4C56-ACA1-6EC5405C537A}" type="presParOf" srcId="{DCCC02C7-41C7-423C-98B1-E0FD4865796D}" destId="{6AEC5383-5BA3-49BB-8065-FBC117396E4A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EC5383-5BA3-49BB-8065-FBC117396E4A}">
      <dsp:nvSpPr>
        <dsp:cNvPr id="0" name=""/>
        <dsp:cNvSpPr/>
      </dsp:nvSpPr>
      <dsp:spPr>
        <a:xfrm rot="10800000">
          <a:off x="2297429" y="1767055"/>
          <a:ext cx="6080760" cy="306324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0804" tIns="247650" rIns="46228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 rot="10800000">
        <a:off x="3063239" y="1767055"/>
        <a:ext cx="5314950" cy="3063240"/>
      </dsp:txXfrm>
    </dsp:sp>
    <dsp:sp modelId="{269A3269-2C2D-4640-A77A-D7BA07A5F615}">
      <dsp:nvSpPr>
        <dsp:cNvPr id="0" name=""/>
        <dsp:cNvSpPr/>
      </dsp:nvSpPr>
      <dsp:spPr>
        <a:xfrm>
          <a:off x="765809" y="1767055"/>
          <a:ext cx="3063240" cy="306324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0.77486</cdr:x>
      <cdr:y>0.65099</cdr:y>
    </cdr:from>
    <cdr:to>
      <cdr:x>0.98894</cdr:x>
      <cdr:y>0.95051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6255006" y="4464496"/>
          <a:ext cx="1728192" cy="2054122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FFD58-B893-4B0B-9343-78C7166D01B9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855C7-8819-4DA7-8201-ED834BE608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283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855C7-8819-4DA7-8201-ED834BE608F4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855C7-8819-4DA7-8201-ED834BE608F4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339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855C7-8819-4DA7-8201-ED834BE608F4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002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855C7-8819-4DA7-8201-ED834BE608F4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267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ru/yandsearch?p=3&amp;text=%D0%BA%D0%B0%D1%80%D1%82%D0%B8%D0%BD%D0%BA%D0%B8%20%D1%83%D1%87%D0%B5%D0%BD%D0%B8%D0%BA%D0%B8%20%D0%BD%D0%B0%20%D1%83%D1%80%D0%BE%D0%BA%D0%B5&amp;img_url=http://gorkunova.ucoz.ru/Site_1/site01/89551176.jpg&amp;pos=102&amp;uinfo=sw-1210-sh-641-fw-985-fh-448-pd-1&amp;rpt=simage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img_url=http://img.beta.rian.ru/images/15163/05/151630510.jpg&amp;uinfo=sw-1210-sh-641-fw-0-fh-448-pd-1&amp;text=%D0%BA%D0%B0%D1%80%D1%82%D0%B8%D0%BD%D0%BA%D0%B8%20%D1%83%D1%87%D0%B8%D1%82%D0%B5%D0%BB%D1%8F%20%D1%81%20%D1%83%D1%87%D0%B5%D0%BD%D0%B8%D0%BA%D0%B0%D0%BC%D0%B8&amp;noreask=1&amp;pos=26&amp;lr=47&amp;rpt=simag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images.yandex.ru/yandsearch?source=wiz&amp;img_url=http://mediasubs.ru/group/uploads/to/tolko-luchshie-stihi-i-stati-o-lyubvi-i-zhizni/image2/mItOGM1Mi.jpg&amp;uinfo=sw-1210-sh-641-fw-985-fh-448-pd-1&amp;p=10&amp;text=%D0%BA%D0%B0%D1%80%D1%82%D0%B8%D0%BD%D0%BA%D0%B8%20%D1%83%D1%87%D0%B0%D1%89%D0%B8%D1%85%D1%81%D1%8F%20%D0%B2%20%D1%88%D0%BA%D0%BE%D0%BB%D0%B5&amp;noreask=1&amp;pos=323&amp;rpt=simage&amp;lr=47" TargetMode="Externa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images.yandex.ru/#!/yandsearch?source=wiz&amp;uinfo=sw-1210-sh-641-fw-985-fh-448-pd-1&amp;p=1&amp;text=&#1082;&#1072;&#1088;&#1090;&#1080;&#1085;&#1082;&#1080; &#1091;&#1095;&#1080;&#1090;&#1077;&#1083;&#1103; &#1089; &#1091;&#1095;&#1077;&#1085;&#1080;&#1082;&#1072;&#1084;&#1080;&amp;noreask=1&amp;pos=30&amp;rpt=simage&amp;lr=47&amp;img_url=http%3A%2F%2Fwww.websib.ru%2Fnews_images%2F2010%2F03_16%2F020%2F020fsm.jpg" TargetMode="Externa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images.yandex.ru/yandsearch?source=psearch&amp;img_url=http://static.ozone.ru/multimedia/books_covers/1003139625.jpg&amp;uinfo=sw-1210-sh-641-fw-985-fh-448-pd-1&amp;p=1&amp;text=%D1%81%D1%83%D1%85%D0%BE%D0%BC%D0%BB%D0%B8%D0%BD%D1%81%D0%BA%D0%B8%D0%B9%20%D0%B8%20%D0%B5%D0%B3%D0%BE%20%D0%BE%D0%B1%D0%BB%D0%BE%D0%B6%D0%BA%D0%B8%20%D0%BA%D0%BD%D0%B8%D0%B3&amp;noreask=1&amp;pos=32&amp;rpt=simage&amp;lr=47" TargetMode="Externa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images.yandex.ru/yandsearch?source=wiz&amp;img_url=http://www.photl.com/www3/photos/2010/01/03/2323/229826t.jpg&amp;uinfo=sw-1210-sh-641-fw-985-fh-448-pd-1&amp;p=12&amp;text=%D0%BA%D0%B0%D1%80%D1%82%D0%B8%D0%BD%D0%BA%D0%B8%20%D1%83%D1%87%D0%B8%D1%82%D0%B5%D0%BB%D1%8F%20%D1%81%20%D1%83%D1%87%D0%B5%D0%BD%D0%B8%D0%BA%D0%B0%D0%BC%D0%B8&amp;noreask=1&amp;pos=365&amp;rpt=simage&amp;lr=47" TargetMode="Externa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images.yandex.ru/yandsearch?icolor=color&amp;p=4&amp;text=%D0%BA%D0%B0%D1%80%D1%82%D0%B8%D0%BD%D0%BA%D0%B8%20%D0%B4%D0%B5%D1%82%D0%B8%20%D0%B2%20%D1%88%D0%BA%D0%BE%D0%BB%D0%B5&amp;img_url=http://www.newhouse.ru/images/sent1/sent1.jpg&amp;pos=135&amp;uinfo=sw-1210-sh-641-fw-985-fh-448-pd-1&amp;rpt=simag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hyperlink" Target="http://images.yandex.ru/yandsearch?p=1&amp;text=%D0%BA%D0%B0%D1%80%D1%82%D0%B8%D0%BD%D0%BA%D0%B8%20%D1%83%D1%87%D0%B5%D0%BD%D0%B8%D0%BA%D0%B8%20%D0%BD%D0%B0%20%D1%83%D1%80%D0%BE%D0%BA%D0%B5&amp;img_url=http://cs10714.vkontakte.ru/u150403415/-14/x_68f70433.jpg&amp;pos=43&amp;uinfo=sw-1210-sh-641-fw-985-fh-448-pd-1&amp;rpt=simage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icolor=color&amp;p=3&amp;text=%D0%BA%D0%B0%D1%80%D1%82%D0%B8%D0%BD%D0%BA%D0%B8%20%D0%B4%D0%B5%D1%82%D0%B8%20%D0%B2%20%D1%88%D0%BA%D0%BE%D0%BB%D0%B5&amp;img_url=http://i028.radikal.ru/0805/1c/11cb2637210e.png&amp;pos=93&amp;uinfo=sw-1210-sh-641-fw-985-fh-448-pd-1&amp;rpt=simage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images.yandex.ru/yandsearch?icolor=color&amp;p=2&amp;text=%D0%BA%D0%B0%D1%80%D1%82%D0%B8%D0%BD%D0%BA%D0%B8%20%D0%B4%D0%B5%D1%82%D0%B8%20%D0%B2%20%D1%88%D0%BA%D0%BE%D0%BB%D0%B5&amp;img_url=http://www.aif.ru/application/public/onlineconf/879/7c5bca1a2bf9e64deee302387c6f5648.jpg&amp;pos=69&amp;uinfo=sw-1210-sh-641-fw-985-fh-448-pd-1&amp;rpt=simage" TargetMode="Externa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9.jpeg"/><Relationship Id="rId7" Type="http://schemas.openxmlformats.org/officeDocument/2006/relationships/image" Target="../media/image41.jpeg"/><Relationship Id="rId2" Type="http://schemas.openxmlformats.org/officeDocument/2006/relationships/hyperlink" Target="http://images.yandex.ru/yandsearch?source=psearch&amp;img_url=http://bs-berdyansk.narod.ru/dsc00303.jpg&amp;uinfo=sw-1210-sh-641-fw-985-fh-448-pd-1&amp;p=1&amp;text=%D1%81%D1%83%D1%85%D0%BE%D0%BC%D0%BB%D0%B8%D0%BD%D1%81%D0%BA%D0%B8%D0%B9%20%D0%B8%20%D0%B5%D0%B3%D0%BE%20%D0%BE%D0%B1%D0%BB%D0%BE%D0%B6%D0%BA%D0%B8%20%D0%BA%D0%BD%D0%B8%D0%B3&amp;noreask=1&amp;pos=46&amp;rpt=simage&amp;lr=4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" TargetMode="External"/><Relationship Id="rId5" Type="http://schemas.openxmlformats.org/officeDocument/2006/relationships/image" Target="../media/image40.jpeg"/><Relationship Id="rId4" Type="http://schemas.openxmlformats.org/officeDocument/2006/relationships/hyperlink" Target="http://images.yandex.ru/yandsearch?source=psearch&amp;img_url=http://files.books.ru/pic/1542001-1543000/1542671/001542671.jpg&amp;uinfo=sw-1210-sh-641-fw-985-fh-448-pd-1&amp;p=1&amp;text=%D1%81%D1%83%D1%85%D0%BE%D0%BC%D0%BB%D0%B8%D0%BD%D1%81%D0%BA%D0%B8%D0%B9%20%D0%B8%20%D0%B5%D0%B3%D0%BE%20%D0%BE%D0%B1%D0%BB%D0%BE%D0%B6%D0%BA%D0%B8%20%D0%BA%D0%BD%D0%B8%D0%B3&amp;noreask=1&amp;pos=49&amp;rpt=simage&amp;lr=47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hyperlink" Target="http://images.yandex.ru/yandsearch?icolor=color&amp;p=3&amp;text=%D0%BA%D0%B0%D1%80%D1%82%D0%B8%D0%BD%D0%BA%D0%B8%20%D0%B4%D0%B5%D1%82%D0%B8%20%D0%B2%20%D1%88%D0%BA%D0%BE%D0%BB%D0%B5&amp;img_url=http://www.porjati.ru/uploads/posts/2012-03/thumbs/1330589021_2635978.jpg&amp;pos=106&amp;uinfo=sw-1210-sh-641-fw-985-fh-448-pd-1&amp;rpt=simage" TargetMode="External"/><Relationship Id="rId4" Type="http://schemas.openxmlformats.org/officeDocument/2006/relationships/image" Target="../media/image4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images.yandex.ru/yandsearch?source=wiz&amp;img_url=http://v.img.com.ua/nxs217/b/300x200/5/1c/2b568390b084619c44cdf6a5365dc1c5.jpg&amp;uinfo=sw-1210-sh-641-fw-985-fh-448-pd-1&amp;p=5&amp;text=%D0%BA%D0%B0%D1%80%D1%82%D0%B8%D0%BD%D0%BA%D0%B8%20%D1%83%D1%87%D0%B8%D1%82%D0%B5%D0%BB%D1%8F%20%D1%81%20%D1%83%D1%87%D0%B5%D0%BD%D0%B8%D0%BA%D0%B0%D0%BC%D0%B8&amp;noreask=1&amp;pos=160&amp;rpt=simage&amp;lr=47" TargetMode="Externa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11%20&#1082;&#1083;&#1072;&#1089;&#1089;%20&#1087;&#1086;&#1078;&#1077;&#1083;&#1072;&#1085;&#1080;&#1103;.wmv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79512" y="294374"/>
            <a:ext cx="8712967" cy="21602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Современный урок и культура его преподавания  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3" name="Picture 2" descr="http://im8-tub-ru.yandex.net/i?id=350220440-42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573016"/>
            <a:ext cx="648072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i="1" dirty="0" smtClean="0">
                <a:solidFill>
                  <a:schemeClr val="accent3">
                    <a:lumMod val="75000"/>
                  </a:schemeClr>
                </a:solidFill>
              </a:rPr>
              <a:t>Что необходимо для современного урока?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700734342"/>
              </p:ext>
            </p:extLst>
          </p:nvPr>
        </p:nvGraphicFramePr>
        <p:xfrm>
          <a:off x="755576" y="620688"/>
          <a:ext cx="7786742" cy="5246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707225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320"/>
            <a:ext cx="7862150" cy="1583044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</a:rPr>
              <a:t>Когда вам больше нравится урок: когда учитель преподносит готовые знания или когда вы сами их «добываете»?</a:t>
            </a: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000100" y="2143116"/>
          <a:ext cx="8143900" cy="4714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0158613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i="1" dirty="0" smtClean="0">
                <a:solidFill>
                  <a:schemeClr val="accent3">
                    <a:lumMod val="75000"/>
                  </a:schemeClr>
                </a:solidFill>
              </a:rPr>
              <a:t>Роль учителя на уроке</a:t>
            </a:r>
            <a:endParaRPr lang="ru-RU" b="1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000100" y="1142984"/>
          <a:ext cx="8143900" cy="5715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897448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1" y="620688"/>
            <a:ext cx="7694240" cy="1152128"/>
          </a:xfrm>
        </p:spPr>
        <p:txBody>
          <a:bodyPr/>
          <a:lstStyle/>
          <a:p>
            <a:pPr algn="ctr"/>
            <a:r>
              <a:rPr lang="ru-RU" sz="4400" b="1" i="1" dirty="0" smtClean="0">
                <a:solidFill>
                  <a:schemeClr val="accent3">
                    <a:lumMod val="75000"/>
                  </a:schemeClr>
                </a:solidFill>
              </a:rPr>
              <a:t>Роль учителя на уроке</a:t>
            </a:r>
            <a:endParaRPr lang="ru-RU" b="1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322499815"/>
              </p:ext>
            </p:extLst>
          </p:nvPr>
        </p:nvGraphicFramePr>
        <p:xfrm>
          <a:off x="971600" y="7533456"/>
          <a:ext cx="8359924" cy="3986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718115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39552" y="188640"/>
            <a:ext cx="8077200" cy="1447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 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itchFamily="18" charset="0"/>
              </a:rPr>
              <a:t>Каждый отдельно взятый урок - это звено в цепи уроков.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itchFamily="18" charset="0"/>
              </a:rPr>
              <a:t>Он сложная процессуальная система, состоящая из компонентов -этапов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itchFamily="18" charset="0"/>
                <a:cs typeface="Times New Roman" pitchFamily="18" charset="0"/>
              </a:rPr>
              <a:t>.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itchFamily="18" charset="0"/>
                <a:cs typeface="Times New Roman" pitchFamily="18" charset="0"/>
              </a:rPr>
              <a:t> </a:t>
            </a:r>
            <a:endParaRPr kumimoji="0" lang="ru-RU" sz="2800" b="0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mbria" pitchFamily="18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800600" y="4077072"/>
            <a:ext cx="2579711" cy="64033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charset="0"/>
              </a:rPr>
              <a:t>кирпичик.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907704" y="2564904"/>
            <a:ext cx="1516063" cy="5683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charset="0"/>
              </a:rPr>
              <a:t>урок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372200" y="1772816"/>
            <a:ext cx="1516062" cy="5683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charset="0"/>
              </a:rPr>
              <a:t>себе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471288" y="1772816"/>
            <a:ext cx="2730500" cy="5683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charset="0"/>
              </a:rPr>
              <a:t>представить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835696" y="1772816"/>
            <a:ext cx="1519238" cy="5683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charset="0"/>
              </a:rPr>
              <a:t>Если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923928" y="3356992"/>
            <a:ext cx="1517650" cy="5667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charset="0"/>
              </a:rPr>
              <a:t>то этап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051720" y="3356992"/>
            <a:ext cx="1517650" cy="5667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charset="0"/>
              </a:rPr>
              <a:t>стены</a:t>
            </a:r>
            <a:r>
              <a:rPr lang="ru-RU" sz="2400" b="1" dirty="0">
                <a:latin typeface="Arial" charset="0"/>
              </a:rPr>
              <a:t>,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508104" y="2564904"/>
            <a:ext cx="2201863" cy="5683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charset="0"/>
              </a:rPr>
              <a:t>кирпичной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3707904" y="2564904"/>
            <a:ext cx="1517650" cy="5683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charset="0"/>
              </a:rPr>
              <a:t>в</a:t>
            </a:r>
            <a:r>
              <a:rPr lang="ru-RU" sz="2400" b="1" dirty="0">
                <a:latin typeface="Arial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Arial" charset="0"/>
              </a:rPr>
              <a:t>виде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699792" y="4149080"/>
            <a:ext cx="1865313" cy="5683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charset="0"/>
              </a:rPr>
              <a:t>ее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6047098" y="3356992"/>
            <a:ext cx="1781175" cy="5667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  <a:latin typeface="Arial" charset="0"/>
              </a:rPr>
              <a:t>это</a:t>
            </a: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762000" y="49530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</a:pPr>
            <a:r>
              <a:rPr lang="ru-RU" sz="2400" b="1" i="1" dirty="0">
                <a:solidFill>
                  <a:srgbClr val="7030A0"/>
                </a:solidFill>
                <a:latin typeface="Cambria" pitchFamily="18" charset="0"/>
              </a:rPr>
              <a:t>Если такие «кирпичики» сами по себе и хороши, но плохо пригнаны друг к другу и скверно сцементированы, то стена развалится.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400" b="1" i="1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3" presetClass="entr" presetSubtype="27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4" grpId="0" animBg="1" autoUpdateAnimBg="0"/>
      <p:bldP spid="5" grpId="0" animBg="1" autoUpdateAnimBg="0"/>
      <p:bldP spid="6" grpId="0" animBg="1" autoUpdateAnimBg="0"/>
      <p:bldP spid="7" grpId="0" animBg="1" autoUpdateAnimBg="0"/>
      <p:bldP spid="8" grpId="0" animBg="1" autoUpdateAnimBg="0"/>
      <p:bldP spid="9" grpId="0" animBg="1" autoUpdateAnimBg="0"/>
      <p:bldP spid="10" grpId="0" animBg="1" autoUpdateAnimBg="0"/>
      <p:bldP spid="11" grpId="0" animBg="1" autoUpdateAnimBg="0"/>
      <p:bldP spid="12" grpId="0" animBg="1" autoUpdateAnimBg="0"/>
      <p:bldP spid="13" grpId="0" animBg="1" autoUpdateAnimBg="0"/>
      <p:bldP spid="1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8624" y="116632"/>
            <a:ext cx="6912768" cy="302433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i="1" dirty="0" smtClean="0">
                <a:solidFill>
                  <a:schemeClr val="accent3">
                    <a:lumMod val="75000"/>
                  </a:schemeClr>
                </a:solidFill>
              </a:rPr>
              <a:t>1. Урок – это, прежде всего, сотрудничество </a:t>
            </a:r>
            <a:br>
              <a:rPr lang="ru-RU" sz="4800" b="1" i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4800" b="1" i="1" dirty="0" smtClean="0">
                <a:solidFill>
                  <a:schemeClr val="accent3">
                    <a:lumMod val="75000"/>
                  </a:schemeClr>
                </a:solidFill>
              </a:rPr>
              <a:t>на пути к общим целям, организованное </a:t>
            </a:r>
            <a:br>
              <a:rPr lang="ru-RU" sz="4800" b="1" i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4800" b="1" i="1" dirty="0" smtClean="0">
                <a:solidFill>
                  <a:schemeClr val="accent3">
                    <a:lumMod val="75000"/>
                  </a:schemeClr>
                </a:solidFill>
              </a:rPr>
              <a:t>при поддержке новых технологий.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428992" y="2714620"/>
            <a:ext cx="4572032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1857356" y="4857760"/>
            <a:ext cx="5929354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3071770" y="5570552"/>
            <a:ext cx="3500494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230425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30587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620688"/>
            <a:ext cx="7310586" cy="57372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i="1" dirty="0" smtClean="0">
                <a:solidFill>
                  <a:schemeClr val="accent3">
                    <a:lumMod val="75000"/>
                  </a:schemeClr>
                </a:solidFill>
              </a:rPr>
              <a:t>2. Современный урок – это урок, на котором учитель </a:t>
            </a:r>
            <a:br>
              <a:rPr lang="ru-RU" sz="4800" b="1" i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4800" b="1" i="1" dirty="0" smtClean="0">
                <a:solidFill>
                  <a:schemeClr val="accent3">
                    <a:lumMod val="75000"/>
                  </a:schemeClr>
                </a:solidFill>
              </a:rPr>
              <a:t>видит каждого ученика </a:t>
            </a:r>
            <a:br>
              <a:rPr lang="ru-RU" sz="4800" b="1" i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4800" b="1" i="1" dirty="0" smtClean="0">
                <a:solidFill>
                  <a:schemeClr val="accent3">
                    <a:lumMod val="75000"/>
                  </a:schemeClr>
                </a:solidFill>
              </a:rPr>
              <a:t>и старается максимально возможно использовать его потенциал.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857752" y="4000504"/>
            <a:ext cx="3714776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428728" y="4713296"/>
            <a:ext cx="7072362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643142" y="5500702"/>
            <a:ext cx="4572064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44" y="404664"/>
            <a:ext cx="2156872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554978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419087"/>
            <a:ext cx="6806530" cy="573725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i="1" dirty="0" smtClean="0">
                <a:solidFill>
                  <a:schemeClr val="accent3">
                    <a:lumMod val="75000"/>
                  </a:schemeClr>
                </a:solidFill>
              </a:rPr>
              <a:t>3. Это урок, на котором происходит</a:t>
            </a:r>
            <a:br>
              <a:rPr lang="ru-RU" sz="4800" b="1" i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4800" b="1" i="1" dirty="0" smtClean="0">
                <a:solidFill>
                  <a:schemeClr val="accent3">
                    <a:lumMod val="75000"/>
                  </a:schemeClr>
                </a:solidFill>
              </a:rPr>
              <a:t> живое общение всех участников на основе доверия и взаимопонимания.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143108" y="3286124"/>
            <a:ext cx="4286280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5016"/>
            <a:ext cx="2520280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0588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928662" y="2428854"/>
            <a:ext cx="4143404" cy="414341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Фрагмент целостного образовательного  процесса,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сохраняющий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его признаки</a:t>
            </a:r>
          </a:p>
        </p:txBody>
      </p:sp>
      <p:sp>
        <p:nvSpPr>
          <p:cNvPr id="4" name="Овал 3"/>
          <p:cNvSpPr/>
          <p:nvPr/>
        </p:nvSpPr>
        <p:spPr>
          <a:xfrm>
            <a:off x="5000628" y="2428853"/>
            <a:ext cx="4143372" cy="414341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0" tIns="36000" rIns="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Целостная система,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 один компонент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может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меняться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независимо от других</a:t>
            </a:r>
          </a:p>
        </p:txBody>
      </p:sp>
      <p:cxnSp>
        <p:nvCxnSpPr>
          <p:cNvPr id="6" name="Прямая со стрелкой 5"/>
          <p:cNvCxnSpPr>
            <a:stCxn id="2" idx="0"/>
            <a:endCxn id="4" idx="0"/>
          </p:cNvCxnSpPr>
          <p:nvPr/>
        </p:nvCxnSpPr>
        <p:spPr>
          <a:xfrm rot="16200000" flipH="1">
            <a:off x="4964908" y="321448"/>
            <a:ext cx="2214563" cy="2000247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2" idx="0"/>
            <a:endCxn id="3" idx="0"/>
          </p:cNvCxnSpPr>
          <p:nvPr/>
        </p:nvCxnSpPr>
        <p:spPr>
          <a:xfrm rot="16200000" flipH="1" flipV="1">
            <a:off x="2928934" y="285720"/>
            <a:ext cx="2214564" cy="2071703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714480" y="214290"/>
            <a:ext cx="6715174" cy="13430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Аксиомы современного урока</a:t>
            </a:r>
          </a:p>
        </p:txBody>
      </p:sp>
    </p:spTree>
    <p:extLst>
      <p:ext uri="{BB962C8B-B14F-4D97-AF65-F5344CB8AC3E}">
        <p14:creationId xmlns:p14="http://schemas.microsoft.com/office/powerpoint/2010/main" val="233153797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9"/>
            <a:ext cx="7286676" cy="451168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i="1" dirty="0" smtClean="0">
                <a:solidFill>
                  <a:schemeClr val="accent3">
                    <a:lumMod val="75000"/>
                  </a:schemeClr>
                </a:solidFill>
              </a:rPr>
              <a:t>Что меняется </a:t>
            </a:r>
            <a:br>
              <a:rPr lang="ru-RU" sz="4800" b="1" i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4800" b="1" i="1" dirty="0" smtClean="0">
                <a:solidFill>
                  <a:schemeClr val="accent3">
                    <a:lumMod val="75000"/>
                  </a:schemeClr>
                </a:solidFill>
              </a:rPr>
              <a:t>в современном уроке </a:t>
            </a:r>
            <a:br>
              <a:rPr lang="ru-RU" sz="4800" b="1" i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4800" b="1" i="1" dirty="0" smtClean="0">
                <a:solidFill>
                  <a:schemeClr val="accent3">
                    <a:lumMod val="75000"/>
                  </a:schemeClr>
                </a:solidFill>
              </a:rPr>
              <a:t>в отличии </a:t>
            </a:r>
            <a:br>
              <a:rPr lang="ru-RU" sz="4800" b="1" i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4800" b="1" i="1" dirty="0" smtClean="0">
                <a:solidFill>
                  <a:schemeClr val="accent3">
                    <a:lumMod val="75000"/>
                  </a:schemeClr>
                </a:solidFill>
              </a:rPr>
              <a:t>от традиционного?</a:t>
            </a:r>
            <a:r>
              <a:rPr lang="ru-RU" sz="4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4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ru-RU" sz="40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7106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3929066"/>
            <a:ext cx="3000364" cy="26992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Left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7108" name="Picture 4" descr="C:\Documents and Settings\АДМИН\Local Settings\Temporary Internet Files\Content.IE5\0H23SLEF\MP90043174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3929066"/>
            <a:ext cx="3357554" cy="26765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74724990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99592" y="2492896"/>
            <a:ext cx="7488832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i="1" dirty="0" smtClean="0">
                <a:solidFill>
                  <a:srgbClr val="FF0000"/>
                </a:solidFill>
              </a:rPr>
              <a:t>Урок</a:t>
            </a:r>
            <a:r>
              <a:rPr lang="ru-RU" sz="2400" dirty="0" smtClean="0">
                <a:solidFill>
                  <a:srgbClr val="FF0000"/>
                </a:solidFill>
              </a:rPr>
              <a:t> – это зеркало общей и педагогической культуры учителя, мерило его интеллектуального богатства, показатель его кругозора и эрудиции                В.А. </a:t>
            </a:r>
            <a:r>
              <a:rPr lang="ru-RU" sz="2400" dirty="0" err="1" smtClean="0">
                <a:solidFill>
                  <a:srgbClr val="FF0000"/>
                </a:solidFill>
              </a:rPr>
              <a:t>В.Сухомлинский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683568" y="332656"/>
            <a:ext cx="7734622" cy="1903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Современный урок</a:t>
            </a:r>
            <a:endParaRPr lang="ru-RU" sz="3600" kern="10" spc="0" dirty="0">
              <a:ln w="12700">
                <a:solidFill>
                  <a:srgbClr val="6600FF"/>
                </a:solidFill>
                <a:round/>
                <a:headEnd/>
                <a:tailEnd/>
              </a:ln>
              <a:solidFill>
                <a:srgbClr val="6600FF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pic>
        <p:nvPicPr>
          <p:cNvPr id="3075" name="Picture 3" descr="http://im7-tub-ru.yandex.net/i?id=97707017-57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034" y="3717032"/>
            <a:ext cx="3432381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205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>
          <a:xfrm>
            <a:off x="1500166" y="182143"/>
            <a:ext cx="6760290" cy="642227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lvl="0" algn="ctr" defTabSz="800100">
              <a:lnSpc>
                <a:spcPct val="150000"/>
              </a:lnSpc>
              <a:spcAft>
                <a:spcPts val="0"/>
              </a:spcAft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1.Усиливается ориентация на достижение конкретно сформулированного ожидаемого результата (усиливается технологичность урока 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500166" y="182143"/>
            <a:ext cx="6760290" cy="642227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lvl="0" algn="ctr" defTabSz="800100">
              <a:lnSpc>
                <a:spcPct val="150000"/>
              </a:lnSpc>
              <a:spcAft>
                <a:spcPts val="0"/>
              </a:spcAft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Усиливается внимание к развивающим и воспитательным задачам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500166" y="182143"/>
            <a:ext cx="6760290" cy="642227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lvl="0" algn="ctr" defTabSz="800100">
              <a:lnSpc>
                <a:spcPct val="150000"/>
              </a:lnSpc>
              <a:spcAft>
                <a:spcPts val="0"/>
              </a:spcAft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3.Ориентация на живое. личностно значимо знание для учащихся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500166" y="182143"/>
            <a:ext cx="6760290" cy="642227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lvl="0" algn="ctr" defTabSz="889000">
              <a:lnSpc>
                <a:spcPct val="150000"/>
              </a:lnSpc>
              <a:spcAft>
                <a:spcPts val="0"/>
              </a:spcAft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Обеспечение системных, обобщенных знаний и способов деятельности 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500166" y="182143"/>
            <a:ext cx="6760290" cy="642227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lvl="0" algn="ctr" defTabSz="889000">
              <a:lnSpc>
                <a:spcPct val="150000"/>
              </a:lnSpc>
              <a:spcAft>
                <a:spcPts val="0"/>
              </a:spcAft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Опирается на творческую познавательную деятельность учащихся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500166" y="182143"/>
            <a:ext cx="6760290" cy="642227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lvl="0" algn="ctr" defTabSz="889000">
              <a:lnSpc>
                <a:spcPct val="150000"/>
              </a:lnSpc>
              <a:spcAft>
                <a:spcPts val="0"/>
              </a:spcAft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6.Максимально учитываются индивидуальные особенности учащихся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500166" y="182143"/>
            <a:ext cx="6760290" cy="642227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lvl="0" algn="ctr" defTabSz="889000">
              <a:lnSpc>
                <a:spcPct val="150000"/>
              </a:lnSpc>
              <a:spcAft>
                <a:spcPts val="0"/>
              </a:spcAft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Это диалог, </a:t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подразумевающий интерактивные ,  формы обучения, динамичность 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076615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1435100" y="500042"/>
            <a:ext cx="7499350" cy="5748358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«Интерес к учению проявляется только тогда, когда есть вдохновение, рождающееся от успеха».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«Обучение есть образование и развитие обучаемого».</a:t>
            </a:r>
          </a:p>
          <a:p>
            <a:pPr algn="ctr"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algn="r">
              <a:buNone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В.А.Сухомлинский 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16"/>
            <a:ext cx="2049016" cy="226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05" y="3861048"/>
            <a:ext cx="1994847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319101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 descr="C:\Documents and Settings\АДМИН\Local Settings\Temporary Internet Files\Content.IE5\UD29GHOD\MP900439450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429000"/>
            <a:ext cx="3357586" cy="3245999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2786050" y="428604"/>
            <a:ext cx="6148400" cy="5819796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36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Неграмотным человеком завтрашнего дня будет не тот, кто не умеет читать, </a:t>
            </a:r>
            <a:br>
              <a:rPr lang="ru-RU" sz="36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36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а тот, кто </a:t>
            </a:r>
            <a:br>
              <a:rPr lang="ru-RU" sz="36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3600" b="1" i="1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НЕ НАУЧИЛСЯ УЧИТЬСЯ</a:t>
            </a:r>
            <a:r>
              <a:rPr lang="ru-RU" sz="36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875191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/>
          </p:cNvSpPr>
          <p:nvPr>
            <p:ph type="title"/>
          </p:nvPr>
        </p:nvSpPr>
        <p:spPr bwMode="auto">
          <a:xfrm>
            <a:off x="2483768" y="836712"/>
            <a:ext cx="6450682" cy="5184676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4800" b="1" i="1" dirty="0" smtClean="0">
                <a:solidFill>
                  <a:schemeClr val="accent3">
                    <a:lumMod val="75000"/>
                  </a:schemeClr>
                </a:solidFill>
              </a:rPr>
              <a:t>Требования к современному уроку</a:t>
            </a:r>
            <a:br>
              <a:rPr lang="ru-RU" sz="4800" b="1" i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4800" b="1" i="1" dirty="0" smtClean="0">
                <a:solidFill>
                  <a:schemeClr val="accent3">
                    <a:lumMod val="75000"/>
                  </a:schemeClr>
                </a:solidFill>
              </a:rPr>
              <a:t>в условиях введения</a:t>
            </a:r>
            <a:br>
              <a:rPr lang="ru-RU" sz="4800" b="1" i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4800" b="1" i="1" dirty="0" smtClean="0">
                <a:solidFill>
                  <a:schemeClr val="accent3">
                    <a:lumMod val="75000"/>
                  </a:schemeClr>
                </a:solidFill>
              </a:rPr>
              <a:t>ФГОС НОО </a:t>
            </a:r>
            <a:br>
              <a:rPr lang="ru-RU" sz="4800" b="1" i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4800" b="1" i="1" dirty="0" smtClean="0">
                <a:solidFill>
                  <a:schemeClr val="accent3">
                    <a:lumMod val="75000"/>
                  </a:schemeClr>
                </a:solidFill>
              </a:rPr>
              <a:t>второго поколения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188595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838956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/>
          <p:cNvSpPr>
            <a:spLocks noGrp="1"/>
          </p:cNvSpPr>
          <p:nvPr>
            <p:ph type="title"/>
          </p:nvPr>
        </p:nvSpPr>
        <p:spPr bwMode="auto">
          <a:xfrm>
            <a:off x="1619672" y="260648"/>
            <a:ext cx="6686128" cy="2088232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600" b="1" i="1" dirty="0" smtClean="0">
                <a:solidFill>
                  <a:schemeClr val="accent3">
                    <a:lumMod val="75000"/>
                  </a:schemeClr>
                </a:solidFill>
              </a:rPr>
              <a:t>Современный урок в свете ФГОС второго поколения:</a:t>
            </a:r>
          </a:p>
        </p:txBody>
      </p:sp>
      <p:sp>
        <p:nvSpPr>
          <p:cNvPr id="40963" name="Rectangle 6"/>
          <p:cNvSpPr>
            <a:spLocks noGrp="1"/>
          </p:cNvSpPr>
          <p:nvPr>
            <p:ph type="body" idx="4294967295"/>
          </p:nvPr>
        </p:nvSpPr>
        <p:spPr>
          <a:xfrm>
            <a:off x="1259632" y="1844824"/>
            <a:ext cx="7674818" cy="4392488"/>
          </a:xfrm>
          <a:prstGeom prst="rect">
            <a:avLst/>
          </a:prstGeom>
        </p:spPr>
        <p:txBody>
          <a:bodyPr/>
          <a:lstStyle/>
          <a:p>
            <a:pPr marL="250825" indent="-250825">
              <a:lnSpc>
                <a:spcPct val="80000"/>
              </a:lnSpc>
              <a:spcAft>
                <a:spcPts val="600"/>
              </a:spcAft>
              <a:buClr>
                <a:schemeClr val="accent5">
                  <a:lumMod val="60000"/>
                  <a:lumOff val="40000"/>
                </a:schemeClr>
              </a:buClr>
              <a:buSzPct val="100000"/>
              <a:tabLst>
                <a:tab pos="269875" algn="l"/>
              </a:tabLst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хорошо организованный урок  в хорошо оборудованном кабинете должен иметь хорошее начало и хорошее окончание;</a:t>
            </a:r>
          </a:p>
          <a:p>
            <a:pPr marL="250825" indent="-250825">
              <a:lnSpc>
                <a:spcPct val="80000"/>
              </a:lnSpc>
              <a:spcAft>
                <a:spcPts val="600"/>
              </a:spcAft>
              <a:buClr>
                <a:schemeClr val="accent5">
                  <a:lumMod val="60000"/>
                  <a:lumOff val="40000"/>
                </a:schemeClr>
              </a:buClr>
              <a:buSzPct val="100000"/>
              <a:tabLst>
                <a:tab pos="269875" algn="l"/>
              </a:tabLst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учитель должен спланировать свою деятельность и деятельность учащихся, четко сформулировать тему, цель, задачи урока;</a:t>
            </a:r>
          </a:p>
          <a:p>
            <a:pPr marL="250825" indent="-250825">
              <a:lnSpc>
                <a:spcPct val="80000"/>
              </a:lnSpc>
              <a:spcAft>
                <a:spcPts val="600"/>
              </a:spcAft>
              <a:buClr>
                <a:schemeClr val="accent5">
                  <a:lumMod val="60000"/>
                  <a:lumOff val="40000"/>
                </a:schemeClr>
              </a:buClr>
              <a:buSzPct val="100000"/>
              <a:tabLst>
                <a:tab pos="269875" algn="l"/>
              </a:tabLst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урок должен быть проблемным и развивающим: учитель сам нацеливается на сотрудничество с учениками и умеет направлять учеников на сотрудничество с учителем и одноклассниками;</a:t>
            </a:r>
          </a:p>
          <a:p>
            <a:pPr marL="250825" indent="-250825">
              <a:lnSpc>
                <a:spcPct val="80000"/>
              </a:lnSpc>
              <a:spcAft>
                <a:spcPts val="600"/>
              </a:spcAft>
              <a:buClr>
                <a:schemeClr val="accent5">
                  <a:lumMod val="60000"/>
                  <a:lumOff val="40000"/>
                </a:schemeClr>
              </a:buClr>
              <a:buSzPct val="100000"/>
              <a:tabLst>
                <a:tab pos="269875" algn="l"/>
              </a:tabLst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учитель организует проблемные и поисковые ситуации, активизирует деятельность учащихся;</a:t>
            </a:r>
          </a:p>
          <a:p>
            <a:pPr marL="250825" indent="-250825">
              <a:lnSpc>
                <a:spcPct val="80000"/>
              </a:lnSpc>
              <a:spcAft>
                <a:spcPts val="600"/>
              </a:spcAft>
              <a:buClr>
                <a:schemeClr val="accent5">
                  <a:lumMod val="60000"/>
                  <a:lumOff val="40000"/>
                </a:schemeClr>
              </a:buClr>
              <a:buSzPct val="100000"/>
              <a:tabLst>
                <a:tab pos="269875" algn="l"/>
              </a:tabLst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вывод делают сами учащиеся;</a:t>
            </a:r>
          </a:p>
          <a:p>
            <a:pPr marL="250825" indent="-250825">
              <a:lnSpc>
                <a:spcPct val="80000"/>
              </a:lnSpc>
              <a:spcAft>
                <a:spcPts val="600"/>
              </a:spcAft>
              <a:buClr>
                <a:schemeClr val="accent5">
                  <a:lumMod val="60000"/>
                  <a:lumOff val="40000"/>
                </a:schemeClr>
              </a:buClr>
              <a:buSzPct val="100000"/>
              <a:tabLst>
                <a:tab pos="269875" algn="l"/>
              </a:tabLst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минимум репродукции и максимум творчества и сотворчества;</a:t>
            </a:r>
          </a:p>
          <a:p>
            <a:pPr marL="250825" indent="-250825">
              <a:lnSpc>
                <a:spcPct val="80000"/>
              </a:lnSpc>
              <a:spcAft>
                <a:spcPts val="600"/>
              </a:spcAft>
              <a:buClr>
                <a:schemeClr val="accent5">
                  <a:lumMod val="60000"/>
                  <a:lumOff val="40000"/>
                </a:schemeClr>
              </a:buClr>
              <a:buSzPct val="100000"/>
              <a:tabLst>
                <a:tab pos="269875" algn="l"/>
              </a:tabLst>
            </a:pPr>
            <a:r>
              <a:rPr lang="ru-RU" sz="1600" b="1" dirty="0" err="1" smtClean="0">
                <a:solidFill>
                  <a:schemeClr val="tx2"/>
                </a:solidFill>
                <a:latin typeface="Times New Roman" pitchFamily="18" charset="0"/>
              </a:rPr>
              <a:t>времясбережение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 и </a:t>
            </a:r>
            <a:r>
              <a:rPr lang="ru-RU" sz="1600" b="1" dirty="0" err="1" smtClean="0">
                <a:solidFill>
                  <a:schemeClr val="tx2"/>
                </a:solidFill>
                <a:latin typeface="Times New Roman" pitchFamily="18" charset="0"/>
              </a:rPr>
              <a:t>здоровьесбережение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;</a:t>
            </a:r>
          </a:p>
          <a:p>
            <a:pPr marL="250825" indent="-250825">
              <a:lnSpc>
                <a:spcPct val="80000"/>
              </a:lnSpc>
              <a:spcAft>
                <a:spcPts val="600"/>
              </a:spcAft>
              <a:buClr>
                <a:schemeClr val="accent5">
                  <a:lumMod val="60000"/>
                  <a:lumOff val="40000"/>
                </a:schemeClr>
              </a:buClr>
              <a:buSzPct val="100000"/>
              <a:tabLst>
                <a:tab pos="269875" algn="l"/>
              </a:tabLst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в центре внимания урока - дети;</a:t>
            </a:r>
          </a:p>
          <a:p>
            <a:pPr marL="250825" indent="-250825">
              <a:lnSpc>
                <a:spcPct val="80000"/>
              </a:lnSpc>
              <a:spcAft>
                <a:spcPts val="600"/>
              </a:spcAft>
              <a:buClr>
                <a:schemeClr val="accent5">
                  <a:lumMod val="60000"/>
                  <a:lumOff val="40000"/>
                </a:schemeClr>
              </a:buClr>
              <a:buSzPct val="100000"/>
              <a:tabLst>
                <a:tab pos="269875" algn="l"/>
              </a:tabLst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учет уровня и возможностей учащихся, в котором учтены  такие аспекты, как профиль класса, стремление учащихся, настроение детей;</a:t>
            </a:r>
          </a:p>
          <a:p>
            <a:pPr marL="250825" indent="-250825">
              <a:lnSpc>
                <a:spcPct val="80000"/>
              </a:lnSpc>
              <a:spcAft>
                <a:spcPts val="600"/>
              </a:spcAft>
              <a:buClr>
                <a:schemeClr val="accent5">
                  <a:lumMod val="60000"/>
                  <a:lumOff val="40000"/>
                </a:schemeClr>
              </a:buClr>
              <a:buSzPct val="100000"/>
              <a:tabLst>
                <a:tab pos="269875" algn="l"/>
              </a:tabLst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умение демонстрировать методическое искусство учителя;</a:t>
            </a:r>
          </a:p>
          <a:p>
            <a:pPr marL="250825" indent="-250825">
              <a:lnSpc>
                <a:spcPct val="80000"/>
              </a:lnSpc>
              <a:spcAft>
                <a:spcPts val="600"/>
              </a:spcAft>
              <a:buClr>
                <a:schemeClr val="accent5">
                  <a:lumMod val="60000"/>
                  <a:lumOff val="40000"/>
                </a:schemeClr>
              </a:buClr>
              <a:buSzPct val="100000"/>
              <a:tabLst>
                <a:tab pos="269875" algn="l"/>
              </a:tabLst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планирование обратной связи;</a:t>
            </a:r>
          </a:p>
          <a:p>
            <a:pPr marL="250825" indent="-250825">
              <a:lnSpc>
                <a:spcPct val="80000"/>
              </a:lnSpc>
              <a:spcAft>
                <a:spcPts val="600"/>
              </a:spcAft>
              <a:buClr>
                <a:schemeClr val="accent5">
                  <a:lumMod val="60000"/>
                  <a:lumOff val="40000"/>
                </a:schemeClr>
              </a:buClr>
              <a:buSzPct val="100000"/>
              <a:tabLst>
                <a:tab pos="269875" algn="l"/>
              </a:tabLst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урок должен быть добрым.</a:t>
            </a:r>
          </a:p>
          <a:p>
            <a:pPr marL="692150" indent="-609600">
              <a:lnSpc>
                <a:spcPct val="80000"/>
              </a:lnSpc>
              <a:spcAft>
                <a:spcPts val="1200"/>
              </a:spcAft>
              <a:buFont typeface="Wingdings 2" pitchFamily="18" charset="2"/>
              <a:buAutoNum type="arabicPeriod"/>
            </a:pPr>
            <a:endParaRPr lang="ru-RU" sz="1400" b="1" dirty="0" smtClean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06" y="116632"/>
            <a:ext cx="1857806" cy="157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05937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низ 4"/>
          <p:cNvSpPr/>
          <p:nvPr/>
        </p:nvSpPr>
        <p:spPr>
          <a:xfrm>
            <a:off x="4572000" y="2428868"/>
            <a:ext cx="642942" cy="164307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85852" y="1000108"/>
            <a:ext cx="7500990" cy="142876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«Образование для жизни»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14414" y="4071942"/>
            <a:ext cx="7500990" cy="142876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«Образование на протяжении всей жизни»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671814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/>
          </p:cNvSpPr>
          <p:nvPr>
            <p:ph type="title"/>
          </p:nvPr>
        </p:nvSpPr>
        <p:spPr bwMode="auto">
          <a:xfrm>
            <a:off x="251520" y="332656"/>
            <a:ext cx="8579172" cy="121471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ru-RU" sz="4000" b="1" i="1" dirty="0" smtClean="0">
                <a:solidFill>
                  <a:schemeClr val="accent3">
                    <a:lumMod val="75000"/>
                  </a:schemeClr>
                </a:solidFill>
              </a:rPr>
              <a:t>Требования социума к подрастающему поколению:</a:t>
            </a:r>
            <a:br>
              <a:rPr lang="ru-RU" sz="4000" b="1" i="1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sz="4000" b="1" i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9939" name="Rectangle 5"/>
          <p:cNvSpPr>
            <a:spLocks noGrp="1"/>
          </p:cNvSpPr>
          <p:nvPr>
            <p:ph type="body" idx="4294967295"/>
          </p:nvPr>
        </p:nvSpPr>
        <p:spPr>
          <a:xfrm>
            <a:off x="1907705" y="1988840"/>
            <a:ext cx="7026744" cy="425956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  <a:buClr>
                <a:schemeClr val="accent5">
                  <a:lumMod val="60000"/>
                  <a:lumOff val="40000"/>
                </a:schemeClr>
              </a:buClr>
              <a:buSzPct val="100000"/>
            </a:pPr>
            <a:r>
              <a:rPr lang="ru-RU" sz="2400" b="1" i="1" dirty="0" smtClean="0">
                <a:solidFill>
                  <a:schemeClr val="tx2">
                    <a:satMod val="130000"/>
                  </a:schemeClr>
                </a:solidFill>
              </a:rPr>
              <a:t>анализировать свои действия;</a:t>
            </a:r>
          </a:p>
          <a:p>
            <a:pPr>
              <a:spcAft>
                <a:spcPts val="1200"/>
              </a:spcAft>
              <a:buClr>
                <a:schemeClr val="accent5">
                  <a:lumMod val="60000"/>
                  <a:lumOff val="40000"/>
                </a:schemeClr>
              </a:buClr>
              <a:buSzPct val="100000"/>
            </a:pPr>
            <a:r>
              <a:rPr lang="ru-RU" sz="2400" b="1" i="1" dirty="0" smtClean="0">
                <a:solidFill>
                  <a:schemeClr val="tx2">
                    <a:satMod val="130000"/>
                  </a:schemeClr>
                </a:solidFill>
              </a:rPr>
              <a:t>самостоятельно принимать свои решения, прогнозируя их возможные последствия;</a:t>
            </a:r>
          </a:p>
          <a:p>
            <a:pPr>
              <a:spcAft>
                <a:spcPts val="1200"/>
              </a:spcAft>
              <a:buClr>
                <a:schemeClr val="accent5">
                  <a:lumMod val="60000"/>
                  <a:lumOff val="40000"/>
                </a:schemeClr>
              </a:buClr>
              <a:buSzPct val="100000"/>
            </a:pPr>
            <a:r>
              <a:rPr lang="ru-RU" sz="2400" b="1" i="1" dirty="0" smtClean="0">
                <a:solidFill>
                  <a:schemeClr val="tx2">
                    <a:satMod val="130000"/>
                  </a:schemeClr>
                </a:solidFill>
              </a:rPr>
              <a:t>отличаться мобильностью;</a:t>
            </a:r>
          </a:p>
          <a:p>
            <a:pPr>
              <a:spcAft>
                <a:spcPts val="1200"/>
              </a:spcAft>
              <a:buClr>
                <a:schemeClr val="accent5">
                  <a:lumMod val="60000"/>
                  <a:lumOff val="40000"/>
                </a:schemeClr>
              </a:buClr>
              <a:buSzPct val="100000"/>
            </a:pPr>
            <a:r>
              <a:rPr lang="ru-RU" sz="2400" b="1" i="1" dirty="0" smtClean="0">
                <a:solidFill>
                  <a:schemeClr val="tx2">
                    <a:satMod val="130000"/>
                  </a:schemeClr>
                </a:solidFill>
              </a:rPr>
              <a:t>быть способными к сотрудничеству;</a:t>
            </a:r>
          </a:p>
          <a:p>
            <a:pPr>
              <a:spcAft>
                <a:spcPts val="1200"/>
              </a:spcAft>
              <a:buClr>
                <a:schemeClr val="accent5">
                  <a:lumMod val="60000"/>
                  <a:lumOff val="40000"/>
                </a:schemeClr>
              </a:buClr>
              <a:buSzPct val="100000"/>
            </a:pPr>
            <a:r>
              <a:rPr lang="ru-RU" sz="2400" b="1" i="1" dirty="0" smtClean="0">
                <a:solidFill>
                  <a:schemeClr val="tx2">
                    <a:satMod val="130000"/>
                  </a:schemeClr>
                </a:solidFill>
              </a:rPr>
              <a:t>обладать чувством ответственности за судьбу страны, её социально-экономическое процветание.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1666875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693536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935038" y="1700213"/>
            <a:ext cx="8208962" cy="42497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«Воспитание во имя счастья ребёнка, доверие к нему- вся педагогическая мудрость»</a:t>
            </a:r>
          </a:p>
          <a:p>
            <a:pPr>
              <a:buNone/>
            </a:pPr>
            <a:endParaRPr lang="ru-RU" sz="4400" dirty="0" smtClea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611560" y="332656"/>
            <a:ext cx="8064896" cy="11913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i="1" kern="10" spc="0" dirty="0" smtClean="0">
                <a:ln w="9525">
                  <a:solidFill>
                    <a:srgbClr val="FFC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В.А. Сухомлинский о требованиях к личности учителя</a:t>
            </a:r>
            <a:endParaRPr lang="ru-RU" sz="3600" b="1" i="1" kern="10" spc="0" dirty="0">
              <a:ln w="9525">
                <a:solidFill>
                  <a:srgbClr val="FFC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8" name="Рисунок 7" descr="мальчи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3717032"/>
            <a:ext cx="7056784" cy="3140968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2"/>
          <p:cNvSpPr>
            <a:spLocks noChangeArrowheads="1" noChangeShapeType="1" noTextEdit="1"/>
          </p:cNvSpPr>
          <p:nvPr/>
        </p:nvSpPr>
        <p:spPr bwMode="auto">
          <a:xfrm>
            <a:off x="539552" y="404664"/>
            <a:ext cx="8280920" cy="12241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i="1" kern="10" spc="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Педагогическое сотрудничество</a:t>
            </a:r>
            <a:endParaRPr lang="ru-RU" sz="3600" i="1" kern="10" spc="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99592" y="1932328"/>
            <a:ext cx="2736304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635896" y="3573016"/>
            <a:ext cx="2160240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Идея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364088" y="1960722"/>
            <a:ext cx="2808312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Творчество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71600" y="2204864"/>
            <a:ext cx="2880320" cy="1070992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ru-RU" sz="3600" b="1" i="1" dirty="0" smtClean="0">
                <a:solidFill>
                  <a:srgbClr val="FF0000"/>
                </a:solidFill>
              </a:rPr>
              <a:t>Коллективная</a:t>
            </a:r>
            <a:r>
              <a:rPr lang="ru-RU" sz="3600" b="1" i="1" dirty="0" smtClean="0">
                <a:solidFill>
                  <a:srgbClr val="FFFF00"/>
                </a:solidFill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</a:rPr>
              <a:t>мысль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иде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573016"/>
            <a:ext cx="3024336" cy="2736304"/>
          </a:xfrm>
          <a:prstGeom prst="rect">
            <a:avLst/>
          </a:prstGeom>
        </p:spPr>
      </p:pic>
      <p:pic>
        <p:nvPicPr>
          <p:cNvPr id="9" name="Рисунок 8" descr="два ученика.jpg"/>
          <p:cNvPicPr>
            <a:picLocks noChangeAspect="1"/>
          </p:cNvPicPr>
          <p:nvPr/>
        </p:nvPicPr>
        <p:blipFill>
          <a:blip r:embed="rId3" cstate="print"/>
          <a:srcRect l="22982" t="1636"/>
          <a:stretch>
            <a:fillRect/>
          </a:stretch>
        </p:blipFill>
        <p:spPr>
          <a:xfrm>
            <a:off x="5868145" y="3573016"/>
            <a:ext cx="2952327" cy="2736304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91264" cy="23762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B0F0"/>
                </a:solidFill>
              </a:rPr>
              <a:t>«В центре внимания урока не содержание, а ученики, их мышление»</a:t>
            </a:r>
            <a:endParaRPr lang="ru-RU" b="1" i="1" dirty="0">
              <a:solidFill>
                <a:srgbClr val="00B0F0"/>
              </a:solidFill>
            </a:endParaRPr>
          </a:p>
        </p:txBody>
      </p:sp>
      <p:pic>
        <p:nvPicPr>
          <p:cNvPr id="3" name="Рисунок 2" descr="девоч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36912"/>
            <a:ext cx="9144000" cy="4797152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88640"/>
            <a:ext cx="74888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chemeClr val="accent6"/>
                </a:solidFill>
              </a:rPr>
              <a:t>                                   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3204864" y="0"/>
            <a:ext cx="159292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Цель работы</a:t>
            </a:r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:</a:t>
            </a:r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                             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9" name="Picture 5" descr="http://www.edu.cap.ru/Home/4660/olimp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40968"/>
            <a:ext cx="7488832" cy="34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http://www.edu.cap.ru/Home/4660/olimp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04" y="3803561"/>
            <a:ext cx="7488832" cy="276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1556792"/>
            <a:ext cx="770485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Clr>
                <a:schemeClr val="accent5">
                  <a:lumMod val="60000"/>
                  <a:lumOff val="40000"/>
                </a:schemeClr>
              </a:buClr>
            </a:pPr>
            <a:r>
              <a:rPr lang="ru-RU" b="1" dirty="0">
                <a:solidFill>
                  <a:srgbClr val="FF0000"/>
                </a:solidFill>
              </a:rPr>
              <a:t>осознание основных требований к организации современного </a:t>
            </a:r>
            <a:r>
              <a:rPr lang="ru-RU" b="1" dirty="0" smtClean="0">
                <a:solidFill>
                  <a:srgbClr val="FF0000"/>
                </a:solidFill>
              </a:rPr>
              <a:t>урока;                                                                                             повышение </a:t>
            </a:r>
            <a:r>
              <a:rPr lang="ru-RU" b="1" dirty="0">
                <a:solidFill>
                  <a:srgbClr val="FF0000"/>
                </a:solidFill>
              </a:rPr>
              <a:t>интереса педагогов к современным </a:t>
            </a:r>
            <a:r>
              <a:rPr lang="ru-RU" b="1" dirty="0" smtClean="0">
                <a:solidFill>
                  <a:srgbClr val="FF0000"/>
                </a:solidFill>
              </a:rPr>
              <a:t>технологиям;         </a:t>
            </a:r>
            <a:r>
              <a:rPr lang="ru-RU" b="1" dirty="0" smtClean="0">
                <a:solidFill>
                  <a:srgbClr val="FF0000"/>
                </a:solidFill>
              </a:rPr>
              <a:t>повышение культуры преподавания предмета</a:t>
            </a:r>
            <a:r>
              <a:rPr lang="ru-RU" sz="2800" b="1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415030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91264" cy="2434282"/>
          </a:xfrm>
        </p:spPr>
        <p:txBody>
          <a:bodyPr>
            <a:normAutofit fontScale="9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CC66"/>
                </a:solidFill>
              </a:rPr>
              <a:t>«Властвование над детьми- одно из труднейших испытаний педагога, один из показателей педагогической  культуры»</a:t>
            </a:r>
            <a:endParaRPr lang="ru-RU" b="1" i="1" dirty="0">
              <a:solidFill>
                <a:srgbClr val="00CC66"/>
              </a:solidFill>
            </a:endParaRPr>
          </a:p>
        </p:txBody>
      </p:sp>
      <p:pic>
        <p:nvPicPr>
          <p:cNvPr id="3074" name="Picture 2" descr="http://im3-tub-ru.yandex.net/i?id=253492409-50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01008"/>
            <a:ext cx="7632848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35696" y="0"/>
            <a:ext cx="58224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Азбука  морали 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http://im5-tub-ru.yandex.net/i?id=287554406-01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3501008"/>
            <a:ext cx="684076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059832" y="1196752"/>
            <a:ext cx="280831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Учит  постигать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043608" y="1700808"/>
            <a:ext cx="1872208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Суть добра и зла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491880" y="2276872"/>
            <a:ext cx="2160240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Чести и бесчестия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156177" y="1756964"/>
            <a:ext cx="1872208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Справедливости и обмана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268760"/>
            <a:ext cx="8424936" cy="2520280"/>
          </a:xfrm>
        </p:spPr>
        <p:txBody>
          <a:bodyPr>
            <a:normAutofit/>
          </a:bodyPr>
          <a:lstStyle/>
          <a:p>
            <a:pPr algn="l"/>
            <a:endParaRPr lang="ru-RU" sz="3600" dirty="0" smtClean="0">
              <a:solidFill>
                <a:schemeClr val="tx1"/>
              </a:solidFill>
            </a:endParaRPr>
          </a:p>
          <a:p>
            <a:pPr algn="l"/>
            <a:r>
              <a:rPr lang="ru-RU" sz="4000" b="1" dirty="0" smtClean="0">
                <a:solidFill>
                  <a:srgbClr val="00B0F0"/>
                </a:solidFill>
              </a:rPr>
              <a:t>Умение управлять:</a:t>
            </a:r>
            <a:endParaRPr lang="ru-RU" sz="4000" b="1" dirty="0">
              <a:solidFill>
                <a:srgbClr val="00B0F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>
            <a:normAutofit fontScale="9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Этическая культура педагога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292080" y="1268760"/>
            <a:ext cx="2952328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чувствами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92080" y="1988840"/>
            <a:ext cx="2952328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</a:rPr>
              <a:t>Темперамен</a:t>
            </a:r>
            <a:r>
              <a:rPr lang="ru-RU" sz="2800" b="1" dirty="0" smtClean="0">
                <a:solidFill>
                  <a:srgbClr val="FF0000"/>
                </a:solidFill>
              </a:rPr>
              <a:t>	том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92080" y="2708920"/>
            <a:ext cx="2952328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проявлением эмоций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http://www.vecherka.ru/UserFiles/Image/135/9-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32956"/>
            <a:ext cx="4320480" cy="356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476672"/>
            <a:ext cx="8892480" cy="1512168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>
              <a:buNone/>
            </a:pPr>
            <a:r>
              <a:rPr lang="ru-RU" sz="5400" b="1" i="1" dirty="0" smtClean="0">
                <a:solidFill>
                  <a:srgbClr val="FF0000"/>
                </a:solidFill>
                <a:latin typeface="Arial Black" pitchFamily="34" charset="0"/>
              </a:rPr>
              <a:t>Будьте доброжелательны!</a:t>
            </a:r>
            <a:endParaRPr lang="ru-RU" sz="54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028" name="Picture 4" descr="http://im6-tub-ru.yandex.net/i?id=644594399-70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6984776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628241079"/>
              </p:ext>
            </p:extLst>
          </p:nvPr>
        </p:nvGraphicFramePr>
        <p:xfrm>
          <a:off x="1053298" y="-99392"/>
          <a:ext cx="8072462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298400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772816"/>
            <a:ext cx="8496944" cy="4608512"/>
          </a:xfrm>
        </p:spPr>
        <p:txBody>
          <a:bodyPr>
            <a:normAutofit/>
          </a:bodyPr>
          <a:lstStyle/>
          <a:p>
            <a:pPr algn="l"/>
            <a:endParaRPr lang="ru-RU" dirty="0" smtClean="0">
              <a:solidFill>
                <a:srgbClr val="00B050"/>
              </a:solidFill>
            </a:endParaRPr>
          </a:p>
          <a:p>
            <a:pPr algn="l"/>
            <a:r>
              <a:rPr lang="ru-RU" sz="4000" dirty="0" smtClean="0">
                <a:solidFill>
                  <a:srgbClr val="00B050"/>
                </a:solidFill>
              </a:rPr>
              <a:t>Установки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  <a:latin typeface="Comic Sans MS" pitchFamily="66" charset="0"/>
              </a:rPr>
              <a:t>Взаимоотношения учителя и ученика</a:t>
            </a:r>
            <a:endParaRPr lang="ru-RU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2843808" y="1844824"/>
            <a:ext cx="5400600" cy="72008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2843808" y="1844824"/>
            <a:ext cx="5400600" cy="79208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2843808" y="3645024"/>
            <a:ext cx="5400600" cy="79208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1844824"/>
            <a:ext cx="5400600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внимательность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38827" y="2807261"/>
            <a:ext cx="540060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доброжелательность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59832" y="3645024"/>
            <a:ext cx="5400600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заинтере</a:t>
            </a:r>
            <a:r>
              <a:rPr lang="ru-RU" sz="4000" i="1" dirty="0" smtClean="0">
                <a:solidFill>
                  <a:srgbClr val="FF0000"/>
                </a:solidFill>
              </a:rPr>
              <a:t>со</a:t>
            </a:r>
            <a:r>
              <a:rPr lang="ru-RU" sz="4000" dirty="0" smtClean="0">
                <a:solidFill>
                  <a:srgbClr val="FF0000"/>
                </a:solidFill>
              </a:rPr>
              <a:t>ванность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2057" name="Picture 9" descr="http://im7-tub-ru.yandex.net/i?id=230674533-66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54320"/>
            <a:ext cx="2520280" cy="263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52928" cy="19442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800" dirty="0" smtClean="0">
                <a:solidFill>
                  <a:srgbClr val="FF0000"/>
                </a:solidFill>
                <a:latin typeface="Comic Sans MS" pitchFamily="66" charset="0"/>
              </a:rPr>
              <a:t>«Нет в мире ничего сложнее</a:t>
            </a:r>
            <a:br>
              <a:rPr lang="ru-RU" sz="48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4800" dirty="0" smtClean="0">
                <a:solidFill>
                  <a:srgbClr val="FF0000"/>
                </a:solidFill>
                <a:latin typeface="Comic Sans MS" pitchFamily="66" charset="0"/>
              </a:rPr>
              <a:t>и богаче человеческой личности</a:t>
            </a:r>
            <a:r>
              <a:rPr lang="ru-RU" sz="4800" dirty="0" smtClean="0">
                <a:solidFill>
                  <a:srgbClr val="FF0000"/>
                </a:solidFill>
              </a:rPr>
              <a:t>»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мальчик с кошко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0270" y="3284983"/>
            <a:ext cx="8352928" cy="3240361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404813"/>
            <a:ext cx="9144000" cy="6453187"/>
          </a:xfrm>
        </p:spPr>
        <p:txBody>
          <a:bodyPr/>
          <a:lstStyle/>
          <a:p>
            <a:pPr algn="ctr">
              <a:buNone/>
            </a:pPr>
            <a:r>
              <a:rPr lang="ru-RU" sz="4400" dirty="0" smtClean="0">
                <a:solidFill>
                  <a:srgbClr val="C00000"/>
                </a:solidFill>
              </a:rPr>
              <a:t>    </a:t>
            </a:r>
            <a:r>
              <a:rPr lang="ru-RU" sz="5400" dirty="0" smtClean="0">
                <a:solidFill>
                  <a:srgbClr val="C00000"/>
                </a:solidFill>
              </a:rPr>
              <a:t>Выучить= запомнить!</a:t>
            </a:r>
          </a:p>
          <a:p>
            <a:pPr algn="l"/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11560" y="1844824"/>
            <a:ext cx="3672408" cy="172819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accent4">
                    <a:lumMod val="75000"/>
                  </a:schemeClr>
                </a:solidFill>
              </a:rPr>
              <a:t>Запомнить на всю жизнь.</a:t>
            </a:r>
            <a:endParaRPr lang="ru-RU" sz="4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139952" y="3933056"/>
            <a:ext cx="3672408" cy="197758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accent4">
                    <a:lumMod val="75000"/>
                  </a:schemeClr>
                </a:solidFill>
              </a:rPr>
              <a:t>Понять и усвоить </a:t>
            </a:r>
          </a:p>
          <a:p>
            <a:pPr algn="ctr"/>
            <a:r>
              <a:rPr lang="ru-RU" sz="4400" dirty="0" smtClean="0">
                <a:solidFill>
                  <a:schemeClr val="accent4">
                    <a:lumMod val="75000"/>
                  </a:schemeClr>
                </a:solidFill>
              </a:rPr>
              <a:t>без зубрежки</a:t>
            </a:r>
            <a:endParaRPr lang="ru-RU" sz="44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8196" name="Picture 4" descr="http://im6-tub-ru.yandex.net/i?id=410862292-46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508" y="1412776"/>
            <a:ext cx="352839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6-tub-ru.yandex.net/i?id=359573407-02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4077072"/>
            <a:ext cx="338437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208858"/>
          <a:ext cx="9144000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2349039" y="288379"/>
            <a:ext cx="5464652" cy="764357"/>
          </a:xfrm>
        </p:spPr>
        <p:txBody>
          <a:bodyPr>
            <a:normAutofit fontScale="90000"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Comic Sans MS" pitchFamily="66" charset="0"/>
                <a:cs typeface="Consolas" pitchFamily="49" charset="0"/>
              </a:rPr>
              <a:t>Важно!</a:t>
            </a:r>
            <a:endParaRPr lang="ru-RU" dirty="0">
              <a:solidFill>
                <a:srgbClr val="FF0000"/>
              </a:solidFill>
              <a:latin typeface="Comic Sans MS" pitchFamily="66" charset="0"/>
              <a:cs typeface="Consolas" pitchFamily="49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971600" y="1844824"/>
            <a:ext cx="2088232" cy="122413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Содержа  </a:t>
            </a:r>
            <a:r>
              <a:rPr lang="ru-RU" dirty="0" err="1" smtClean="0">
                <a:solidFill>
                  <a:srgbClr val="FF0000"/>
                </a:solidFill>
              </a:rPr>
              <a:t>ние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материала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545016" y="3068960"/>
            <a:ext cx="2016224" cy="129614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Манеры 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поведения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4537666" y="1484784"/>
            <a:ext cx="34334" cy="24482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3491880" y="4365104"/>
            <a:ext cx="2160240" cy="14401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Внешний вид учителя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5220072" y="1412776"/>
            <a:ext cx="576064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>
            <a:off x="5652120" y="3389899"/>
            <a:ext cx="2016224" cy="129614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Тон разговора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7036929" y="1863030"/>
            <a:ext cx="1783543" cy="129614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Время этого разговора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42" name="Picture 2" descr="http://im6-tub-ru.yandex.net/i?id=172705357-29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406250"/>
            <a:ext cx="3168352" cy="210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24" grpId="0" animBg="1"/>
      <p:bldP spid="32" grpId="0" animBg="1"/>
      <p:bldP spid="3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04664"/>
            <a:ext cx="9144000" cy="6453336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4400" dirty="0" smtClean="0">
                <a:solidFill>
                  <a:srgbClr val="C00000"/>
                </a:solidFill>
              </a:rPr>
              <a:t>«Труд ученика – радость для него»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0" y="-45718"/>
            <a:ext cx="91440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1484784"/>
            <a:ext cx="2952328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Нельзя!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3491880" y="1772816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4427984" y="764704"/>
            <a:ext cx="3816424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- ты хуже других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27984" y="1484784"/>
            <a:ext cx="2880320" cy="10081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- не способен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91672" y="2372308"/>
            <a:ext cx="2952328" cy="91267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- отстаешь</a:t>
            </a:r>
            <a:endParaRPr lang="ru-RU" sz="3600" dirty="0">
              <a:solidFill>
                <a:srgbClr val="C00000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3419872" y="1124744"/>
            <a:ext cx="864096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419872" y="2132856"/>
            <a:ext cx="936104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27" name="Picture 3" descr="http://topreferat.znate.ru/pars_docs/refs/13/12684/12684-14_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4365104"/>
            <a:ext cx="7056784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i="1" dirty="0" smtClean="0">
                <a:solidFill>
                  <a:schemeClr val="accent3">
                    <a:lumMod val="75000"/>
                  </a:schemeClr>
                </a:solidFill>
              </a:rPr>
              <a:t>Что такое качество образования?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539552" y="1772816"/>
            <a:ext cx="8394898" cy="4475584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«Качество образования – это не только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</a:t>
            </a:r>
            <a:r>
              <a:rPr lang="ru-RU" sz="2800" b="1" dirty="0" smtClean="0">
                <a:solidFill>
                  <a:srgbClr val="FF0000"/>
                </a:solidFill>
              </a:rPr>
              <a:t>    и   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УСЛОВИЕ</a:t>
            </a:r>
            <a:r>
              <a:rPr lang="ru-RU" sz="2800" b="1" dirty="0" smtClean="0">
                <a:solidFill>
                  <a:srgbClr val="FF0000"/>
                </a:solidFill>
              </a:rPr>
              <a:t>,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но и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ПРОЦЕСС»</a:t>
            </a:r>
          </a:p>
          <a:p>
            <a:pPr marL="0" indent="0" algn="ctr">
              <a:lnSpc>
                <a:spcPct val="150000"/>
              </a:lnSpc>
              <a:buNone/>
            </a:pP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8" name="Picture 8" descr="C:\Documents and Settings\АДМИН\Local Settings\Temporary Internet Files\Content.IE5\UD29GHOD\MC900295480[1].wm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-171400"/>
            <a:ext cx="3122034" cy="20589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34969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0" y="6857999"/>
            <a:ext cx="91440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7171" name="WordArt 3"/>
          <p:cNvSpPr>
            <a:spLocks noChangeArrowheads="1" noChangeShapeType="1" noTextEdit="1"/>
          </p:cNvSpPr>
          <p:nvPr/>
        </p:nvSpPr>
        <p:spPr bwMode="auto">
          <a:xfrm>
            <a:off x="0" y="2344820"/>
            <a:ext cx="9144000" cy="280831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62"/>
              </a:avLst>
            </a:prstTxWarp>
          </a:bodyPr>
          <a:lstStyle/>
          <a:p>
            <a:pPr algn="ctr" rtl="0"/>
            <a:endParaRPr lang="ru-RU" sz="3600" kern="10" spc="0" dirty="0" smtClean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3995936" y="5373216"/>
            <a:ext cx="5148064" cy="7200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332656"/>
            <a:ext cx="896448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Impact" pitchFamily="34" charset="0"/>
              </a:rPr>
              <a:t>«Единство духовной жизни</a:t>
            </a:r>
          </a:p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Impact" pitchFamily="34" charset="0"/>
              </a:rPr>
              <a:t>учителя и ученика – основа принципа воспитания»</a:t>
            </a:r>
          </a:p>
          <a:p>
            <a:pPr algn="r"/>
            <a:r>
              <a:rPr lang="ru-RU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Impact" pitchFamily="34" charset="0"/>
              </a:rPr>
              <a:t>В.А.Сухомлинский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Impact" pitchFamily="34" charset="0"/>
            </a:endParaRPr>
          </a:p>
        </p:txBody>
      </p:sp>
      <p:pic>
        <p:nvPicPr>
          <p:cNvPr id="2" name="Picture 4" descr="http://im8-tub-ru.yandex.net/i?id=28818894-26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00951"/>
            <a:ext cx="7848872" cy="270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564904"/>
            <a:ext cx="4764701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r>
              <a:rPr lang="ru-RU" sz="4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Учитель призван</a:t>
            </a:r>
            <a:endParaRPr lang="ru-RU" sz="4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00192" y="2420888"/>
            <a:ext cx="2520280" cy="165618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Читать душу ученика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300192" y="404664"/>
            <a:ext cx="2520280" cy="172819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Угадывать  сложный духовный мир ученика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300192" y="4365104"/>
            <a:ext cx="2520280" cy="158417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Беречь, щадить его неприкосновенность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4716016" y="1556792"/>
            <a:ext cx="1224136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860032" y="2996952"/>
            <a:ext cx="1080120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716016" y="3501008"/>
            <a:ext cx="1008112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148" name="Picture 4" descr="http://im5-tub-ru.yandex.net/i?id=75163606-67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040"/>
            <a:ext cx="5004048" cy="251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88640"/>
            <a:ext cx="81755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«Сердце отдавать детям!»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http://im4-tub-ru.yandex.net/i?id=108894366-54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206" y="2348880"/>
            <a:ext cx="223224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4-tub-ru.yandex.net/i?id=407860944-14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33" y="1930824"/>
            <a:ext cx="1800200" cy="266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2-tub-ru.yandex.net/i?id=26641103-15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30824"/>
            <a:ext cx="19050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4-tub-ru.yandex.net/i?id=193721922-15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595420"/>
            <a:ext cx="3333750" cy="226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лако 2"/>
          <p:cNvSpPr/>
          <p:nvPr/>
        </p:nvSpPr>
        <p:spPr>
          <a:xfrm>
            <a:off x="611560" y="692696"/>
            <a:ext cx="7920880" cy="396044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196752"/>
            <a:ext cx="828092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66FF33"/>
                </a:solidFill>
                <a:effectLst/>
              </a:rPr>
              <a:t>«Нет детей одаренных и неодаренных, талантливых и обычных. Распознать, выявить, раскрыть, взлелеять в ученике талант- задача учителя»</a:t>
            </a:r>
            <a:endParaRPr lang="ru-RU" sz="3600" b="1" i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66FF33"/>
              </a:solidFill>
              <a:effectLst/>
            </a:endParaRPr>
          </a:p>
        </p:txBody>
      </p:sp>
      <p:pic>
        <p:nvPicPr>
          <p:cNvPr id="5123" name="Picture 3" descr="http://im7-tub-ru.yandex.net/i?id=304131463-04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59074"/>
            <a:ext cx="4041640" cy="254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http://im3-tub-ru.yandex.net/i?id=328821160-33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3131840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323528" y="260648"/>
            <a:ext cx="8640960" cy="20882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B0F0"/>
                  </a:solidFill>
                  <a:round/>
                  <a:headEnd/>
                  <a:tailEnd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Garamond" pitchFamily="18" charset="0"/>
              </a:rPr>
              <a:t>«Учительская профессия- это </a:t>
            </a:r>
            <a:r>
              <a:rPr lang="ru-RU" sz="3600" kern="10" spc="0" dirty="0" err="1" smtClean="0">
                <a:ln w="9525">
                  <a:solidFill>
                    <a:srgbClr val="00B0F0"/>
                  </a:solidFill>
                  <a:round/>
                  <a:headEnd/>
                  <a:tailEnd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Garamond" pitchFamily="18" charset="0"/>
              </a:rPr>
              <a:t>человековедение</a:t>
            </a:r>
            <a:r>
              <a:rPr lang="ru-RU" sz="3600" kern="10" spc="0" dirty="0" smtClean="0">
                <a:ln w="9525">
                  <a:solidFill>
                    <a:srgbClr val="00B0F0"/>
                  </a:solidFill>
                  <a:round/>
                  <a:headEnd/>
                  <a:tailEnd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Garamond" pitchFamily="18" charset="0"/>
              </a:rPr>
              <a:t>».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B0F0"/>
                  </a:solidFill>
                  <a:round/>
                  <a:headEnd/>
                  <a:tailEnd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Garamond" pitchFamily="18" charset="0"/>
              </a:rPr>
              <a:t>                                                                        В.А. Сухомлинский</a:t>
            </a:r>
            <a:endParaRPr lang="ru-RU" sz="3600" kern="10" spc="0" dirty="0">
              <a:ln w="9525">
                <a:solidFill>
                  <a:srgbClr val="00B0F0"/>
                </a:solidFill>
                <a:round/>
                <a:headEnd/>
                <a:tailEnd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Garamond" pitchFamily="18" charset="0"/>
            </a:endParaRPr>
          </a:p>
        </p:txBody>
      </p:sp>
      <p:pic>
        <p:nvPicPr>
          <p:cNvPr id="2" name="Picture 2" descr="http://im4-tub-ru.yandex.net/i?id=1087448788-24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48880"/>
            <a:ext cx="7488832" cy="450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11 класс пожелания.wmv">
            <a:hlinkClick r:id="" action="ppaction://media"/>
          </p:cNvPr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1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620688"/>
            <a:ext cx="7884368" cy="1728192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Школа –важный и главный   институт воспитания человека.</a:t>
            </a:r>
            <a:endParaRPr lang="ru-RU" sz="36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 descr="C:\Users\Администратор\Desktop\фото\DSC009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060848"/>
            <a:ext cx="6768752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1700808"/>
            <a:ext cx="9144000" cy="5157191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dirty="0" smtClean="0"/>
              <a:t>Лушников А.М. История педагогики. – Екатеринбург, 1995.</a:t>
            </a:r>
          </a:p>
          <a:p>
            <a:pPr marL="457200" indent="-457200">
              <a:buAutoNum type="arabicPeriod"/>
            </a:pPr>
            <a:r>
              <a:rPr lang="ru-RU" dirty="0" smtClean="0"/>
              <a:t>Сухомлинский В.А. Избранные произведения в пяти томах. – Киев.: </a:t>
            </a:r>
            <a:r>
              <a:rPr lang="ru-RU" dirty="0" err="1" smtClean="0"/>
              <a:t>Радянска</a:t>
            </a:r>
            <a:r>
              <a:rPr lang="ru-RU" dirty="0" smtClean="0"/>
              <a:t> школа, 1980 – Т.2, 5.</a:t>
            </a:r>
          </a:p>
          <a:p>
            <a:pPr marL="457200" indent="-457200">
              <a:buAutoNum type="arabicPeriod"/>
            </a:pPr>
            <a:r>
              <a:rPr lang="ru-RU" dirty="0" smtClean="0"/>
              <a:t>Сухомлинский В.А. Не только разумом, но и сердцем… - М. 1986.</a:t>
            </a:r>
          </a:p>
          <a:p>
            <a:pPr marL="457200" indent="-457200">
              <a:buAutoNum type="arabicPeriod"/>
            </a:pPr>
            <a:r>
              <a:rPr lang="ru-RU" dirty="0" smtClean="0"/>
              <a:t>Сухомлинский В.А. О воспитании. – М.: Школьная пресса, 2003.</a:t>
            </a:r>
          </a:p>
          <a:p>
            <a:pPr marL="457200" indent="-457200">
              <a:buAutoNum type="arabicPeriod"/>
            </a:pPr>
            <a:r>
              <a:rPr lang="ru-RU" dirty="0" smtClean="0"/>
              <a:t>Сухомлинский В.А. </a:t>
            </a:r>
            <a:r>
              <a:rPr lang="ru-RU" dirty="0" err="1" smtClean="0"/>
              <a:t>Павлышская</a:t>
            </a:r>
            <a:r>
              <a:rPr lang="ru-RU" dirty="0" smtClean="0"/>
              <a:t> средняя школа. – М., 1969.</a:t>
            </a:r>
          </a:p>
          <a:p>
            <a:pPr marL="457200" indent="-457200">
              <a:buAutoNum type="arabicPeriod"/>
            </a:pPr>
            <a:r>
              <a:rPr lang="ru-RU" dirty="0" smtClean="0"/>
              <a:t>Сухомлинский В.А. Сердце отдаю детям. – М.: Педагогика, 1983. – 318 с.</a:t>
            </a:r>
          </a:p>
          <a:p>
            <a:pPr marL="457200" indent="-457200">
              <a:buAutoNum type="arabicPeriod"/>
            </a:pPr>
            <a:r>
              <a:rPr lang="ru-RU" dirty="0" smtClean="0"/>
              <a:t>Сухомлинский В.А. Учитель – методист – наставник. – М.: Просвещение, 1988 – 289 с.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27584" y="0"/>
            <a:ext cx="7175351" cy="1793167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Используемая литература:</a:t>
            </a:r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Прямая со стрелкой 28"/>
          <p:cNvCxnSpPr/>
          <p:nvPr/>
        </p:nvCxnSpPr>
        <p:spPr>
          <a:xfrm rot="5400000">
            <a:off x="2035956" y="1821640"/>
            <a:ext cx="3643329" cy="2286016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6200000" flipH="1">
            <a:off x="4143372" y="2000240"/>
            <a:ext cx="3714776" cy="2000264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9" idx="0"/>
          </p:cNvCxnSpPr>
          <p:nvPr/>
        </p:nvCxnSpPr>
        <p:spPr>
          <a:xfrm flipH="1">
            <a:off x="2022708" y="1142984"/>
            <a:ext cx="1230348" cy="71438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endCxn id="5" idx="0"/>
          </p:cNvCxnSpPr>
          <p:nvPr/>
        </p:nvCxnSpPr>
        <p:spPr>
          <a:xfrm>
            <a:off x="6500826" y="1071546"/>
            <a:ext cx="807478" cy="714381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" name="Скругленный прямоугольник 2"/>
          <p:cNvSpPr/>
          <p:nvPr/>
        </p:nvSpPr>
        <p:spPr>
          <a:xfrm>
            <a:off x="1214414" y="214290"/>
            <a:ext cx="7593470" cy="914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КАЧЕСТВО ОБРАЗОВАНИЯ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220072" y="3645024"/>
            <a:ext cx="3672408" cy="171221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КАЧЕСТВО ОБРАЗОВАТЕЛЬНОГО ПРОЦЕССА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24128" y="1785927"/>
            <a:ext cx="3168352" cy="142705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КАЧЕСТВО КОНЕЧНЫХ РЕЗУЛЬТАТОВ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14348" y="3501008"/>
            <a:ext cx="3497612" cy="185196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КАЧЕСТВО УСЛОВИЙ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5536" y="1857364"/>
            <a:ext cx="3254344" cy="135561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ЦЕЛЕЙ, НОРМЫ</a:t>
            </a:r>
          </a:p>
        </p:txBody>
      </p:sp>
    </p:spTree>
    <p:extLst>
      <p:ext uri="{BB962C8B-B14F-4D97-AF65-F5344CB8AC3E}">
        <p14:creationId xmlns:p14="http://schemas.microsoft.com/office/powerpoint/2010/main" val="266384257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296974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chemeClr val="accent3">
                    <a:lumMod val="75000"/>
                  </a:schemeClr>
                </a:solidFill>
              </a:rPr>
              <a:t>Учащиеся не только являются активными субъектами процесса познания, но и учатся: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1691680" y="3140968"/>
            <a:ext cx="7242770" cy="3288428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600"/>
              </a:spcAft>
              <a:buClr>
                <a:schemeClr val="accent5">
                  <a:lumMod val="60000"/>
                  <a:lumOff val="40000"/>
                </a:schemeClr>
              </a:buClr>
              <a:buSzPct val="100000"/>
              <a:buFont typeface="Wingdings" pitchFamily="2" charset="2"/>
              <a:buChar char="ü"/>
            </a:pPr>
            <a:r>
              <a:rPr lang="ru-RU" i="1" dirty="0" smtClean="0">
                <a:solidFill>
                  <a:schemeClr val="tx2">
                    <a:satMod val="130000"/>
                  </a:schemeClr>
                </a:solidFill>
              </a:rPr>
              <a:t>самостоятельно и критически мыслить;</a:t>
            </a:r>
          </a:p>
          <a:p>
            <a:pPr>
              <a:spcAft>
                <a:spcPts val="600"/>
              </a:spcAft>
              <a:buClr>
                <a:schemeClr val="accent5">
                  <a:lumMod val="60000"/>
                  <a:lumOff val="40000"/>
                </a:schemeClr>
              </a:buClr>
              <a:buSzPct val="100000"/>
              <a:buFont typeface="Wingdings" pitchFamily="2" charset="2"/>
              <a:buChar char="ü"/>
            </a:pPr>
            <a:r>
              <a:rPr lang="ru-RU" i="1" dirty="0" smtClean="0">
                <a:solidFill>
                  <a:schemeClr val="tx2">
                    <a:satMod val="130000"/>
                  </a:schemeClr>
                </a:solidFill>
              </a:rPr>
              <a:t>видеть и формировать проблему;</a:t>
            </a:r>
          </a:p>
          <a:p>
            <a:pPr>
              <a:spcAft>
                <a:spcPts val="600"/>
              </a:spcAft>
              <a:buClr>
                <a:schemeClr val="accent5">
                  <a:lumMod val="60000"/>
                  <a:lumOff val="40000"/>
                </a:schemeClr>
              </a:buClr>
              <a:buSzPct val="100000"/>
              <a:buFont typeface="Wingdings" pitchFamily="2" charset="2"/>
              <a:buChar char="ü"/>
            </a:pPr>
            <a:r>
              <a:rPr lang="ru-RU" i="1" dirty="0" smtClean="0">
                <a:solidFill>
                  <a:schemeClr val="tx2">
                    <a:satMod val="130000"/>
                  </a:schemeClr>
                </a:solidFill>
              </a:rPr>
              <a:t>грамотно работать с информацией;</a:t>
            </a:r>
          </a:p>
          <a:p>
            <a:pPr>
              <a:spcAft>
                <a:spcPts val="600"/>
              </a:spcAft>
              <a:buClr>
                <a:schemeClr val="accent5">
                  <a:lumMod val="60000"/>
                  <a:lumOff val="40000"/>
                </a:schemeClr>
              </a:buClr>
              <a:buSzPct val="100000"/>
              <a:buFont typeface="Wingdings" pitchFamily="2" charset="2"/>
              <a:buChar char="ü"/>
            </a:pPr>
            <a:r>
              <a:rPr lang="ru-RU" i="1" dirty="0" smtClean="0">
                <a:solidFill>
                  <a:schemeClr val="tx2">
                    <a:satMod val="130000"/>
                  </a:schemeClr>
                </a:solidFill>
              </a:rPr>
              <a:t>быть коммуникабельными, уметь работать в коллективе;</a:t>
            </a:r>
          </a:p>
          <a:p>
            <a:pPr>
              <a:spcAft>
                <a:spcPts val="600"/>
              </a:spcAft>
              <a:buClr>
                <a:schemeClr val="accent5">
                  <a:lumMod val="60000"/>
                  <a:lumOff val="40000"/>
                </a:schemeClr>
              </a:buClr>
              <a:buSzPct val="100000"/>
              <a:buFont typeface="Wingdings" pitchFamily="2" charset="2"/>
              <a:buChar char="ü"/>
            </a:pPr>
            <a:r>
              <a:rPr lang="ru-RU" i="1" dirty="0" smtClean="0">
                <a:solidFill>
                  <a:schemeClr val="tx2">
                    <a:satMod val="130000"/>
                  </a:schemeClr>
                </a:solidFill>
              </a:rPr>
              <a:t>овладевают навыками ИКТ - технологий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2592288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527546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1435100" y="571480"/>
            <a:ext cx="7499350" cy="5676920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</a:rPr>
              <a:t>что под современным уроком понимают наши ученики и учителя?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 smtClean="0">
              <a:solidFill>
                <a:schemeClr val="tx2">
                  <a:satMod val="130000"/>
                </a:schemeClr>
              </a:solidFill>
            </a:endParaRPr>
          </a:p>
          <a:p>
            <a:pPr marL="3044825" indent="-3175" algn="ctr">
              <a:buNone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satMod val="130000"/>
                  </a:schemeClr>
                </a:solidFill>
              </a:rPr>
              <a:t>Анкета</a:t>
            </a:r>
            <a:r>
              <a:rPr lang="ru-RU" sz="36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4400" dirty="0" smtClean="0">
                <a:solidFill>
                  <a:srgbClr val="FF0000"/>
                </a:solidFill>
              </a:rPr>
              <a:t>«Современный </a:t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sz="4400" dirty="0" smtClean="0">
                <a:solidFill>
                  <a:srgbClr val="FF0000"/>
                </a:solidFill>
              </a:rPr>
              <a:t>урок и Я»</a:t>
            </a:r>
            <a:endParaRPr lang="ru-RU" dirty="0"/>
          </a:p>
        </p:txBody>
      </p:sp>
      <p:pic>
        <p:nvPicPr>
          <p:cNvPr id="20483" name="Picture 3" descr="C:\Documents and Settings\АДМИН\Local Settings\Temporary Internet Files\Content.IE5\97IU0J02\MC900434929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2132856"/>
            <a:ext cx="3143272" cy="3143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212913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3647256" cy="5400599"/>
          </a:xfrm>
          <a:prstGeom prst="rect">
            <a:avLst/>
          </a:prstGeom>
          <a:noFill/>
        </p:spPr>
      </p:pic>
      <p:pic>
        <p:nvPicPr>
          <p:cNvPr id="3" name="Рисунок 2" descr="учитель с ученикам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764704"/>
            <a:ext cx="5256584" cy="504056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8215338" cy="1142984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Что для вас современный урок?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711664"/>
              </p:ext>
            </p:extLst>
          </p:nvPr>
        </p:nvGraphicFramePr>
        <p:xfrm>
          <a:off x="323528" y="2065897"/>
          <a:ext cx="8352928" cy="430029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76464"/>
                <a:gridCol w="4176464"/>
              </a:tblGrid>
              <a:tr h="502474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Учителя</a:t>
                      </a:r>
                      <a:endParaRPr lang="ru-RU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Учащиеся</a:t>
                      </a:r>
                      <a:endParaRPr lang="ru-RU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60825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Научный подход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Интересно, весело и понятно на уроке</a:t>
                      </a:r>
                      <a:endParaRPr lang="ru-RU" sz="2000" dirty="0"/>
                    </a:p>
                  </a:txBody>
                  <a:tcPr/>
                </a:tc>
              </a:tr>
              <a:tr h="5562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Дисциплина, посещаемость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Учет мнения учеников</a:t>
                      </a:r>
                    </a:p>
                  </a:txBody>
                  <a:tcPr/>
                </a:tc>
              </a:tr>
              <a:tr h="60825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Интеллектуальное</a:t>
                      </a:r>
                      <a:r>
                        <a:rPr lang="ru-RU" sz="2000" baseline="0" dirty="0" smtClean="0"/>
                        <a:t> развитие учеников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Свобода</a:t>
                      </a:r>
                    </a:p>
                  </a:txBody>
                  <a:tcPr/>
                </a:tc>
              </a:tr>
              <a:tr h="5562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Новые технологии обучения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Понимание, доброта учителя</a:t>
                      </a:r>
                      <a:endParaRPr lang="ru-RU" sz="2000" dirty="0"/>
                    </a:p>
                  </a:txBody>
                  <a:tcPr/>
                </a:tc>
              </a:tr>
              <a:tr h="5054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Наличие ТСО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Объективность оценивания</a:t>
                      </a:r>
                      <a:endParaRPr lang="ru-RU" sz="2000" dirty="0"/>
                    </a:p>
                  </a:txBody>
                  <a:tcPr/>
                </a:tc>
              </a:tr>
              <a:tr h="6082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Этика и культура поведения учащихся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Эмоциональные</a:t>
                      </a:r>
                      <a:r>
                        <a:rPr lang="ru-RU" sz="2000" baseline="0" dirty="0" smtClean="0"/>
                        <a:t> реакции: сдержанность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2664296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20688"/>
            <a:ext cx="2376264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915137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716</TotalTime>
  <Words>981</Words>
  <Application>Microsoft Office PowerPoint</Application>
  <PresentationFormat>Экран (4:3)</PresentationFormat>
  <Paragraphs>186</Paragraphs>
  <Slides>47</Slides>
  <Notes>4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Воздушный поток</vt:lpstr>
      <vt:lpstr>Презентация PowerPoint</vt:lpstr>
      <vt:lpstr>Презентация PowerPoint</vt:lpstr>
      <vt:lpstr>Презентация PowerPoint</vt:lpstr>
      <vt:lpstr>Что такое качество образования?</vt:lpstr>
      <vt:lpstr>Презентация PowerPoint</vt:lpstr>
      <vt:lpstr>Учащиеся не только являются активными субъектами процесса познания, но и учатся:</vt:lpstr>
      <vt:lpstr>Презентация PowerPoint</vt:lpstr>
      <vt:lpstr>Презентация PowerPoint</vt:lpstr>
      <vt:lpstr>Что для вас современный урок?</vt:lpstr>
      <vt:lpstr>Что необходимо для современного урока?</vt:lpstr>
      <vt:lpstr>Когда вам больше нравится урок: когда учитель преподносит готовые знания или когда вы сами их «добываете»?</vt:lpstr>
      <vt:lpstr>Роль учителя на уроке</vt:lpstr>
      <vt:lpstr>Роль учителя на уроке</vt:lpstr>
      <vt:lpstr>Презентация PowerPoint</vt:lpstr>
      <vt:lpstr>1. Урок – это, прежде всего, сотрудничество  на пути к общим целям, организованное  при поддержке новых технологий.</vt:lpstr>
      <vt:lpstr>2. Современный урок – это урок, на котором учитель  видит каждого ученика  и старается максимально возможно использовать его потенциал.</vt:lpstr>
      <vt:lpstr>3. Это урок, на котором происходит  живое общение всех участников на основе доверия и взаимопонимания.</vt:lpstr>
      <vt:lpstr>Презентация PowerPoint</vt:lpstr>
      <vt:lpstr>Что меняется  в современном уроке  в отличии  от традиционного?  </vt:lpstr>
      <vt:lpstr>Презентация PowerPoint</vt:lpstr>
      <vt:lpstr>Презентация PowerPoint</vt:lpstr>
      <vt:lpstr>Презентация PowerPoint</vt:lpstr>
      <vt:lpstr>Требования к современному уроку в условиях введения ФГОС НОО  второго поколения</vt:lpstr>
      <vt:lpstr>Современный урок в свете ФГОС второго поколения:</vt:lpstr>
      <vt:lpstr>Презентация PowerPoint</vt:lpstr>
      <vt:lpstr>Требования социума к подрастающему поколению: </vt:lpstr>
      <vt:lpstr>Презентация PowerPoint</vt:lpstr>
      <vt:lpstr>Коллективная мысль</vt:lpstr>
      <vt:lpstr>«В центре внимания урока не содержание, а ученики, их мышление»</vt:lpstr>
      <vt:lpstr>«Властвование над детьми- одно из труднейших испытаний педагога, один из показателей педагогической  культуры»</vt:lpstr>
      <vt:lpstr>Презентация PowerPoint</vt:lpstr>
      <vt:lpstr>Этическая культура педагога</vt:lpstr>
      <vt:lpstr>Будьте доброжелательны!</vt:lpstr>
      <vt:lpstr>Презентация PowerPoint</vt:lpstr>
      <vt:lpstr>Взаимоотношения учителя и ученика</vt:lpstr>
      <vt:lpstr>«Нет в мире ничего сложнее и богаче человеческой личности»</vt:lpstr>
      <vt:lpstr>Презентация PowerPoint</vt:lpstr>
      <vt:lpstr>Важно!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Школа –важный и главный   институт воспитания человека.</vt:lpstr>
      <vt:lpstr>Используемая литература: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75</cp:revision>
  <cp:lastPrinted>2013-09-17T16:44:06Z</cp:lastPrinted>
  <dcterms:created xsi:type="dcterms:W3CDTF">2013-04-05T04:18:02Z</dcterms:created>
  <dcterms:modified xsi:type="dcterms:W3CDTF">2014-02-24T04:32:03Z</dcterms:modified>
</cp:coreProperties>
</file>