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4" r:id="rId5"/>
    <p:sldId id="259" r:id="rId6"/>
    <p:sldId id="260" r:id="rId7"/>
    <p:sldId id="261" r:id="rId8"/>
    <p:sldId id="263" r:id="rId9"/>
    <p:sldId id="262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57167"/>
            <a:ext cx="7772400" cy="3571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857232"/>
            <a:ext cx="6400800" cy="4781568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Мы в букет собрали маки жаркие, </a:t>
            </a:r>
          </a:p>
          <a:p>
            <a:r>
              <a:rPr lang="ru-RU" b="1" dirty="0" smtClean="0"/>
              <a:t>Много незабудок </a:t>
            </a:r>
            <a:r>
              <a:rPr lang="ru-RU" b="1" dirty="0" err="1" smtClean="0"/>
              <a:t>голубых</a:t>
            </a:r>
            <a:r>
              <a:rPr lang="ru-RU" b="1" dirty="0" smtClean="0"/>
              <a:t>.</a:t>
            </a:r>
            <a:endParaRPr lang="ru-RU" dirty="0" smtClean="0"/>
          </a:p>
          <a:p>
            <a:r>
              <a:rPr lang="ru-RU" b="1" dirty="0" smtClean="0"/>
              <a:t>А потом цветов нам стало жалко,</a:t>
            </a:r>
            <a:endParaRPr lang="ru-RU" dirty="0" smtClean="0"/>
          </a:p>
          <a:p>
            <a:r>
              <a:rPr lang="ru-RU" b="1" dirty="0" smtClean="0"/>
              <a:t>Снова в землю посадили их.</a:t>
            </a:r>
            <a:endParaRPr lang="ru-RU" dirty="0" smtClean="0"/>
          </a:p>
          <a:p>
            <a:r>
              <a:rPr lang="ru-RU" b="1" dirty="0" smtClean="0"/>
              <a:t>Только ничего не получается:</a:t>
            </a:r>
            <a:endParaRPr lang="ru-RU" dirty="0" smtClean="0"/>
          </a:p>
          <a:p>
            <a:r>
              <a:rPr lang="ru-RU" b="1" dirty="0" smtClean="0"/>
              <a:t>От любого ветерка качаются!</a:t>
            </a:r>
            <a:endParaRPr lang="ru-RU" dirty="0" smtClean="0"/>
          </a:p>
          <a:p>
            <a:r>
              <a:rPr lang="ru-RU" b="1" dirty="0" smtClean="0"/>
              <a:t>Почему осыпались и вянут?</a:t>
            </a:r>
            <a:endParaRPr lang="ru-RU" dirty="0" smtClean="0"/>
          </a:p>
          <a:p>
            <a:r>
              <a:rPr lang="ru-RU" b="1" dirty="0" smtClean="0"/>
              <a:t>Без корней расти и жить не станут!</a:t>
            </a:r>
            <a:endParaRPr lang="ru-RU" dirty="0" smtClean="0"/>
          </a:p>
          <a:p>
            <a:r>
              <a:rPr lang="ru-RU" b="1" dirty="0" smtClean="0"/>
              <a:t>Как не тонок, неприметен</a:t>
            </a:r>
            <a:endParaRPr lang="ru-RU" dirty="0" smtClean="0"/>
          </a:p>
          <a:p>
            <a:r>
              <a:rPr lang="ru-RU" b="1" dirty="0" smtClean="0"/>
              <a:t>Под землёю корешок,</a:t>
            </a:r>
            <a:endParaRPr lang="ru-RU" dirty="0" smtClean="0"/>
          </a:p>
          <a:p>
            <a:r>
              <a:rPr lang="ru-RU" b="1" dirty="0" smtClean="0"/>
              <a:t>Но не может жить на свете</a:t>
            </a:r>
            <a:endParaRPr lang="ru-RU" dirty="0" smtClean="0"/>
          </a:p>
          <a:p>
            <a:r>
              <a:rPr lang="ru-RU" b="1" dirty="0" smtClean="0"/>
              <a:t>Без него любой цветок!</a:t>
            </a:r>
            <a:endParaRPr lang="ru-RU" dirty="0" smtClean="0"/>
          </a:p>
          <a:p>
            <a:r>
              <a:rPr lang="ru-RU" dirty="0" smtClean="0"/>
              <a:t>                                                 (В. Жак)</a:t>
            </a:r>
            <a:endParaRPr lang="ru-RU" dirty="0"/>
          </a:p>
        </p:txBody>
      </p:sp>
      <p:pic>
        <p:nvPicPr>
          <p:cNvPr id="5122" name="Picture 2" descr="C:\Users\Андрей\Desktop\м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85794"/>
            <a:ext cx="1500198" cy="2071702"/>
          </a:xfrm>
          <a:prstGeom prst="rect">
            <a:avLst/>
          </a:prstGeom>
          <a:noFill/>
        </p:spPr>
      </p:pic>
      <p:pic>
        <p:nvPicPr>
          <p:cNvPr id="5123" name="Picture 3" descr="C:\Users\Андрей\Desktop\м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928670"/>
            <a:ext cx="1643074" cy="2071702"/>
          </a:xfrm>
          <a:prstGeom prst="rect">
            <a:avLst/>
          </a:prstGeom>
          <a:noFill/>
        </p:spPr>
      </p:pic>
      <p:pic>
        <p:nvPicPr>
          <p:cNvPr id="5124" name="Picture 4" descr="C:\Users\Андрей\Desktop\н2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929198"/>
            <a:ext cx="1905000" cy="1460500"/>
          </a:xfrm>
          <a:prstGeom prst="rect">
            <a:avLst/>
          </a:prstGeom>
          <a:noFill/>
        </p:spPr>
      </p:pic>
      <p:pic>
        <p:nvPicPr>
          <p:cNvPr id="5125" name="Picture 5" descr="C:\Users\Андрей\Desktop\н1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86644" y="4857760"/>
            <a:ext cx="1643064" cy="1223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Задание. Выберете правильные ответы.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b="1" dirty="0" smtClean="0"/>
              <a:t>1. Первым при прорастании семени появляется корень: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а) главный;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б) боковой;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в) придаточный;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г) главный или боковой.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2. Мочковатая корневая система характерна для растений: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а) пшеницы и ржи;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б) ржи и лопуха большого;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в) лопуха большого и одуванчика лекарственного;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г) одуванчика лекарственного и подорожника большого.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3. Стержневая корневая система характерна для растений: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а) одуванчика лекарственного и подорожника большого;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б) подорожника большого  и лопуха большого;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в) лопуха большого и одуванчика лекарственного;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г) все ответы верны.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Правильные ответы.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b="1" dirty="0" smtClean="0"/>
              <a:t>1. Первым при прорастании семени появляется корень: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а) главный;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2. Мочковатая корневая система характерна для растений: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а) пшеницы и ржи;</a:t>
            </a:r>
            <a:endParaRPr lang="ru-RU" dirty="0" smtClean="0"/>
          </a:p>
          <a:p>
            <a:r>
              <a:rPr lang="ru-RU" b="1" dirty="0" smtClean="0"/>
              <a:t>3. Стержневая корневая система характерна для растений: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5500702"/>
            <a:ext cx="77867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в</a:t>
            </a:r>
            <a:r>
              <a:rPr lang="ru-RU" sz="2400" b="1" dirty="0" smtClean="0"/>
              <a:t>) лопуха большого и одуванчика лекарственного;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Autofit/>
          </a:bodyPr>
          <a:lstStyle/>
          <a:p>
            <a:r>
              <a:rPr lang="ru-RU" sz="2400" dirty="0" smtClean="0"/>
              <a:t>Презентация учителя биологии </a:t>
            </a:r>
            <a:br>
              <a:rPr lang="ru-RU" sz="2400" dirty="0" smtClean="0"/>
            </a:br>
            <a:r>
              <a:rPr lang="ru-RU" sz="2400" dirty="0" smtClean="0"/>
              <a:t> МОУ «СОШ №1» города Валуйки </a:t>
            </a:r>
            <a:br>
              <a:rPr lang="ru-RU" sz="2400" dirty="0" smtClean="0"/>
            </a:br>
            <a:r>
              <a:rPr lang="ru-RU" sz="2400" dirty="0" smtClean="0"/>
              <a:t>Белгородской области </a:t>
            </a:r>
            <a:br>
              <a:rPr lang="ru-RU" sz="2400" dirty="0" smtClean="0"/>
            </a:br>
            <a:r>
              <a:rPr lang="ru-RU" sz="2400" dirty="0" smtClean="0"/>
              <a:t>Бут Ларисы Ивановны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309638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Тема. Корень. Внешнее строение корня.</a:t>
            </a:r>
            <a:endParaRPr lang="ru-RU" dirty="0"/>
          </a:p>
        </p:txBody>
      </p:sp>
      <p:pic>
        <p:nvPicPr>
          <p:cNvPr id="6" name="Picture 3" descr="C:\Users\Андрей\Desktop\к6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1785926"/>
            <a:ext cx="1785950" cy="2025656"/>
          </a:xfrm>
          <a:prstGeom prst="rect">
            <a:avLst/>
          </a:prstGeom>
          <a:noFill/>
        </p:spPr>
      </p:pic>
      <p:pic>
        <p:nvPicPr>
          <p:cNvPr id="3075" name="Picture 3" descr="C:\Users\Андрей\Desktop\к9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3429000"/>
            <a:ext cx="1785950" cy="2286016"/>
          </a:xfrm>
          <a:prstGeom prst="rect">
            <a:avLst/>
          </a:prstGeom>
          <a:noFill/>
        </p:spPr>
      </p:pic>
      <p:pic>
        <p:nvPicPr>
          <p:cNvPr id="3076" name="Picture 4" descr="C:\Users\Андрей\Desktop\к8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1643050"/>
            <a:ext cx="1928826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Корень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dirty="0" smtClean="0"/>
              <a:t>основной подземный орган, нарастающий в длину верхушкой, защищённый чехликом, не образующий листьев, развивается из зачаточного корешка.</a:t>
            </a:r>
          </a:p>
          <a:p>
            <a:endParaRPr lang="ru-RU" dirty="0"/>
          </a:p>
        </p:txBody>
      </p:sp>
      <p:pic>
        <p:nvPicPr>
          <p:cNvPr id="4" name="Picture 2" descr="C:\Users\Андрей\Desktop\к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3429000"/>
            <a:ext cx="1857388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Строение корня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71604" y="1571612"/>
          <a:ext cx="6096000" cy="4704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Внешнее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Внутреннее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400339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 </a:t>
                      </a:r>
                    </a:p>
                    <a:p>
                      <a:r>
                        <a:rPr lang="ru-RU" sz="2000" dirty="0" smtClean="0"/>
                        <a:t>2.   </a:t>
                      </a:r>
                    </a:p>
                    <a:p>
                      <a:r>
                        <a:rPr lang="ru-RU" sz="2000" dirty="0" smtClean="0"/>
                        <a:t>3.</a:t>
                      </a:r>
                    </a:p>
                    <a:p>
                      <a:r>
                        <a:rPr lang="ru-RU" sz="2000" dirty="0" smtClean="0"/>
                        <a:t>4.</a:t>
                      </a:r>
                    </a:p>
                    <a:p>
                      <a:r>
                        <a:rPr lang="ru-RU" sz="2000" dirty="0" smtClean="0"/>
                        <a:t>5.</a:t>
                      </a:r>
                    </a:p>
                    <a:p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Строение корня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857356" y="1357298"/>
          <a:ext cx="609600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Внешнее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Внутреннее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400339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1. Корневой чехлик (мёртвые клетки, защищают)</a:t>
                      </a:r>
                    </a:p>
                    <a:p>
                      <a:r>
                        <a:rPr lang="ru-RU" sz="2000" dirty="0" smtClean="0"/>
                        <a:t>2. Зона деления (мелкие клетки, быстро делятся)</a:t>
                      </a:r>
                    </a:p>
                    <a:p>
                      <a:r>
                        <a:rPr lang="ru-RU" sz="2000" dirty="0" smtClean="0"/>
                        <a:t>3. Зона роста</a:t>
                      </a:r>
                    </a:p>
                    <a:p>
                      <a:r>
                        <a:rPr lang="ru-RU" sz="2000" dirty="0" smtClean="0"/>
                        <a:t>4. Зона всасывания (есть выросты - корневые волоски - для минерального питания)</a:t>
                      </a:r>
                    </a:p>
                    <a:p>
                      <a:r>
                        <a:rPr lang="ru-RU" sz="2000" dirty="0" smtClean="0"/>
                        <a:t>5. Зона проведения (проводит минеральные вещества к стеблю) 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корня: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* удержание надземной части растения;</a:t>
            </a:r>
          </a:p>
          <a:p>
            <a:pPr>
              <a:buNone/>
            </a:pPr>
            <a:r>
              <a:rPr lang="ru-RU" dirty="0" smtClean="0"/>
              <a:t>* укрепление растения на одном месте;</a:t>
            </a:r>
          </a:p>
          <a:p>
            <a:pPr>
              <a:buNone/>
            </a:pPr>
            <a:r>
              <a:rPr lang="ru-RU" dirty="0" smtClean="0"/>
              <a:t>* поглощение воды и минеральных  веществ;</a:t>
            </a:r>
          </a:p>
          <a:p>
            <a:pPr>
              <a:buNone/>
            </a:pPr>
            <a:r>
              <a:rPr lang="ru-RU" dirty="0" smtClean="0"/>
              <a:t>* симбиотическая связь растения с микроорганизмами и грибами почвы;</a:t>
            </a:r>
          </a:p>
          <a:p>
            <a:pPr>
              <a:buNone/>
            </a:pPr>
            <a:r>
              <a:rPr lang="ru-RU" dirty="0" smtClean="0"/>
              <a:t>* накопление запасных веществ;</a:t>
            </a:r>
          </a:p>
          <a:p>
            <a:pPr>
              <a:buNone/>
            </a:pPr>
            <a:r>
              <a:rPr lang="ru-RU" dirty="0" smtClean="0"/>
              <a:t>*иногда служит для вегетативного размножения;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Виды корней: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000396"/>
          </a:xfrm>
        </p:spPr>
        <p:txBody>
          <a:bodyPr>
            <a:normAutofit/>
          </a:bodyPr>
          <a:lstStyle/>
          <a:p>
            <a:r>
              <a:rPr lang="ru-RU" b="1" dirty="0" smtClean="0"/>
              <a:t>1. Главный корень </a:t>
            </a:r>
            <a:r>
              <a:rPr lang="ru-RU" dirty="0" smtClean="0"/>
              <a:t>вырастает из корешка зародыша семени.</a:t>
            </a:r>
          </a:p>
          <a:p>
            <a:r>
              <a:rPr lang="ru-RU" b="1" dirty="0" smtClean="0"/>
              <a:t>2. Боковые корни</a:t>
            </a:r>
            <a:r>
              <a:rPr lang="ru-RU" dirty="0" smtClean="0"/>
              <a:t> отрастают от главного корня.</a:t>
            </a:r>
          </a:p>
          <a:p>
            <a:r>
              <a:rPr lang="ru-RU" b="1" dirty="0" smtClean="0"/>
              <a:t>3. Придаточные корни</a:t>
            </a:r>
            <a:r>
              <a:rPr lang="ru-RU" dirty="0" smtClean="0"/>
              <a:t> отрастают от стебля, корня или листа.</a:t>
            </a:r>
          </a:p>
        </p:txBody>
      </p:sp>
      <p:pic>
        <p:nvPicPr>
          <p:cNvPr id="2050" name="Picture 2" descr="C:\Users\Андрей\Desktop\к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285728"/>
            <a:ext cx="2357454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Корневая система - совокупность корней растения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 descr="C:\Users\Андрей\Desktop\к4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857364"/>
            <a:ext cx="3190884" cy="27987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Типы корневых систем: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37814"/>
          </a:xfrm>
        </p:spPr>
        <p:txBody>
          <a:bodyPr>
            <a:normAutofit/>
          </a:bodyPr>
          <a:lstStyle/>
          <a:p>
            <a:r>
              <a:rPr lang="ru-RU" b="1" dirty="0" smtClean="0"/>
              <a:t>1. Стержневая корневая система - </a:t>
            </a:r>
            <a:r>
              <a:rPr lang="ru-RU" dirty="0" smtClean="0"/>
              <a:t>преобладание главного корня над остальными (у большинства двудольных растений)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2. </a:t>
            </a:r>
            <a:r>
              <a:rPr lang="ru-RU" b="1" dirty="0" smtClean="0"/>
              <a:t>Мочковатая корневая система </a:t>
            </a:r>
            <a:r>
              <a:rPr lang="ru-RU" dirty="0" smtClean="0"/>
              <a:t>– главный корень не выражен, преобладание придаточных корней (у однодольных растений)</a:t>
            </a:r>
            <a:endParaRPr lang="ru-RU" dirty="0"/>
          </a:p>
        </p:txBody>
      </p:sp>
      <p:pic>
        <p:nvPicPr>
          <p:cNvPr id="1027" name="Picture 3" descr="C:\Users\Андрей\Desktop\к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571744"/>
            <a:ext cx="2643206" cy="1857388"/>
          </a:xfrm>
          <a:prstGeom prst="rect">
            <a:avLst/>
          </a:prstGeom>
          <a:noFill/>
        </p:spPr>
      </p:pic>
      <p:pic>
        <p:nvPicPr>
          <p:cNvPr id="1030" name="Picture 6" descr="C:\Users\Андрей\Desktop\к3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2571744"/>
            <a:ext cx="2928953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</TotalTime>
  <Words>478</Words>
  <Application>Microsoft Office PowerPoint</Application>
  <PresentationFormat>Экран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Слайд 1</vt:lpstr>
      <vt:lpstr> Тема. Корень. Внешнее строение корня.</vt:lpstr>
      <vt:lpstr>Корень -</vt:lpstr>
      <vt:lpstr>Строение корня</vt:lpstr>
      <vt:lpstr>Строение корня</vt:lpstr>
      <vt:lpstr>Функции корня: </vt:lpstr>
      <vt:lpstr> Виды корней: </vt:lpstr>
      <vt:lpstr>Корневая система - совокупность корней растения </vt:lpstr>
      <vt:lpstr> Типы корневых систем: </vt:lpstr>
      <vt:lpstr>Задание. Выберете правильные ответы. </vt:lpstr>
      <vt:lpstr>Правильные ответы.</vt:lpstr>
      <vt:lpstr>Презентация учителя биологии   МОУ «СОШ №1» города Валуйки  Белгородской области  Бут Ларисы Ивановны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Тема. Корень. Внешнее строение корня.</dc:title>
  <dc:creator>Андрей</dc:creator>
  <cp:lastModifiedBy>D1</cp:lastModifiedBy>
  <cp:revision>15</cp:revision>
  <dcterms:created xsi:type="dcterms:W3CDTF">2011-11-07T22:21:25Z</dcterms:created>
  <dcterms:modified xsi:type="dcterms:W3CDTF">2014-10-16T14:53:43Z</dcterms:modified>
</cp:coreProperties>
</file>