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5"/>
  </p:notesMasterIdLst>
  <p:sldIdLst>
    <p:sldId id="277" r:id="rId2"/>
    <p:sldId id="256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9" r:id="rId21"/>
    <p:sldId id="274" r:id="rId22"/>
    <p:sldId id="276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33CC"/>
    <a:srgbClr val="FF0066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3F896-2C21-4F8D-9CF8-C01CD0E538BD}" type="datetimeFigureOut">
              <a:rPr lang="ru-RU" smtClean="0"/>
              <a:pPr/>
              <a:t>31.01.2014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033C0-F315-4773-A01D-38FC2954B24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4416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59865" y="692696"/>
            <a:ext cx="75436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: ПРОЛЕЖНИ</a:t>
            </a:r>
            <a:endParaRPr lang="ru-RU" sz="6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5368" y="2276872"/>
            <a:ext cx="741259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Модуль 07.01</a:t>
            </a:r>
          </a:p>
          <a:p>
            <a:r>
              <a:rPr lang="ru-RU" sz="3200" b="1" i="1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Выполнение  работ  по  одной  или нескольким профессиям рабочих, должностям  служащих.</a:t>
            </a:r>
            <a:endParaRPr lang="ru-RU" sz="3200" b="1" i="1" dirty="0">
              <a:solidFill>
                <a:srgbClr val="FF5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7704" y="5877272"/>
            <a:ext cx="6295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i="1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Преподаватель Великая И.П.</a:t>
            </a:r>
            <a:endParaRPr lang="en-US" sz="3200" b="1" i="1" dirty="0">
              <a:solidFill>
                <a:srgbClr val="FF5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39752" y="332656"/>
            <a:ext cx="4255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СЛИЗИСТОЙ ОБОЛОЧКИ РТА</a:t>
            </a:r>
            <a:endParaRPr lang="ru-RU" sz="2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Users\Нарине\Desktop\пролежни\400030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4644008" cy="3475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Нарине\Desktop\16f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2162" y="2780928"/>
            <a:ext cx="4602752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5776" y="476672"/>
            <a:ext cx="3541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ОБЛАСТИ КОПЧИКА</a:t>
            </a:r>
            <a:endParaRPr lang="ru-RU" sz="24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C:\Users\Нарине\Desktop\пролежни\о области копчи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80728"/>
            <a:ext cx="6696744" cy="50225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63888" y="188640"/>
            <a:ext cx="17404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НОГАХ</a:t>
            </a:r>
            <a:endParaRPr lang="ru-RU" sz="24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C:\Users\Нарине\Desktop\пролежни\венозные язв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88640"/>
            <a:ext cx="3528392" cy="29846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195" name="Picture 3" descr="C:\Users\Нарине\Desktop\пролежни\pic3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620688"/>
            <a:ext cx="4032448" cy="303140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TextBox 8"/>
          <p:cNvSpPr txBox="1"/>
          <p:nvPr/>
        </p:nvSpPr>
        <p:spPr>
          <a:xfrm>
            <a:off x="3923928" y="3717032"/>
            <a:ext cx="1453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РУКАХ</a:t>
            </a:r>
            <a:endParaRPr lang="ru-RU" sz="20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6" name="Picture 4" descr="C:\Users\Нарине\Desktop\пролежни\на пальцах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365104"/>
            <a:ext cx="4455664" cy="161009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197" name="Picture 5" descr="C:\Users\Нарине\Desktop\пролежни\021171773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3717032"/>
            <a:ext cx="2812529" cy="28553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6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4"/>
      <p:bldP spid="9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1720" y="404664"/>
            <a:ext cx="44444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СТАДИЯ ПРОЛЕЖНЕЙ</a:t>
            </a:r>
            <a:endParaRPr lang="ru-RU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1484784"/>
            <a:ext cx="58428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Образуется стойкая гиперемия кожи, </a:t>
            </a:r>
          </a:p>
          <a:p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не проходящая при перемещении пациента</a:t>
            </a:r>
            <a:endParaRPr lang="ru-RU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218" name="Picture 2" descr="C:\Users\Нарине\Desktop\пролежни\bedsore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492896"/>
            <a:ext cx="4431615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C:\Users\Нарине\Desktop\пролежни\развитие ран давление обр прол и язв - копия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492896"/>
            <a:ext cx="3744416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7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2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9712" y="548680"/>
            <a:ext cx="5095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Лечение </a:t>
            </a:r>
            <a:r>
              <a:rPr lang="en-US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стадии- консервативное  </a:t>
            </a:r>
            <a:endParaRPr lang="ru-RU" sz="24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9792" y="1340768"/>
            <a:ext cx="326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6600CC"/>
                </a:solidFill>
              </a:rPr>
              <a:t>Используются мази , повязки</a:t>
            </a:r>
            <a:endParaRPr lang="ru-RU" b="1" dirty="0">
              <a:solidFill>
                <a:srgbClr val="6600CC"/>
              </a:solidFill>
            </a:endParaRPr>
          </a:p>
        </p:txBody>
      </p:sp>
      <p:pic>
        <p:nvPicPr>
          <p:cNvPr id="10242" name="Picture 2" descr="C:\Users\Нарине\Desktop\пролежни\485389ffb1eea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916832"/>
            <a:ext cx="2520280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 descr="C:\Users\Нарине\Desktop\пролежни\suprasorbp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916832"/>
            <a:ext cx="2304256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 descr="C:\Users\Нарине\Desktop\пролежни\набор для лечения прол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5" y="1988840"/>
            <a:ext cx="2952329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7744" y="476672"/>
            <a:ext cx="40996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стадия пролежней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9712" y="1340768"/>
            <a:ext cx="4396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Образование пузыря,</a:t>
            </a:r>
          </a:p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заполненного межтканевой жидкостью 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1267" name="Picture 3" descr="C:\Users\Нарине\Desktop\пролежни\bedsore4[1] - копия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780928"/>
            <a:ext cx="4343075" cy="36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68" name="Picture 4" descr="C:\Users\Нарине\Desktop\пролежни\развитие ран давление обр прол и язв - копия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780928"/>
            <a:ext cx="3456384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95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95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51720" y="260648"/>
            <a:ext cx="42748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C000"/>
                </a:solidFill>
              </a:rPr>
              <a:t>Лечение </a:t>
            </a:r>
            <a:r>
              <a:rPr lang="en-US" sz="2000" b="1" dirty="0" smtClean="0">
                <a:solidFill>
                  <a:srgbClr val="FFC000"/>
                </a:solidFill>
              </a:rPr>
              <a:t>II</a:t>
            </a:r>
            <a:r>
              <a:rPr lang="ru-RU" sz="2000" b="1" dirty="0" smtClean="0">
                <a:solidFill>
                  <a:srgbClr val="FFC000"/>
                </a:solidFill>
              </a:rPr>
              <a:t> стадии- консервативное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79712" y="764704"/>
            <a:ext cx="4562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Использование повязок, кругов, матрасов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2290" name="Picture 2" descr="C:\Users\Нарине\Desktop\пролежни\0999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2952328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291" name="Picture 3" descr="C:\Users\Нарине\Desktop\пролежни\1276613327_prolejni-matrac-kopiya-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268760"/>
            <a:ext cx="3672408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292" name="Picture 4" descr="C:\Users\Нарине\Desktop\пролежни\Krug_podkladnoy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3933056"/>
            <a:ext cx="3456384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293" name="Picture 5" descr="C:\Users\Нарине\Desktop\пролежни\medicare1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3717032"/>
            <a:ext cx="3096344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25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50"/>
                            </p:stCondLst>
                            <p:childTnLst>
                              <p:par>
                                <p:cTn id="2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25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35696" y="404664"/>
            <a:ext cx="42599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</a:t>
            </a: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стадия пролежней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1484784"/>
            <a:ext cx="76704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Пузырь лопается, образуя язву с неровными краями, с зияющим дном. </a:t>
            </a:r>
          </a:p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Поражается подкожно- жировая клетчатка и мышечная ткань.</a:t>
            </a:r>
          </a:p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Рана издает зловонный запах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3314" name="Picture 2" descr="C:\Users\Нарине\Desktop\пролежни\развитие ран давление обр прол и язв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068960"/>
            <a:ext cx="3384376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316" name="Picture 4" descr="C:\Users\Нарине\Desktop\пролежни\bedsore4[1] - копия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140968"/>
            <a:ext cx="4248472" cy="35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95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45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95736" y="332656"/>
            <a:ext cx="42134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 </a:t>
            </a: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стадия пролежней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1052736"/>
            <a:ext cx="475425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</a:p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Поражается подкожно- жировая клетчатка,</a:t>
            </a:r>
          </a:p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мышечная ткань и костная ткань.</a:t>
            </a:r>
          </a:p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Рана издает зловонный запах</a:t>
            </a:r>
          </a:p>
          <a:p>
            <a:endParaRPr lang="ru-RU" dirty="0"/>
          </a:p>
        </p:txBody>
      </p:sp>
      <p:pic>
        <p:nvPicPr>
          <p:cNvPr id="14338" name="Picture 2" descr="C:\Users\Нарине\Desktop\пролежни\развитие ран давление обр прол и яз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564904"/>
            <a:ext cx="3456384" cy="41044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340" name="Picture 4" descr="C:\Users\Нарине\Desktop\пролежни\bedsore4[1] - копия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564904"/>
            <a:ext cx="4700772" cy="4104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8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800"/>
                            </p:stCondLst>
                            <p:childTnLst>
                              <p:par>
                                <p:cTn id="2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672" y="692696"/>
            <a:ext cx="4805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C000"/>
                </a:solidFill>
              </a:rPr>
              <a:t>Лечение </a:t>
            </a:r>
            <a:r>
              <a:rPr lang="en-US" sz="2000" b="1" dirty="0" smtClean="0">
                <a:solidFill>
                  <a:srgbClr val="FFC000"/>
                </a:solidFill>
              </a:rPr>
              <a:t>III</a:t>
            </a:r>
            <a:r>
              <a:rPr lang="ru-RU" sz="2000" b="1" dirty="0" smtClean="0">
                <a:solidFill>
                  <a:srgbClr val="FFC000"/>
                </a:solidFill>
              </a:rPr>
              <a:t> и</a:t>
            </a:r>
            <a:r>
              <a:rPr lang="en-US" sz="2000" b="1" dirty="0" smtClean="0">
                <a:solidFill>
                  <a:srgbClr val="FFC000"/>
                </a:solidFill>
              </a:rPr>
              <a:t> IV</a:t>
            </a:r>
            <a:r>
              <a:rPr lang="ru-RU" sz="2000" b="1" dirty="0" smtClean="0">
                <a:solidFill>
                  <a:srgbClr val="FFC000"/>
                </a:solidFill>
              </a:rPr>
              <a:t> стадии- хирургическое</a:t>
            </a:r>
            <a:endParaRPr lang="ru-RU" sz="2000" b="1" dirty="0">
              <a:solidFill>
                <a:srgbClr val="FFC000"/>
              </a:solidFill>
            </a:endParaRPr>
          </a:p>
        </p:txBody>
      </p:sp>
      <p:pic>
        <p:nvPicPr>
          <p:cNvPr id="15362" name="Picture 2" descr="C:\Users\Нарине\Desktop\пролежни\IMG_4224f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56792"/>
            <a:ext cx="6350000" cy="4229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60"/>
                            </p:stCondLst>
                            <p:childTnLst>
                              <p:par>
                                <p:cTn id="1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3728" y="332656"/>
            <a:ext cx="4601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ПРОЛЕЖНИ</a:t>
            </a:r>
            <a:endParaRPr lang="ru-RU" sz="36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1124744"/>
            <a:ext cx="60486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C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Пролежни</a:t>
            </a:r>
            <a:r>
              <a:rPr lang="ru-RU" sz="2000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- это участки ишемии (обескровливания) и некроза (омертвения) тканей, возникающие в результате длительного давления , сдвига или смещения их между скелетом человека и поверхностью постели.</a:t>
            </a:r>
            <a:endParaRPr lang="ru-RU" sz="2000" i="1" dirty="0" smtClean="0">
              <a:solidFill>
                <a:schemeClr val="bg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Нарине\Desktop\пролежни\развитие ран давление обр прол и яз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234864"/>
            <a:ext cx="6696744" cy="36231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арине\Desktop\case2-after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4762500" cy="3019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Нарине\Desktop\0067521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068960"/>
            <a:ext cx="4752528" cy="3564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7744" y="404664"/>
            <a:ext cx="38356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ПРОФИЛАКТИКА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1124744"/>
            <a:ext cx="718414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-Необходимо часто менять положение тела пациента, </a:t>
            </a:r>
          </a:p>
          <a:p>
            <a:r>
              <a:rPr lang="ru-RU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чтобы кожа испытывала минимальное трение, </a:t>
            </a:r>
          </a:p>
          <a:p>
            <a:r>
              <a:rPr lang="ru-RU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 мягкие ткани - минимальное смещение.</a:t>
            </a:r>
          </a:p>
          <a:p>
            <a:r>
              <a:rPr lang="ru-RU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Это необходимо делать не реже, чем каждые 2-3 часа,</a:t>
            </a:r>
          </a:p>
          <a:p>
            <a:r>
              <a:rPr lang="ru-RU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в том числе и в ночное время.</a:t>
            </a:r>
          </a:p>
          <a:p>
            <a:r>
              <a:rPr lang="ru-RU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Под места костных выступов дополнительно подкладывают валики, </a:t>
            </a:r>
          </a:p>
          <a:p>
            <a:r>
              <a:rPr lang="ru-RU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например, мягкие подушки из пера  </a:t>
            </a:r>
            <a:endParaRPr lang="ru-RU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3284984"/>
            <a:ext cx="6469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</a:t>
            </a:r>
            <a:r>
              <a:rPr lang="ru-RU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Тщательный уход за кожей: не допускайте загрязнения кожи, </a:t>
            </a:r>
          </a:p>
          <a:p>
            <a:r>
              <a:rPr lang="ru-RU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чрезмерной сухости и влажности </a:t>
            </a:r>
            <a:endParaRPr lang="ru-RU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7624" y="4293096"/>
            <a:ext cx="73032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-Питье и питание должны быть полноценными с учетом ограничений, </a:t>
            </a:r>
          </a:p>
          <a:p>
            <a:r>
              <a:rPr lang="ru-RU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если таковые имеются. </a:t>
            </a:r>
          </a:p>
          <a:p>
            <a:r>
              <a:rPr lang="ru-RU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Пища должна содержать не менее 20 % белка</a:t>
            </a:r>
            <a:endParaRPr lang="ru-RU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6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025"/>
                            </p:stCondLst>
                            <p:childTnLst>
                              <p:par>
                                <p:cTn id="22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692696"/>
            <a:ext cx="721191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-Использование противопролежневых кругов, мазей, повязок матрасов</a:t>
            </a:r>
          </a:p>
          <a:p>
            <a:r>
              <a:rPr lang="ru-RU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приобрести специальный </a:t>
            </a:r>
          </a:p>
          <a:p>
            <a:r>
              <a:rPr lang="ru-RU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противопролежневый матрас, </a:t>
            </a:r>
          </a:p>
          <a:p>
            <a:r>
              <a:rPr lang="ru-RU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но помните, что он не панацея от пролежней, </a:t>
            </a:r>
          </a:p>
          <a:p>
            <a:r>
              <a:rPr lang="ru-RU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при недостатке других мер у больного, лежащего на нем,</a:t>
            </a:r>
          </a:p>
          <a:p>
            <a:r>
              <a:rPr lang="ru-RU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все равно могут образовываться пролежни</a:t>
            </a:r>
            <a:r>
              <a:rPr lang="ru-RU" dirty="0" smtClean="0"/>
              <a:t>. </a:t>
            </a:r>
            <a:endParaRPr lang="ru-RU" i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1772816"/>
            <a:ext cx="53285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i="1" spc="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</a:t>
            </a:r>
          </a:p>
          <a:p>
            <a:r>
              <a:rPr lang="ru-RU" sz="7200" b="1" i="1" spc="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Внимание</a:t>
            </a:r>
            <a:endParaRPr lang="ru-RU" sz="7200" b="1" i="1" spc="3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620688"/>
            <a:ext cx="680667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Факторы риска возникновения пролежней: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43608" y="1412776"/>
            <a:ext cx="475700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сниженное питание и недостаток питья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;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38672" y="2060848"/>
            <a:ext cx="369633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избыточный вес и истощение; 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43608" y="2492896"/>
            <a:ext cx="425693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сердечно- сосудистые заболевания;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43608" y="2996952"/>
            <a:ext cx="236911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сахарный диабет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;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043608" y="3356992"/>
            <a:ext cx="313367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недержание мочи и кала; </a:t>
            </a:r>
          </a:p>
          <a:p>
            <a:endParaRPr lang="ru-RU" dirty="0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43608" y="3789040"/>
            <a:ext cx="600978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травмы и заболевания спинного и головного мозга; </a:t>
            </a:r>
          </a:p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043608" y="4293096"/>
            <a:ext cx="544610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потоотделение при повышенной температуре; </a:t>
            </a:r>
          </a:p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043608" y="4725144"/>
            <a:ext cx="188045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грязная кожа;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1043608" y="5157192"/>
            <a:ext cx="461517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крошки и мелкие предметы в постели;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1043608" y="5661248"/>
            <a:ext cx="5567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складки, швы, пуговицы на белье; </a:t>
            </a:r>
          </a:p>
          <a:p>
            <a:pPr lvl="0"/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аллергическая реакция на средства по уходу за кожей.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4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4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4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4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4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4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4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4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4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4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7" grpId="0"/>
      <p:bldP spid="20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7664" y="404664"/>
            <a:ext cx="5855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МЕСТА ОБРАЗОВАНИЯ ПРОЛЕЖНЕЙ</a:t>
            </a:r>
            <a:endParaRPr 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052736"/>
            <a:ext cx="743094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Потенциальными местами образования пролежней могут быть все места </a:t>
            </a: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над костными выступами на теле, </a:t>
            </a: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которые сдавливаются при лежании или сидении. </a:t>
            </a: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 этих местах слабее всего выражена подкожно-жировая клетчатка,</a:t>
            </a: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давление костных выступов выражено сильнее всего. 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2708920"/>
            <a:ext cx="3235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Если больной лежит на боку: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3140968"/>
            <a:ext cx="3020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ОБРАЗОВАНИЕ НА БЕДРЕ: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 descr="C:\Users\Нарине\Desktop\пролежни\4770908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780928"/>
            <a:ext cx="4715515" cy="35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рине\Desktop\пролежни\00023s6p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5688" y="620688"/>
            <a:ext cx="4278312" cy="320873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1560" y="188640"/>
            <a:ext cx="77394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ПРОЛЕЖНИ НА  БОЛЬШИХ ВЕРТЕЛАХ БЕДРЕНОЙ КОСТИ </a:t>
            </a:r>
            <a:endParaRPr lang="ru-RU" sz="20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C:\Users\Нарине\Desktop\пролежни\9556970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764704"/>
            <a:ext cx="3960440" cy="297033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15816" y="3933056"/>
            <a:ext cx="3167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ВИСОЧНОЙ КОСТИ</a:t>
            </a:r>
            <a:endParaRPr lang="ru-RU" sz="20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Нарине\Desktop\пролежни\в височной част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365104"/>
            <a:ext cx="3072341" cy="230425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116632"/>
            <a:ext cx="4705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ПОЛОЖЕНИЕ НА СПИНЕ:</a:t>
            </a:r>
            <a:endParaRPr lang="ru-RU" sz="2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Нарине\Desktop\пролежни\область кресца и вентел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7" y="764704"/>
            <a:ext cx="4499993" cy="3096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C:\Users\Нарине\Desktop\пролежни\case2-before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861048"/>
            <a:ext cx="4162312" cy="2880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 descr="C:\Users\Нарине\Desktop\пролежни\image008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620688"/>
            <a:ext cx="3456384" cy="32050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Нарине\Desktop\пролежни\abed-bedsore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9586" y="116632"/>
            <a:ext cx="4800533" cy="36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1" name="Picture 5" descr="C:\Users\Нарине\Desktop\пролежни\abed-bedsore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40968"/>
            <a:ext cx="3816424" cy="35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1720" y="404664"/>
            <a:ext cx="431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ПОЛОЖЕНИЕ НА ЖИВОТЕ</a:t>
            </a:r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Нарине\Desktop\пролежни\19cb02b51c2be708fdfec0b41937f00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052736"/>
            <a:ext cx="6614936" cy="4968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332656"/>
            <a:ext cx="7402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ПРОЛЕЖНИ МОГУТ ОБРАЗОВАТЬСЯ ОТ ГИПСОВОЙ ПОВЯЗКИ</a:t>
            </a:r>
            <a:endParaRPr lang="ru-RU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Users\Нарине\Desktop\пролежни\ожог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80728"/>
            <a:ext cx="7136076" cy="535205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245</TotalTime>
  <Words>455</Words>
  <Application>Microsoft Office PowerPoint</Application>
  <PresentationFormat>Экран (4:3)</PresentationFormat>
  <Paragraphs>76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Нарине</dc:creator>
  <cp:lastModifiedBy>irr</cp:lastModifiedBy>
  <cp:revision>34</cp:revision>
  <dcterms:created xsi:type="dcterms:W3CDTF">2011-04-11T16:24:35Z</dcterms:created>
  <dcterms:modified xsi:type="dcterms:W3CDTF">2014-01-31T17:45:09Z</dcterms:modified>
</cp:coreProperties>
</file>