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F37A-B079-4717-B87C-E173B43E95F5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6E62-AEB7-438C-B9B3-470A9364E0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F37A-B079-4717-B87C-E173B43E95F5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6E62-AEB7-438C-B9B3-470A9364E0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F37A-B079-4717-B87C-E173B43E95F5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6E62-AEB7-438C-B9B3-470A9364E0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F37A-B079-4717-B87C-E173B43E95F5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6E62-AEB7-438C-B9B3-470A9364E0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F37A-B079-4717-B87C-E173B43E95F5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6E62-AEB7-438C-B9B3-470A9364E0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F37A-B079-4717-B87C-E173B43E95F5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6E62-AEB7-438C-B9B3-470A9364E0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F37A-B079-4717-B87C-E173B43E95F5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6E62-AEB7-438C-B9B3-470A9364E0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F37A-B079-4717-B87C-E173B43E95F5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6E62-AEB7-438C-B9B3-470A9364E0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F37A-B079-4717-B87C-E173B43E95F5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6E62-AEB7-438C-B9B3-470A9364E0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F37A-B079-4717-B87C-E173B43E95F5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6E62-AEB7-438C-B9B3-470A9364E0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F37A-B079-4717-B87C-E173B43E95F5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6E62-AEB7-438C-B9B3-470A9364E0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AF37A-B079-4717-B87C-E173B43E95F5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96E62-AEB7-438C-B9B3-470A9364E0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achat-besplatno-krasivye-ramki-dlya-prezentac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3999" cy="7286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25717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66FF"/>
                </a:solidFill>
                <a:latin typeface="Century Schoolbook" pitchFamily="18" charset="0"/>
              </a:rPr>
              <a:t/>
            </a:r>
            <a:br>
              <a:rPr lang="ru-RU" sz="3600" b="1" dirty="0" smtClean="0">
                <a:solidFill>
                  <a:srgbClr val="0066FF"/>
                </a:solidFill>
                <a:latin typeface="Century Schoolbook" pitchFamily="18" charset="0"/>
              </a:rPr>
            </a:br>
            <a:r>
              <a:rPr lang="ru-RU" sz="3600" b="1" dirty="0" smtClean="0">
                <a:latin typeface="Century Schoolbook" pitchFamily="18" charset="0"/>
              </a:rPr>
              <a:t>10.02.15г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3600" b="1" dirty="0">
                <a:latin typeface="Century Schoolbook" pitchFamily="18" charset="0"/>
              </a:rPr>
              <a:t>К</a:t>
            </a:r>
            <a:r>
              <a:rPr lang="ru-RU" sz="3600" b="1" dirty="0" smtClean="0">
                <a:latin typeface="Century Schoolbook" pitchFamily="18" charset="0"/>
              </a:rPr>
              <a:t>лассная работа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Century Schoolbook" pitchFamily="18" charset="0"/>
              </a:rPr>
              <a:t>Модуль числа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6400800" cy="1752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Цель урока: ввести понятие модуля числа, показать обозначение модуля и учиться находить значения выражений с модулем.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achat-besplatno-krasivye-ramki-dlya-prezentac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470025"/>
          </a:xfrm>
        </p:spPr>
        <p:txBody>
          <a:bodyPr/>
          <a:lstStyle/>
          <a:p>
            <a:r>
              <a:rPr lang="ru-RU" dirty="0" smtClean="0"/>
              <a:t>Итог урока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285860"/>
            <a:ext cx="7358114" cy="3857652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Что такое модуль числа?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Как обозначают модуль числа?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Верно ли, что для любого числа </a:t>
            </a:r>
            <a:r>
              <a:rPr lang="en-US" sz="2800" dirty="0" smtClean="0">
                <a:solidFill>
                  <a:schemeClr val="tx1"/>
                </a:solidFill>
              </a:rPr>
              <a:t>a |a|=|-a|</a:t>
            </a:r>
            <a:r>
              <a:rPr lang="ru-RU" sz="2800" dirty="0" smtClean="0">
                <a:solidFill>
                  <a:schemeClr val="tx1"/>
                </a:solidFill>
              </a:rPr>
              <a:t>?</a:t>
            </a:r>
          </a:p>
          <a:p>
            <a:pPr marL="514350" indent="-514350" algn="just"/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achat-besplatno-krasivye-ramki-dlya-prezentac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928802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П. 28 выучить определение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№ 967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№ 969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№ 973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achat-besplatno-krasivye-ramki-dlya-prezentac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7859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Отметьте на координатной прямой точки </a:t>
            </a:r>
            <a:r>
              <a:rPr lang="en-US" sz="2800" dirty="0" smtClean="0"/>
              <a:t>A(-3), B(4),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 C(-7)</a:t>
            </a:r>
            <a:r>
              <a:rPr lang="ru-RU" sz="2800" dirty="0" smtClean="0"/>
              <a:t>. Найдите расстояние от начала отсчёта О до точек </a:t>
            </a:r>
            <a:r>
              <a:rPr lang="en-US" sz="2800" dirty="0" smtClean="0"/>
              <a:t>A,B,C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85926"/>
            <a:ext cx="7429552" cy="3071834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>
                <a:solidFill>
                  <a:schemeClr val="tx1"/>
                </a:solidFill>
              </a:rPr>
              <a:t>Ответ:  </a:t>
            </a:r>
            <a:r>
              <a:rPr lang="ru-RU" sz="2800" dirty="0" smtClean="0">
                <a:solidFill>
                  <a:schemeClr val="tx1"/>
                </a:solidFill>
              </a:rPr>
              <a:t>расстояние от </a:t>
            </a:r>
            <a:r>
              <a:rPr lang="en-US" sz="2800" dirty="0" smtClean="0">
                <a:solidFill>
                  <a:schemeClr val="tx1"/>
                </a:solidFill>
              </a:rPr>
              <a:t>A(-3)</a:t>
            </a:r>
            <a:r>
              <a:rPr lang="ru-RU" sz="2800" dirty="0" smtClean="0">
                <a:solidFill>
                  <a:schemeClr val="tx1"/>
                </a:solidFill>
              </a:rPr>
              <a:t> до начала отсчёта О равно 3 единичным отрезкам; от </a:t>
            </a:r>
            <a:r>
              <a:rPr lang="en-US" sz="2800" dirty="0" smtClean="0">
                <a:solidFill>
                  <a:schemeClr val="tx1"/>
                </a:solidFill>
              </a:rPr>
              <a:t>B(4)</a:t>
            </a:r>
            <a:r>
              <a:rPr lang="ru-RU" sz="2800" dirty="0" smtClean="0">
                <a:solidFill>
                  <a:schemeClr val="tx1"/>
                </a:solidFill>
              </a:rPr>
              <a:t> – 4 единичным отрезкам; </a:t>
            </a:r>
            <a:r>
              <a:rPr lang="en-US" sz="2800" dirty="0" smtClean="0">
                <a:solidFill>
                  <a:schemeClr val="tx1"/>
                </a:solidFill>
              </a:rPr>
              <a:t>C(-7) </a:t>
            </a:r>
            <a:r>
              <a:rPr lang="ru-RU" sz="2800" dirty="0" smtClean="0">
                <a:solidFill>
                  <a:schemeClr val="tx1"/>
                </a:solidFill>
              </a:rPr>
              <a:t> - 7 единичным отрезкам.                       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 -7                -3                0                      4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>
            <a:stCxn id="18" idx="2"/>
          </p:cNvCxnSpPr>
          <p:nvPr/>
        </p:nvCxnSpPr>
        <p:spPr>
          <a:xfrm rot="10800000" flipH="1" flipV="1">
            <a:off x="857224" y="4143380"/>
            <a:ext cx="7143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Блок-схема: узел 16"/>
          <p:cNvSpPr/>
          <p:nvPr/>
        </p:nvSpPr>
        <p:spPr>
          <a:xfrm>
            <a:off x="1214414" y="4071942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857224" y="4071942"/>
            <a:ext cx="5357850" cy="142876"/>
            <a:chOff x="857224" y="4071942"/>
            <a:chExt cx="5357850" cy="142876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4071934" y="4071942"/>
              <a:ext cx="142876" cy="1428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4643438" y="4071942"/>
              <a:ext cx="142876" cy="1428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5143504" y="4071942"/>
              <a:ext cx="142876" cy="1428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572132" y="4071942"/>
              <a:ext cx="142876" cy="1428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6072198" y="4071942"/>
              <a:ext cx="142876" cy="1428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3571868" y="4071942"/>
              <a:ext cx="142876" cy="1428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3071802" y="4071942"/>
              <a:ext cx="142876" cy="1428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узел 13"/>
            <p:cNvSpPr/>
            <p:nvPr/>
          </p:nvSpPr>
          <p:spPr>
            <a:xfrm>
              <a:off x="2571736" y="4071942"/>
              <a:ext cx="142876" cy="1428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Блок-схема: узел 14"/>
            <p:cNvSpPr/>
            <p:nvPr/>
          </p:nvSpPr>
          <p:spPr>
            <a:xfrm>
              <a:off x="2071670" y="4071942"/>
              <a:ext cx="142876" cy="1428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1643042" y="4071942"/>
              <a:ext cx="142876" cy="1428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857224" y="4071942"/>
              <a:ext cx="142876" cy="1428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achat-besplatno-krasivye-ramki-dlya-prezentac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929618" cy="321471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Какие координаты имеют точки </a:t>
            </a:r>
            <a:r>
              <a:rPr lang="en-US" sz="2800" dirty="0" smtClean="0"/>
              <a:t>A,B,C</a:t>
            </a:r>
            <a:r>
              <a:rPr lang="ru-RU" sz="2800" dirty="0" smtClean="0"/>
              <a:t>?</a:t>
            </a:r>
            <a:br>
              <a:rPr lang="ru-RU" sz="2800" dirty="0" smtClean="0"/>
            </a:br>
            <a:r>
              <a:rPr lang="ru-RU" sz="2800" dirty="0"/>
              <a:t>Чему равно расстояние(в единичных отрезках) от начала координат до точек А , В и С?</a:t>
            </a:r>
            <a:r>
              <a:rPr lang="ru-RU" sz="2800" b="1" dirty="0" smtClean="0">
                <a:solidFill>
                  <a:srgbClr val="0066FF"/>
                </a:solidFill>
                <a:latin typeface="Century Schoolbook" pitchFamily="18" charset="0"/>
              </a:rPr>
              <a:t/>
            </a:r>
            <a:br>
              <a:rPr lang="ru-RU" sz="2800" b="1" dirty="0" smtClean="0">
                <a:solidFill>
                  <a:srgbClr val="0066FF"/>
                </a:solidFill>
                <a:latin typeface="Century Schoolbook" pitchFamily="18" charset="0"/>
              </a:rPr>
            </a:br>
            <a:r>
              <a:rPr lang="ru-RU" sz="2800" dirty="0"/>
              <a:t>Число </a:t>
            </a:r>
            <a:r>
              <a:rPr lang="ru-RU" sz="2800" dirty="0" smtClean="0"/>
              <a:t>3  </a:t>
            </a:r>
            <a:r>
              <a:rPr lang="ru-RU" sz="2800" dirty="0"/>
              <a:t>называют </a:t>
            </a:r>
            <a:r>
              <a:rPr lang="ru-RU" sz="2800" b="1" i="1" dirty="0">
                <a:solidFill>
                  <a:srgbClr val="00B050"/>
                </a:solidFill>
              </a:rPr>
              <a:t>модулем</a:t>
            </a:r>
            <a:r>
              <a:rPr lang="ru-RU" sz="2800" dirty="0"/>
              <a:t> числа </a:t>
            </a:r>
            <a:r>
              <a:rPr lang="en-US" sz="2800" dirty="0"/>
              <a:t>- </a:t>
            </a:r>
            <a:r>
              <a:rPr lang="ru-RU" sz="2800" dirty="0" smtClean="0"/>
              <a:t>3,  </a:t>
            </a:r>
            <a:br>
              <a:rPr lang="ru-RU" sz="2800" dirty="0" smtClean="0"/>
            </a:br>
            <a:r>
              <a:rPr lang="ru-RU" sz="2800" dirty="0" smtClean="0"/>
              <a:t>число 4 </a:t>
            </a:r>
            <a:r>
              <a:rPr lang="ru-RU" sz="2800" dirty="0"/>
              <a:t>– </a:t>
            </a:r>
            <a:r>
              <a:rPr lang="ru-RU" sz="2800" b="1" i="1" dirty="0">
                <a:solidFill>
                  <a:srgbClr val="00B050"/>
                </a:solidFill>
              </a:rPr>
              <a:t>модулем</a:t>
            </a:r>
            <a:r>
              <a:rPr lang="ru-RU" sz="2800" dirty="0"/>
              <a:t> числа </a:t>
            </a:r>
            <a:r>
              <a:rPr lang="ru-RU" sz="2800" dirty="0" smtClean="0"/>
              <a:t>4,                             </a:t>
            </a:r>
            <a:r>
              <a:rPr lang="en-US" sz="2800" dirty="0" smtClean="0"/>
              <a:t> </a:t>
            </a:r>
            <a:r>
              <a:rPr lang="ru-RU" sz="2800" dirty="0" smtClean="0"/>
              <a:t>     число 7 </a:t>
            </a:r>
            <a:r>
              <a:rPr lang="ru-RU" sz="2800" dirty="0"/>
              <a:t>– </a:t>
            </a:r>
            <a:r>
              <a:rPr lang="ru-RU" sz="2800" b="1" i="1" dirty="0">
                <a:solidFill>
                  <a:srgbClr val="00B050"/>
                </a:solidFill>
              </a:rPr>
              <a:t>модулем</a:t>
            </a:r>
            <a:r>
              <a:rPr lang="ru-RU" sz="2800" dirty="0"/>
              <a:t> числа </a:t>
            </a:r>
            <a:r>
              <a:rPr lang="ru-RU" sz="2800" dirty="0" smtClean="0"/>
              <a:t>-7.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429000"/>
            <a:ext cx="7858180" cy="2209800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Определение: </a:t>
            </a:r>
            <a:r>
              <a:rPr lang="ru-RU" sz="2400" b="1" dirty="0" smtClean="0">
                <a:solidFill>
                  <a:srgbClr val="00B050"/>
                </a:solidFill>
                <a:latin typeface="Century Schoolbook" pitchFamily="18" charset="0"/>
              </a:rPr>
              <a:t>Модулем</a:t>
            </a: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entury Schoolbook" pitchFamily="18" charset="0"/>
              </a:rPr>
              <a:t>числа а называется расстояние (в единичных отрезках) от начала координат до точки А(</a:t>
            </a:r>
            <a:r>
              <a:rPr lang="ru-RU" sz="2400" dirty="0" err="1" smtClean="0">
                <a:solidFill>
                  <a:schemeClr val="tx1"/>
                </a:solidFill>
                <a:latin typeface="Century Schoolbook" pitchFamily="18" charset="0"/>
              </a:rPr>
              <a:t>а</a:t>
            </a:r>
            <a:r>
              <a:rPr lang="ru-RU" sz="2400" dirty="0" smtClean="0">
                <a:solidFill>
                  <a:schemeClr val="tx1"/>
                </a:solidFill>
                <a:latin typeface="Century Schoolbook" pitchFamily="18" charset="0"/>
              </a:rPr>
              <a:t>).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achat-besplatno-krasivye-ramki-dlya-prezentac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smtClean="0"/>
              <a:t>Обозначение:                      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7858180" cy="342902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Например:</a:t>
            </a: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785794"/>
            <a:ext cx="1143008" cy="122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285992"/>
            <a:ext cx="2081202" cy="89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071810"/>
            <a:ext cx="2371716" cy="82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857628"/>
            <a:ext cx="2438392" cy="94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214554"/>
            <a:ext cx="2571768" cy="89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071810"/>
            <a:ext cx="2395558" cy="103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achat-besplatno-krasivye-ramki-dlya-prezentac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7772400" cy="42862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latin typeface="Cambria" pitchFamily="18" charset="0"/>
              </a:rPr>
              <a:t>Каким числом не может быть модуль числа?</a:t>
            </a:r>
            <a:r>
              <a:rPr lang="ru-RU" b="1" dirty="0" smtClean="0">
                <a:solidFill>
                  <a:srgbClr val="0066FF"/>
                </a:solidFill>
                <a:latin typeface="Century Schoolbook" pitchFamily="18" charset="0"/>
              </a:rPr>
              <a:t/>
            </a:r>
            <a:br>
              <a:rPr lang="ru-RU" b="1" dirty="0" smtClean="0">
                <a:solidFill>
                  <a:srgbClr val="0066FF"/>
                </a:solidFill>
                <a:latin typeface="Century Schoolbook" pitchFamily="18" charset="0"/>
              </a:rPr>
            </a:br>
            <a:r>
              <a:rPr lang="ru-RU" sz="2800" b="1" dirty="0">
                <a:latin typeface="Cambria" pitchFamily="18" charset="0"/>
              </a:rPr>
              <a:t>Чему равен модуль положительного числа</a:t>
            </a:r>
            <a:r>
              <a:rPr lang="ru-RU" sz="2800" b="1" dirty="0" smtClean="0">
                <a:latin typeface="Cambria" pitchFamily="18" charset="0"/>
              </a:rPr>
              <a:t>?</a:t>
            </a:r>
            <a:br>
              <a:rPr lang="ru-RU" sz="2800" b="1" dirty="0" smtClean="0">
                <a:latin typeface="Cambria" pitchFamily="18" charset="0"/>
              </a:rPr>
            </a:b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|85|= 85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</a:br>
            <a:r>
              <a:rPr lang="ru-RU" sz="2800" b="1" dirty="0">
                <a:latin typeface="Cambria" pitchFamily="18" charset="0"/>
              </a:rPr>
              <a:t>Чему равен модуль отрицательного числа?</a:t>
            </a:r>
            <a:r>
              <a:rPr lang="ru-RU" b="1" dirty="0" smtClean="0">
                <a:solidFill>
                  <a:srgbClr val="0066FF"/>
                </a:solidFill>
                <a:latin typeface="Century Schoolbook" pitchFamily="18" charset="0"/>
              </a:rPr>
              <a:t/>
            </a:r>
            <a:br>
              <a:rPr lang="ru-RU" b="1" dirty="0" smtClean="0">
                <a:solidFill>
                  <a:srgbClr val="0066FF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800080"/>
                </a:solidFill>
                <a:latin typeface="Century Schoolbook" pitchFamily="18" charset="0"/>
              </a:rPr>
              <a:t/>
            </a:r>
            <a:br>
              <a:rPr lang="ru-RU" b="1" dirty="0" smtClean="0">
                <a:solidFill>
                  <a:srgbClr val="800080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0066FF"/>
                </a:solidFill>
                <a:latin typeface="Century Schoolbook" pitchFamily="18" charset="0"/>
              </a:rPr>
              <a:t/>
            </a:r>
            <a:br>
              <a:rPr lang="ru-RU" b="1" dirty="0" smtClean="0">
                <a:solidFill>
                  <a:srgbClr val="0066FF"/>
                </a:solidFill>
                <a:latin typeface="Century Schoolbook" pitchFamily="18" charset="0"/>
              </a:rPr>
            </a:b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|0|= 0</a:t>
            </a:r>
            <a:r>
              <a:rPr lang="ru-RU" b="1" dirty="0" smtClean="0">
                <a:solidFill>
                  <a:srgbClr val="800080"/>
                </a:solidFill>
                <a:latin typeface="Century Schoolbook" pitchFamily="18" charset="0"/>
              </a:rPr>
              <a:t/>
            </a:r>
            <a:br>
              <a:rPr lang="ru-RU" b="1" dirty="0" smtClean="0">
                <a:solidFill>
                  <a:srgbClr val="800080"/>
                </a:solidFill>
                <a:latin typeface="Century Schoolbook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571744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|-56|= 56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071810"/>
            <a:ext cx="3786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Century Schoolbook" pitchFamily="18" charset="0"/>
                <a:ea typeface="+mj-ea"/>
                <a:cs typeface="+mj-cs"/>
              </a:rPr>
              <a:t>Чему равен модуль 0?</a:t>
            </a:r>
            <a:endParaRPr lang="ru-RU" sz="2400" b="1" dirty="0"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achat-besplatno-krasivye-ramki-dlya-prezentac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500063" y="500063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Cambria" pitchFamily="18" charset="0"/>
              </a:rPr>
              <a:t>Даны числа: </a:t>
            </a:r>
            <a:r>
              <a:rPr lang="ru-RU" sz="2800" b="1" dirty="0">
                <a:solidFill>
                  <a:srgbClr val="800080"/>
                </a:solidFill>
                <a:latin typeface="Cambria" pitchFamily="18" charset="0"/>
              </a:rPr>
              <a:t>4 и - 4;  </a:t>
            </a:r>
            <a:r>
              <a:rPr lang="ru-RU" sz="2800" b="1" dirty="0" smtClean="0">
                <a:solidFill>
                  <a:srgbClr val="800080"/>
                </a:solidFill>
                <a:latin typeface="Cambria" pitchFamily="18" charset="0"/>
              </a:rPr>
              <a:t>9  </a:t>
            </a:r>
            <a:r>
              <a:rPr lang="ru-RU" sz="2800" b="1" dirty="0">
                <a:solidFill>
                  <a:srgbClr val="800080"/>
                </a:solidFill>
                <a:latin typeface="Cambria" pitchFamily="18" charset="0"/>
              </a:rPr>
              <a:t>и - </a:t>
            </a:r>
            <a:r>
              <a:rPr lang="ru-RU" sz="2800" b="1" dirty="0" smtClean="0">
                <a:solidFill>
                  <a:srgbClr val="800080"/>
                </a:solidFill>
                <a:latin typeface="Cambria" pitchFamily="18" charset="0"/>
              </a:rPr>
              <a:t>9;  </a:t>
            </a:r>
            <a:r>
              <a:rPr lang="ru-RU" sz="2800" b="1" dirty="0">
                <a:solidFill>
                  <a:srgbClr val="800080"/>
                </a:solidFill>
                <a:latin typeface="Cambria" pitchFamily="18" charset="0"/>
              </a:rPr>
              <a:t>- </a:t>
            </a:r>
            <a:r>
              <a:rPr lang="ru-RU" sz="2800" b="1" dirty="0" smtClean="0">
                <a:solidFill>
                  <a:srgbClr val="800080"/>
                </a:solidFill>
                <a:latin typeface="Cambria" pitchFamily="18" charset="0"/>
              </a:rPr>
              <a:t>48 </a:t>
            </a:r>
            <a:r>
              <a:rPr lang="ru-RU" sz="2800" b="1" dirty="0">
                <a:solidFill>
                  <a:srgbClr val="800080"/>
                </a:solidFill>
                <a:latin typeface="Cambria" pitchFamily="18" charset="0"/>
              </a:rPr>
              <a:t>и </a:t>
            </a:r>
            <a:r>
              <a:rPr lang="ru-RU" sz="2800" b="1" dirty="0" smtClean="0">
                <a:solidFill>
                  <a:srgbClr val="800080"/>
                </a:solidFill>
                <a:latin typeface="Cambria" pitchFamily="18" charset="0"/>
              </a:rPr>
              <a:t>48</a:t>
            </a:r>
            <a:endParaRPr lang="ru-RU" sz="2800" b="1" dirty="0">
              <a:solidFill>
                <a:srgbClr val="800080"/>
              </a:solidFill>
              <a:latin typeface="Cambria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latin typeface="Cambria" pitchFamily="18" charset="0"/>
                <a:ea typeface="+mj-ea"/>
                <a:cs typeface="+mj-cs"/>
              </a:rPr>
              <a:t>     Как </a:t>
            </a:r>
            <a:r>
              <a:rPr lang="ru-RU" sz="2800" b="1" dirty="0">
                <a:latin typeface="Cambria" pitchFamily="18" charset="0"/>
                <a:ea typeface="+mj-ea"/>
                <a:cs typeface="+mj-cs"/>
              </a:rPr>
              <a:t>называются эти числа?</a:t>
            </a:r>
            <a:endParaRPr lang="ru-RU" sz="2800" b="1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14414" y="1428736"/>
            <a:ext cx="792958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Cambria" pitchFamily="18" charset="0"/>
                <a:ea typeface="+mj-ea"/>
                <a:cs typeface="+mj-cs"/>
              </a:rPr>
              <a:t>Найдите модуль каждого из чисел</a:t>
            </a:r>
            <a:r>
              <a:rPr lang="ru-RU" sz="3200" b="1" dirty="0">
                <a:latin typeface="Century Schoolbook" pitchFamily="18" charset="0"/>
              </a:rPr>
              <a:t>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85786" y="1928802"/>
            <a:ext cx="6781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800080"/>
                </a:solidFill>
                <a:latin typeface="Century Schoolbook" pitchFamily="18" charset="0"/>
              </a:rPr>
              <a:t>|4|=4   </a:t>
            </a:r>
            <a:r>
              <a:rPr lang="ru-RU" sz="2800" b="1" dirty="0">
                <a:solidFill>
                  <a:srgbClr val="800080"/>
                </a:solidFill>
                <a:latin typeface="Century Schoolbook" pitchFamily="18" charset="0"/>
              </a:rPr>
              <a:t>     и    </a:t>
            </a:r>
            <a:r>
              <a:rPr lang="en-US" sz="2800" b="1" dirty="0">
                <a:solidFill>
                  <a:srgbClr val="800080"/>
                </a:solidFill>
                <a:latin typeface="Century Schoolbook" pitchFamily="18" charset="0"/>
              </a:rPr>
              <a:t>|-4|=4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800080"/>
                </a:solidFill>
                <a:latin typeface="Century Schoolbook" pitchFamily="18" charset="0"/>
              </a:rPr>
              <a:t>|</a:t>
            </a:r>
            <a:r>
              <a:rPr lang="en-US" sz="2800" b="1" dirty="0" smtClean="0">
                <a:solidFill>
                  <a:srgbClr val="800080"/>
                </a:solidFill>
                <a:latin typeface="Century Schoolbook" pitchFamily="18" charset="0"/>
              </a:rPr>
              <a:t>9|=9</a:t>
            </a:r>
            <a:r>
              <a:rPr lang="ru-RU" sz="2800" b="1" dirty="0" smtClean="0">
                <a:solidFill>
                  <a:srgbClr val="800080"/>
                </a:solidFill>
                <a:latin typeface="Century Schoolbook" pitchFamily="18" charset="0"/>
              </a:rPr>
              <a:t>  </a:t>
            </a:r>
            <a:r>
              <a:rPr lang="en-US" sz="2800" b="1" dirty="0" smtClean="0">
                <a:solidFill>
                  <a:srgbClr val="800080"/>
                </a:solidFill>
                <a:latin typeface="Century Schoolbook" pitchFamily="18" charset="0"/>
              </a:rPr>
              <a:t> </a:t>
            </a:r>
            <a:r>
              <a:rPr lang="ru-RU" sz="2800" b="1" dirty="0" smtClean="0">
                <a:solidFill>
                  <a:srgbClr val="800080"/>
                </a:solidFill>
                <a:latin typeface="Century Schoolbook" pitchFamily="18" charset="0"/>
              </a:rPr>
              <a:t>     и  </a:t>
            </a:r>
            <a:r>
              <a:rPr lang="en-US" sz="2800" b="1" dirty="0" smtClean="0">
                <a:solidFill>
                  <a:srgbClr val="800080"/>
                </a:solidFill>
                <a:latin typeface="Century Schoolbook" pitchFamily="18" charset="0"/>
              </a:rPr>
              <a:t>  </a:t>
            </a:r>
            <a:r>
              <a:rPr lang="en-US" sz="2800" b="1" dirty="0">
                <a:solidFill>
                  <a:srgbClr val="800080"/>
                </a:solidFill>
                <a:latin typeface="Century Schoolbook" pitchFamily="18" charset="0"/>
              </a:rPr>
              <a:t>|-</a:t>
            </a:r>
            <a:r>
              <a:rPr lang="en-US" sz="2800" b="1" dirty="0" smtClean="0">
                <a:solidFill>
                  <a:srgbClr val="800080"/>
                </a:solidFill>
                <a:latin typeface="Century Schoolbook" pitchFamily="18" charset="0"/>
              </a:rPr>
              <a:t>9|=9</a:t>
            </a:r>
            <a:endParaRPr lang="ru-RU" sz="2800" b="1" dirty="0">
              <a:solidFill>
                <a:srgbClr val="800080"/>
              </a:solidFill>
              <a:latin typeface="Century Schoolbook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800080"/>
                </a:solidFill>
                <a:latin typeface="Century Schoolbook" pitchFamily="18" charset="0"/>
              </a:rPr>
              <a:t>|-</a:t>
            </a:r>
            <a:r>
              <a:rPr lang="en-US" sz="2800" b="1" dirty="0" smtClean="0">
                <a:solidFill>
                  <a:srgbClr val="800080"/>
                </a:solidFill>
                <a:latin typeface="Century Schoolbook" pitchFamily="18" charset="0"/>
              </a:rPr>
              <a:t>4</a:t>
            </a:r>
            <a:r>
              <a:rPr lang="ru-RU" sz="2800" b="1" dirty="0" smtClean="0">
                <a:solidFill>
                  <a:srgbClr val="800080"/>
                </a:solidFill>
                <a:latin typeface="Century Schoolbook" pitchFamily="18" charset="0"/>
              </a:rPr>
              <a:t>8</a:t>
            </a:r>
            <a:r>
              <a:rPr lang="en-US" sz="2800" b="1" dirty="0" smtClean="0">
                <a:solidFill>
                  <a:srgbClr val="800080"/>
                </a:solidFill>
                <a:latin typeface="Century Schoolbook" pitchFamily="18" charset="0"/>
              </a:rPr>
              <a:t>|=4</a:t>
            </a:r>
            <a:r>
              <a:rPr lang="ru-RU" sz="2800" b="1" dirty="0" smtClean="0">
                <a:solidFill>
                  <a:srgbClr val="800080"/>
                </a:solidFill>
                <a:latin typeface="Century Schoolbook" pitchFamily="18" charset="0"/>
              </a:rPr>
              <a:t>8 </a:t>
            </a:r>
            <a:r>
              <a:rPr lang="en-US" sz="2800" b="1" dirty="0" smtClean="0">
                <a:solidFill>
                  <a:srgbClr val="800080"/>
                </a:solidFill>
                <a:latin typeface="Century Schoolbook" pitchFamily="18" charset="0"/>
              </a:rPr>
              <a:t>  </a:t>
            </a:r>
            <a:r>
              <a:rPr lang="ru-RU" sz="2800" b="1" dirty="0">
                <a:solidFill>
                  <a:srgbClr val="800080"/>
                </a:solidFill>
                <a:latin typeface="Century Schoolbook" pitchFamily="18" charset="0"/>
              </a:rPr>
              <a:t>и    </a:t>
            </a:r>
            <a:r>
              <a:rPr lang="en-US" sz="2800" b="1" dirty="0">
                <a:solidFill>
                  <a:srgbClr val="800080"/>
                </a:solidFill>
                <a:latin typeface="Century Schoolbook" pitchFamily="18" charset="0"/>
              </a:rPr>
              <a:t>|</a:t>
            </a:r>
            <a:r>
              <a:rPr lang="en-US" sz="2800" b="1" dirty="0" smtClean="0">
                <a:solidFill>
                  <a:srgbClr val="800080"/>
                </a:solidFill>
                <a:latin typeface="Century Schoolbook" pitchFamily="18" charset="0"/>
              </a:rPr>
              <a:t>4</a:t>
            </a:r>
            <a:r>
              <a:rPr lang="ru-RU" sz="2800" b="1" dirty="0" smtClean="0">
                <a:solidFill>
                  <a:srgbClr val="800080"/>
                </a:solidFill>
                <a:latin typeface="Century Schoolbook" pitchFamily="18" charset="0"/>
              </a:rPr>
              <a:t>8</a:t>
            </a:r>
            <a:r>
              <a:rPr lang="en-US" sz="2800" b="1" dirty="0" smtClean="0">
                <a:solidFill>
                  <a:srgbClr val="800080"/>
                </a:solidFill>
                <a:latin typeface="Century Schoolbook" pitchFamily="18" charset="0"/>
              </a:rPr>
              <a:t>|=4</a:t>
            </a:r>
            <a:r>
              <a:rPr lang="ru-RU" sz="2800" b="1" dirty="0" smtClean="0">
                <a:solidFill>
                  <a:srgbClr val="800080"/>
                </a:solidFill>
                <a:latin typeface="Century Schoolbook" pitchFamily="18" charset="0"/>
              </a:rPr>
              <a:t>8</a:t>
            </a:r>
            <a:endParaRPr lang="ru-RU" sz="2800" b="1" dirty="0">
              <a:solidFill>
                <a:srgbClr val="800080"/>
              </a:solidFill>
              <a:latin typeface="Century Schoolbook" pitchFamily="18" charset="0"/>
            </a:endParaRPr>
          </a:p>
        </p:txBody>
      </p:sp>
      <p:sp>
        <p:nvSpPr>
          <p:cNvPr id="9" name="Text Box 8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000100" y="378619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b="1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Сравните эти модули.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00100" y="4214818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Cambria" pitchFamily="18" charset="0"/>
                <a:ea typeface="+mj-ea"/>
                <a:cs typeface="+mj-cs"/>
              </a:rPr>
              <a:t>Какой вывод можно сделать?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4572008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Century Schoolbook" pitchFamily="18" charset="0"/>
              </a:rPr>
              <a:t>|</a:t>
            </a:r>
            <a:r>
              <a:rPr lang="ru-RU" sz="3200" b="1" dirty="0" smtClean="0">
                <a:solidFill>
                  <a:srgbClr val="FF0000"/>
                </a:solidFill>
                <a:latin typeface="Century Schoolbook" pitchFamily="18" charset="0"/>
              </a:rPr>
              <a:t>-а</a:t>
            </a:r>
            <a:r>
              <a:rPr lang="en-US" sz="3200" b="1" dirty="0" smtClean="0">
                <a:solidFill>
                  <a:srgbClr val="FF0000"/>
                </a:solidFill>
                <a:latin typeface="Century Schoolbook" pitchFamily="18" charset="0"/>
              </a:rPr>
              <a:t>|=|a|</a:t>
            </a:r>
            <a:r>
              <a:rPr lang="en-US" sz="1100" b="1" dirty="0" smtClean="0">
                <a:solidFill>
                  <a:srgbClr val="FF0000"/>
                </a:solidFill>
                <a:latin typeface="Century Schoolbook" pitchFamily="18" charset="0"/>
              </a:rPr>
              <a:t>   </a:t>
            </a:r>
            <a:r>
              <a:rPr lang="ru-RU" sz="1100" b="1" dirty="0" smtClean="0">
                <a:solidFill>
                  <a:srgbClr val="FF0000"/>
                </a:solidFill>
                <a:latin typeface="Century Schoolbook" pitchFamily="18" charset="0"/>
              </a:rPr>
              <a:t>   </a:t>
            </a:r>
            <a:endParaRPr lang="en-US" sz="1100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achat-besplatno-krasivye-ramki-dlya-prezentac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714356"/>
            <a:ext cx="6000792" cy="3500462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Работа по учебнику</a:t>
            </a:r>
            <a:br>
              <a:rPr lang="ru-RU" sz="3200" dirty="0" smtClean="0"/>
            </a:br>
            <a:r>
              <a:rPr lang="ru-RU" sz="3200" dirty="0" smtClean="0"/>
              <a:t>откройте с.159 п. 28</a:t>
            </a:r>
            <a:br>
              <a:rPr lang="ru-RU" sz="3200" dirty="0" smtClean="0"/>
            </a:br>
            <a:r>
              <a:rPr lang="ru-RU" sz="3200" dirty="0" smtClean="0"/>
              <a:t>прочитайте и ответьте на вопросы в конце пункта.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achat-besplatno-krasivye-ramki-dlya-prezentac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4348" y="642918"/>
            <a:ext cx="784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Century Schoolbook" pitchFamily="18" charset="0"/>
              </a:rPr>
              <a:t>Выполните самостоятельно </a:t>
            </a:r>
            <a:r>
              <a:rPr lang="ru-RU" sz="3200" b="1" dirty="0">
                <a:latin typeface="Century Schoolbook" pitchFamily="18" charset="0"/>
              </a:rPr>
              <a:t>№95</a:t>
            </a:r>
            <a:r>
              <a:rPr lang="en-US" sz="3200" b="1" dirty="0" smtClean="0">
                <a:latin typeface="Century Schoolbook" pitchFamily="18" charset="0"/>
              </a:rPr>
              <a:t>2</a:t>
            </a:r>
            <a:r>
              <a:rPr lang="ru-RU" sz="2800" b="1" dirty="0" smtClean="0">
                <a:latin typeface="Century Schoolbook" pitchFamily="18" charset="0"/>
              </a:rPr>
              <a:t>, </a:t>
            </a:r>
            <a:r>
              <a:rPr lang="ru-RU" sz="2800" b="1" dirty="0">
                <a:latin typeface="Century Schoolbook" pitchFamily="18" charset="0"/>
              </a:rPr>
              <a:t>затем проверьте ответы:</a:t>
            </a: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500034" y="2143116"/>
            <a:ext cx="791527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Century Schoolbook" pitchFamily="18" charset="0"/>
              </a:rPr>
              <a:t>|</a:t>
            </a:r>
            <a:r>
              <a:rPr lang="en-US" sz="3600" b="1" dirty="0">
                <a:latin typeface="Century Schoolbook" pitchFamily="18" charset="0"/>
              </a:rPr>
              <a:t>3,7|=3,7      </a:t>
            </a:r>
            <a:r>
              <a:rPr lang="en-US" sz="3600" b="1" dirty="0" smtClean="0">
                <a:latin typeface="Century Schoolbook" pitchFamily="18" charset="0"/>
              </a:rPr>
              <a:t>|</a:t>
            </a:r>
            <a:r>
              <a:rPr lang="en-US" sz="3600" b="1" dirty="0">
                <a:latin typeface="Century Schoolbook" pitchFamily="18" charset="0"/>
              </a:rPr>
              <a:t>315,6|=</a:t>
            </a:r>
            <a:r>
              <a:rPr lang="en-US" sz="3600" b="1" dirty="0" smtClean="0">
                <a:latin typeface="Century Schoolbook" pitchFamily="18" charset="0"/>
              </a:rPr>
              <a:t>315,6</a:t>
            </a:r>
          </a:p>
          <a:p>
            <a:pPr>
              <a:spcBef>
                <a:spcPct val="50000"/>
              </a:spcBef>
            </a:pPr>
            <a:r>
              <a:rPr lang="en-US" sz="3600" b="1" dirty="0" smtClean="0">
                <a:latin typeface="Century Schoolbook" pitchFamily="18" charset="0"/>
              </a:rPr>
              <a:t>|-7,8|=7,</a:t>
            </a:r>
            <a:r>
              <a:rPr lang="ru-RU" sz="3600" b="1" dirty="0" smtClean="0">
                <a:latin typeface="Century Schoolbook" pitchFamily="18" charset="0"/>
              </a:rPr>
              <a:t>                   </a:t>
            </a:r>
            <a:r>
              <a:rPr lang="en-US" sz="3600" b="1" dirty="0" smtClean="0">
                <a:latin typeface="Century Schoolbook" pitchFamily="18" charset="0"/>
              </a:rPr>
              <a:t>|0|=0</a:t>
            </a:r>
          </a:p>
          <a:p>
            <a:pPr>
              <a:spcBef>
                <a:spcPct val="50000"/>
              </a:spcBef>
            </a:pPr>
            <a:r>
              <a:rPr lang="en-US" sz="3600" b="1" dirty="0" smtClean="0">
                <a:latin typeface="Century Schoolbook" pitchFamily="18" charset="0"/>
              </a:rPr>
              <a:t>|-</a:t>
            </a:r>
            <a:r>
              <a:rPr lang="en-US" sz="3600" b="1" dirty="0">
                <a:latin typeface="Century Schoolbook" pitchFamily="18" charset="0"/>
              </a:rPr>
              <a:t>200|=200           </a:t>
            </a:r>
            <a:r>
              <a:rPr lang="en-US" sz="3600" b="1" dirty="0" smtClean="0">
                <a:latin typeface="Century Schoolbook" pitchFamily="18" charset="0"/>
              </a:rPr>
              <a:t>|-</a:t>
            </a:r>
            <a:r>
              <a:rPr lang="en-US" sz="3600" b="1" dirty="0" smtClean="0">
                <a:latin typeface="Century Schoolbook" pitchFamily="18" charset="0"/>
                <a:cs typeface="Arial" charset="0"/>
              </a:rPr>
              <a:t>½|=½</a:t>
            </a:r>
            <a:endParaRPr lang="en-US" sz="3600" b="1" dirty="0">
              <a:latin typeface="Century Schoolbook" pitchFamily="18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>
                <a:latin typeface="Century Schoolbook" pitchFamily="18" charset="0"/>
                <a:cs typeface="Arial" charset="0"/>
              </a:rPr>
              <a:t>                             </a:t>
            </a:r>
            <a:r>
              <a:rPr lang="ru-RU" sz="3600" b="1" dirty="0" smtClean="0">
                <a:latin typeface="Century Schoolbook" pitchFamily="18" charset="0"/>
                <a:cs typeface="Arial" charset="0"/>
              </a:rPr>
              <a:t>     </a:t>
            </a:r>
            <a:r>
              <a:rPr lang="en-US" sz="3600" b="1" dirty="0" smtClean="0">
                <a:latin typeface="Century Schoolbook" pitchFamily="18" charset="0"/>
                <a:cs typeface="Arial" charset="0"/>
              </a:rPr>
              <a:t>|</a:t>
            </a:r>
            <a:r>
              <a:rPr lang="en-US" sz="3600" b="1" dirty="0">
                <a:latin typeface="Century Schoolbook" pitchFamily="18" charset="0"/>
                <a:cs typeface="Arial" charset="0"/>
              </a:rPr>
              <a:t>4¾|=4¾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achat-besplatno-krasivye-ramki-dlya-prezentac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Century Schoolbook" pitchFamily="18" charset="0"/>
              </a:rPr>
              <a:t>Выполните самостоятельно </a:t>
            </a:r>
            <a:r>
              <a:rPr lang="ru-RU" sz="3600" b="1" dirty="0" smtClean="0">
                <a:latin typeface="Century Schoolbook" pitchFamily="18" charset="0"/>
              </a:rPr>
              <a:t>№950, </a:t>
            </a:r>
            <a:r>
              <a:rPr lang="ru-RU" sz="3100" b="1" dirty="0" smtClean="0">
                <a:latin typeface="Century Schoolbook" pitchFamily="18" charset="0"/>
              </a:rPr>
              <a:t>  затем проверьте ответы:</a:t>
            </a:r>
            <a:r>
              <a:rPr lang="ru-RU" b="1" dirty="0" smtClean="0">
                <a:solidFill>
                  <a:srgbClr val="660066"/>
                </a:solidFill>
                <a:latin typeface="Century Schoolbook" pitchFamily="18" charset="0"/>
              </a:rPr>
              <a:t/>
            </a:r>
            <a:br>
              <a:rPr lang="ru-RU" b="1" dirty="0" smtClean="0">
                <a:solidFill>
                  <a:srgbClr val="660066"/>
                </a:solidFill>
                <a:latin typeface="Century Schoolbook" pitchFamily="18" charset="0"/>
              </a:rPr>
            </a:br>
            <a:endParaRPr lang="ru-R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" y="1500174"/>
            <a:ext cx="74485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Century Schoolbook" pitchFamily="18" charset="0"/>
              </a:rPr>
              <a:t>|81|=81</a:t>
            </a:r>
            <a:r>
              <a:rPr lang="ru-RU" sz="3600" b="1" dirty="0">
                <a:latin typeface="Century Schoolbook" pitchFamily="18" charset="0"/>
              </a:rPr>
              <a:t>                   </a:t>
            </a:r>
            <a:r>
              <a:rPr lang="en-US" sz="3600" b="1" dirty="0">
                <a:latin typeface="Century Schoolbook" pitchFamily="18" charset="0"/>
              </a:rPr>
              <a:t>|-2    |=2 </a:t>
            </a:r>
            <a:endParaRPr lang="ru-RU" sz="3600" b="1" dirty="0">
              <a:latin typeface="Century Schoolbook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>
                <a:latin typeface="Century Schoolbook" pitchFamily="18" charset="0"/>
              </a:rPr>
              <a:t>|1,3|=1,3</a:t>
            </a:r>
            <a:r>
              <a:rPr lang="ru-RU" sz="3600" b="1" dirty="0">
                <a:latin typeface="Century Schoolbook" pitchFamily="18" charset="0"/>
              </a:rPr>
              <a:t>                 </a:t>
            </a:r>
            <a:r>
              <a:rPr lang="en-US" sz="3600" b="1" dirty="0">
                <a:latin typeface="Century Schoolbook" pitchFamily="18" charset="0"/>
              </a:rPr>
              <a:t>|-52|=52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latin typeface="Century Schoolbook" pitchFamily="18" charset="0"/>
              </a:rPr>
              <a:t>|-5,2|=5,2                |0|=0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latin typeface="Century Schoolbook" pitchFamily="18" charset="0"/>
              </a:rPr>
              <a:t>|  |=                         |-  |=</a:t>
            </a:r>
          </a:p>
          <a:p>
            <a:pPr>
              <a:spcBef>
                <a:spcPct val="50000"/>
              </a:spcBef>
            </a:pPr>
            <a:endParaRPr lang="ru-RU" sz="3600" b="1" dirty="0">
              <a:latin typeface="Century Schoolbook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886200"/>
            <a:ext cx="304800" cy="914400"/>
          </a:xfrm>
          <a:prstGeom prst="rect">
            <a:avLst/>
          </a:prstGeom>
          <a:noFill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3886200"/>
            <a:ext cx="304800" cy="914400"/>
          </a:xfrm>
          <a:prstGeom prst="rect">
            <a:avLst/>
          </a:prstGeom>
          <a:noFill/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962400"/>
            <a:ext cx="260350" cy="762000"/>
          </a:xfrm>
          <a:prstGeom prst="rect">
            <a:avLst/>
          </a:prstGeom>
          <a:noFill/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3929066"/>
            <a:ext cx="26035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309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10.02.15г Классная работа Модуль числа</vt:lpstr>
      <vt:lpstr>Отметьте на координатной прямой точки A(-3), B(4),  C(-7). Найдите расстояние от начала отсчёта О до точек A,B,C.  </vt:lpstr>
      <vt:lpstr>Какие координаты имеют точки A,B,C? Чему равно расстояние(в единичных отрезках) от начала координат до точек А , В и С? Число 3  называют модулем числа - 3,   число 4 – модулем числа 4,                                   число 7 – модулем числа -7. </vt:lpstr>
      <vt:lpstr>Обозначение:                      </vt:lpstr>
      <vt:lpstr>Каким числом не может быть модуль числа? Чему равен модуль положительного числа? |85|= 85 Чему равен модуль отрицательного числа?   |0|= 0 </vt:lpstr>
      <vt:lpstr>Даны числа: 4 и - 4;  9  и - 9;  - 48 и 48</vt:lpstr>
      <vt:lpstr>Работа по учебнику откройте с.159 п. 28 прочитайте и ответьте на вопросы в конце пункта.</vt:lpstr>
      <vt:lpstr>|3,7|=3,7      |315,6|=315,6 |-7,8|=7,                   |0|=0 |-200|=200           |-½|=½                                   |4¾|=4¾</vt:lpstr>
      <vt:lpstr>Выполните самостоятельно №950,   затем проверьте ответы: </vt:lpstr>
      <vt:lpstr>Итог урока </vt:lpstr>
      <vt:lpstr>Домашнее задание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27</cp:revision>
  <dcterms:created xsi:type="dcterms:W3CDTF">2015-02-09T12:34:59Z</dcterms:created>
  <dcterms:modified xsi:type="dcterms:W3CDTF">2015-02-09T17:11:53Z</dcterms:modified>
</cp:coreProperties>
</file>