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1"/>
  </p:notesMasterIdLst>
  <p:sldIdLst>
    <p:sldId id="256" r:id="rId2"/>
    <p:sldId id="282" r:id="rId3"/>
    <p:sldId id="276" r:id="rId4"/>
    <p:sldId id="289" r:id="rId5"/>
    <p:sldId id="290" r:id="rId6"/>
    <p:sldId id="291" r:id="rId7"/>
    <p:sldId id="292" r:id="rId8"/>
    <p:sldId id="293" r:id="rId9"/>
    <p:sldId id="266" r:id="rId10"/>
    <p:sldId id="274" r:id="rId11"/>
    <p:sldId id="283" r:id="rId12"/>
    <p:sldId id="275" r:id="rId13"/>
    <p:sldId id="277" r:id="rId14"/>
    <p:sldId id="288" r:id="rId15"/>
    <p:sldId id="284" r:id="rId16"/>
    <p:sldId id="280" r:id="rId17"/>
    <p:sldId id="286" r:id="rId18"/>
    <p:sldId id="272" r:id="rId19"/>
    <p:sldId id="29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ишкова" initials="Х.Д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80" autoAdjust="0"/>
    <p:restoredTop sz="94660"/>
  </p:normalViewPr>
  <p:slideViewPr>
    <p:cSldViewPr>
      <p:cViewPr varScale="1">
        <p:scale>
          <a:sx n="46" d="100"/>
          <a:sy n="46" d="100"/>
        </p:scale>
        <p:origin x="-9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1E72-FA88-4B76-95F2-BC04DBB2B1B8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9F5A9-5B10-460A-91CF-438D161A1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2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C9ED8-7BE4-4043-9BBF-8FF27E327733}" type="slidenum">
              <a:rPr lang="ru-RU"/>
              <a:pPr/>
              <a:t>7</a:t>
            </a:fld>
            <a:endParaRPr lang="ru-R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2;&#1077;&#1089;&#1077;&#1085;&#1085;&#1080;&#1081;\&#1056;&#1072;&#1073;&#1086;&#1095;&#1080;&#1081;%20&#1089;&#1090;&#1086;&#1083;\Kroshka-Enot-Ot-ulybki-stanet-vsem-svetley--3665-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9"/>
            <a:ext cx="8533892" cy="68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roshka-Enot-Ot-ulybki-stanet-vsem-svetley--3665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614120" cy="648072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Противоположные числа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" y="1655230"/>
            <a:ext cx="8860605" cy="470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1"/>
          <p:cNvSpPr>
            <a:spLocks noGrp="1"/>
          </p:cNvSpPr>
          <p:nvPr>
            <p:ph type="body" idx="1"/>
          </p:nvPr>
        </p:nvSpPr>
        <p:spPr>
          <a:xfrm>
            <a:off x="467544" y="908050"/>
            <a:ext cx="8568951" cy="792163"/>
          </a:xfrm>
        </p:spPr>
        <p:txBody>
          <a:bodyPr/>
          <a:lstStyle/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1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4482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0 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противоположное 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самому себе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8092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altLang="ru-RU" sz="3600" b="1" dirty="0" smtClean="0">
                <a:solidFill>
                  <a:srgbClr val="F14124">
                    <a:lumMod val="50000"/>
                  </a:srgbClr>
                </a:solidFill>
              </a:rPr>
              <a:t>     Два </a:t>
            </a:r>
            <a:r>
              <a:rPr lang="ru-RU" altLang="ru-RU" sz="3600" b="1" dirty="0">
                <a:solidFill>
                  <a:srgbClr val="F14124">
                    <a:lumMod val="50000"/>
                  </a:srgbClr>
                </a:solidFill>
              </a:rPr>
              <a:t>числа, отличающиеся друг от друга только знаками, называются противоположными</a:t>
            </a:r>
            <a:endParaRPr lang="ru-RU" sz="3600" b="1" dirty="0">
              <a:solidFill>
                <a:srgbClr val="F14124">
                  <a:lumMod val="50000"/>
                </a:srgbClr>
              </a:solidFill>
            </a:endParaRPr>
          </a:p>
        </p:txBody>
      </p:sp>
      <p:pic>
        <p:nvPicPr>
          <p:cNvPr id="6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9062"/>
            <a:ext cx="114300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1748" y="2996952"/>
            <a:ext cx="6512511" cy="1143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9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000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«Заполните </a:t>
            </a:r>
            <a:r>
              <a:rPr lang="ru-RU" altLang="ru-RU" sz="4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пустые </a:t>
            </a:r>
            <a:r>
              <a:rPr lang="ru-RU" altLang="ru-RU" sz="4000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клетки» 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204864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4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432844"/>
              </p:ext>
            </p:extLst>
          </p:nvPr>
        </p:nvGraphicFramePr>
        <p:xfrm>
          <a:off x="1524000" y="2205038"/>
          <a:ext cx="7010400" cy="2453069"/>
        </p:xfrm>
        <a:graphic>
          <a:graphicData uri="http://schemas.openxmlformats.org/drawingml/2006/table">
            <a:tbl>
              <a:tblPr/>
              <a:tblGrid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</a:tblGrid>
              <a:tr h="101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AutoShape 45"/>
          <p:cNvSpPr>
            <a:spLocks noChangeArrowheads="1"/>
          </p:cNvSpPr>
          <p:nvPr/>
        </p:nvSpPr>
        <p:spPr bwMode="auto">
          <a:xfrm>
            <a:off x="2484438" y="2636838"/>
            <a:ext cx="625475" cy="627062"/>
          </a:xfrm>
          <a:prstGeom prst="star16">
            <a:avLst>
              <a:gd name="adj" fmla="val 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6666"/>
              </a:solidFill>
            </a:endParaRPr>
          </a:p>
        </p:txBody>
      </p:sp>
      <p:sp>
        <p:nvSpPr>
          <p:cNvPr id="6" name="AutoShape 46"/>
          <p:cNvSpPr>
            <a:spLocks noChangeArrowheads="1"/>
          </p:cNvSpPr>
          <p:nvPr/>
        </p:nvSpPr>
        <p:spPr bwMode="auto">
          <a:xfrm>
            <a:off x="3419475" y="4005263"/>
            <a:ext cx="625475" cy="627062"/>
          </a:xfrm>
          <a:prstGeom prst="star16">
            <a:avLst>
              <a:gd name="adj" fmla="val 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6666"/>
              </a:solidFill>
            </a:endParaRPr>
          </a:p>
        </p:txBody>
      </p:sp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4284663" y="2636838"/>
            <a:ext cx="625475" cy="627062"/>
          </a:xfrm>
          <a:prstGeom prst="star16">
            <a:avLst>
              <a:gd name="adj" fmla="val 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6666"/>
              </a:solidFill>
            </a:endParaRPr>
          </a:p>
        </p:txBody>
      </p:sp>
      <p:sp>
        <p:nvSpPr>
          <p:cNvPr id="8" name="AutoShape 48"/>
          <p:cNvSpPr>
            <a:spLocks noChangeArrowheads="1"/>
          </p:cNvSpPr>
          <p:nvPr/>
        </p:nvSpPr>
        <p:spPr bwMode="auto">
          <a:xfrm>
            <a:off x="5148263" y="2636838"/>
            <a:ext cx="625475" cy="627062"/>
          </a:xfrm>
          <a:prstGeom prst="star16">
            <a:avLst>
              <a:gd name="adj" fmla="val 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6666"/>
              </a:solidFill>
            </a:endParaRPr>
          </a:p>
        </p:txBody>
      </p:sp>
      <p:sp>
        <p:nvSpPr>
          <p:cNvPr id="9" name="AutoShape 49"/>
          <p:cNvSpPr>
            <a:spLocks noChangeArrowheads="1"/>
          </p:cNvSpPr>
          <p:nvPr/>
        </p:nvSpPr>
        <p:spPr bwMode="auto">
          <a:xfrm>
            <a:off x="6084888" y="4005263"/>
            <a:ext cx="625475" cy="627062"/>
          </a:xfrm>
          <a:prstGeom prst="star16">
            <a:avLst>
              <a:gd name="adj" fmla="val 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6666"/>
              </a:solidFill>
            </a:endParaRPr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auto">
          <a:xfrm>
            <a:off x="6948488" y="2636838"/>
            <a:ext cx="625475" cy="627062"/>
          </a:xfrm>
          <a:prstGeom prst="star16">
            <a:avLst>
              <a:gd name="adj" fmla="val 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6666"/>
              </a:solidFill>
            </a:endParaRPr>
          </a:p>
        </p:txBody>
      </p:sp>
      <p:sp>
        <p:nvSpPr>
          <p:cNvPr id="11" name="AutoShape 51"/>
          <p:cNvSpPr>
            <a:spLocks noChangeArrowheads="1"/>
          </p:cNvSpPr>
          <p:nvPr/>
        </p:nvSpPr>
        <p:spPr bwMode="auto">
          <a:xfrm>
            <a:off x="7812088" y="4005263"/>
            <a:ext cx="625475" cy="627062"/>
          </a:xfrm>
          <a:prstGeom prst="star16">
            <a:avLst>
              <a:gd name="adj" fmla="val 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66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8419"/>
            <a:ext cx="2267744" cy="222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41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4896544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Если число </a:t>
            </a:r>
            <a:r>
              <a:rPr lang="ru-RU" sz="40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положительное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то ему противоположное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2823020"/>
            <a:ext cx="3389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Times New Roman"/>
                <a:ea typeface="Calibri"/>
              </a:rPr>
              <a:t>- а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положительное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559872"/>
            <a:ext cx="4896544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Если число </a:t>
            </a:r>
            <a:r>
              <a:rPr lang="ru-RU" sz="40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Calibri"/>
              </a:rPr>
              <a:t>отрицательное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то ему противоположное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9242" y="828280"/>
            <a:ext cx="3240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Times New Roman"/>
                <a:ea typeface="Calibri"/>
              </a:rPr>
              <a:t>- а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Calibri"/>
              </a:rPr>
              <a:t>отрицательное</a:t>
            </a:r>
            <a:r>
              <a:rPr lang="ru-RU" sz="2800" dirty="0" smtClean="0">
                <a:latin typeface="Times New Roman"/>
                <a:ea typeface="Calibri"/>
              </a:rPr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223383"/>
            <a:ext cx="4572000" cy="14239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Если число </a:t>
            </a:r>
            <a:r>
              <a:rPr lang="ru-RU" sz="40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z="28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=0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то ему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противоположное, 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846503"/>
            <a:ext cx="3389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Times New Roman"/>
                <a:ea typeface="Calibri"/>
              </a:rPr>
              <a:t>- а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=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0</a:t>
            </a:r>
            <a:endParaRPr lang="ru-RU" sz="3600" dirty="0"/>
          </a:p>
        </p:txBody>
      </p:sp>
      <p:pic>
        <p:nvPicPr>
          <p:cNvPr id="9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99062"/>
            <a:ext cx="1445274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31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742" y="548680"/>
            <a:ext cx="658350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1) Какое число противоположное  числу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-2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?____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4682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Тогда можно </a:t>
            </a:r>
            <a:r>
              <a:rPr lang="ru-RU" sz="2400" dirty="0" smtClean="0">
                <a:latin typeface="Times New Roman"/>
                <a:ea typeface="Calibri"/>
              </a:rPr>
              <a:t>записать   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-(-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</a:rPr>
              <a:t>2) = 2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748" y="1916831"/>
            <a:ext cx="667351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2) Какое число противоположное  числу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-1,6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? __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711" y="2636912"/>
            <a:ext cx="540417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Тогда можно записать   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-( -1,6 )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= 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1,6</a:t>
            </a:r>
            <a:endParaRPr lang="ru-RU" sz="28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741" y="3270247"/>
            <a:ext cx="672752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3) Какое число противоположное  числу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ru-RU" sz="32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?___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077072"/>
            <a:ext cx="314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Тогда можно записать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4077072"/>
            <a:ext cx="2525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-( 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 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) = 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4940" y="4797152"/>
            <a:ext cx="7093404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Чему равно 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число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-(-(-(-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)))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?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Почему?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Чему равно 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число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-(-(-(-(-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10,32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))))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?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Почему?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79791" y="3282558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</a:t>
            </a:r>
            <a:r>
              <a:rPr lang="ru-RU" sz="3600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67082" y="1916831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1,6</a:t>
            </a:r>
            <a:r>
              <a:rPr lang="ru-RU" sz="3200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55" y="62254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2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" name="Пятно 2 13"/>
          <p:cNvSpPr/>
          <p:nvPr/>
        </p:nvSpPr>
        <p:spPr>
          <a:xfrm>
            <a:off x="7286644" y="500042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2 15"/>
          <p:cNvSpPr/>
          <p:nvPr/>
        </p:nvSpPr>
        <p:spPr>
          <a:xfrm>
            <a:off x="7219427" y="1753557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6"/>
          <p:cNvSpPr/>
          <p:nvPr/>
        </p:nvSpPr>
        <p:spPr>
          <a:xfrm>
            <a:off x="7219427" y="319334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2 17"/>
          <p:cNvSpPr/>
          <p:nvPr/>
        </p:nvSpPr>
        <p:spPr>
          <a:xfrm>
            <a:off x="5198392" y="2504684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2 18"/>
          <p:cNvSpPr/>
          <p:nvPr/>
        </p:nvSpPr>
        <p:spPr>
          <a:xfrm>
            <a:off x="5600197" y="3850250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2 19"/>
          <p:cNvSpPr/>
          <p:nvPr/>
        </p:nvSpPr>
        <p:spPr>
          <a:xfrm>
            <a:off x="4243614" y="3905288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8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9552" y="620688"/>
                <a:ext cx="8280920" cy="4808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chemeClr val="tx1"/>
                    </a:solidFill>
                    <a:latin typeface="Times New Roman"/>
                    <a:ea typeface="Calibri"/>
                    <a:cs typeface="Times New Roman"/>
                  </a:rPr>
                  <a:t>Вывод:  а) Если перед числом стоит </a:t>
                </a:r>
                <a:r>
                  <a:rPr lang="ru-RU" sz="3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чётное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Times New Roman"/>
                    <a:ea typeface="Calibri"/>
                    <a:cs typeface="Times New Roman"/>
                  </a:rPr>
                  <a:t>  количество </a:t>
                </a:r>
                <a:r>
                  <a:rPr lang="ru-RU" sz="3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минусов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Times New Roman"/>
                    <a:ea typeface="Calibri"/>
                    <a:cs typeface="Times New Roman"/>
                  </a:rPr>
                  <a:t>, то получится </a:t>
                </a:r>
                <a14:m>
                  <m:oMath xmlns:m="http://schemas.openxmlformats.org/officeDocument/2006/math">
                    <m:r>
                      <a:rPr lang="ru-RU" sz="3600" b="1" i="1" smtClean="0">
                        <a:solidFill>
                          <a:srgbClr val="C00000"/>
                        </a:solidFill>
                        <a:latin typeface="Cambria Math"/>
                        <a:ea typeface="Calibri"/>
                        <a:cs typeface="Times New Roman"/>
                      </a:rPr>
                      <m:t>положительное</m:t>
                    </m:r>
                    <m:r>
                      <a:rPr lang="ru-RU" sz="3600" b="1" i="1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число.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ru-RU" sz="3600" dirty="0">
                  <a:solidFill>
                    <a:schemeClr val="tx1"/>
                  </a:solidFill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6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б) Если перед числом стоит </a:t>
                </a:r>
                <a:r>
                  <a:rPr lang="ru-RU" sz="3600" b="1" dirty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нечётное</a:t>
                </a:r>
                <a:r>
                  <a:rPr lang="ru-RU" sz="36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количество </a:t>
                </a:r>
                <a:r>
                  <a:rPr lang="ru-RU" sz="3600" b="1" dirty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минусов</a:t>
                </a:r>
                <a:r>
                  <a:rPr lang="ru-RU" sz="36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, то получится </a:t>
                </a:r>
                <a14:m>
                  <m:oMath xmlns:m="http://schemas.openxmlformats.org/officeDocument/2006/math">
                    <m:r>
                      <a:rPr lang="ru-RU" sz="3600" b="1" i="1" smtClean="0">
                        <a:solidFill>
                          <a:srgbClr val="C00000"/>
                        </a:solidFill>
                        <a:latin typeface="Cambria Math"/>
                        <a:ea typeface="Calibri"/>
                        <a:cs typeface="Times New Roman"/>
                      </a:rPr>
                      <m:t>отрицательное </m:t>
                    </m:r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число</a:t>
                </a:r>
                <a:r>
                  <a:rPr lang="ru-RU" sz="36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3600" dirty="0">
                  <a:solidFill>
                    <a:schemeClr val="tx1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20688"/>
                <a:ext cx="8280920" cy="4808496"/>
              </a:xfrm>
              <a:prstGeom prst="rect">
                <a:avLst/>
              </a:prstGeom>
              <a:blipFill rotWithShape="1">
                <a:blip r:embed="rId2"/>
                <a:stretch>
                  <a:fillRect l="-2283" t="-1267" r="-2209" b="-26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8" y="5429184"/>
            <a:ext cx="1435596" cy="142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2786050" y="2000240"/>
            <a:ext cx="3384376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562254" y="4762747"/>
            <a:ext cx="3384376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76864" cy="115212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вместо        </a:t>
            </a:r>
            <a: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такое </a:t>
            </a:r>
            <a:r>
              <a:rPr lang="ru-RU" alt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число, чтобы получилось верное равенство</a:t>
            </a:r>
            <a:r>
              <a:rPr lang="ru-RU" altLang="ru-RU" sz="2800" dirty="0">
                <a:solidFill>
                  <a:srgbClr val="0000FF"/>
                </a:solidFill>
                <a:effectLst/>
                <a:latin typeface="Times New Roman" pitchFamily="18" charset="0"/>
              </a:rPr>
              <a:t/>
            </a:r>
            <a:br>
              <a:rPr lang="ru-RU" altLang="ru-RU" sz="2800" dirty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8218" y="2490415"/>
            <a:ext cx="1845239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(-    5    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572000" y="3575529"/>
            <a:ext cx="216024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altLang="ru-RU" sz="3200" b="1" dirty="0" smtClean="0">
                <a:solidFill>
                  <a:srgbClr val="212745"/>
                </a:solidFill>
                <a:latin typeface="Times New Roman" pitchFamily="18" charset="0"/>
              </a:rPr>
              <a:t>-(-(-(-6 ))) </a:t>
            </a:r>
            <a:r>
              <a:rPr lang="ru-RU" altLang="ru-RU" sz="3200" b="1" dirty="0">
                <a:solidFill>
                  <a:srgbClr val="212745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598969" y="1565176"/>
            <a:ext cx="216024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0=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86627" y="4653136"/>
            <a:ext cx="216024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212745"/>
                </a:solidFill>
                <a:latin typeface="Times New Roman" pitchFamily="18" charset="0"/>
              </a:rPr>
              <a:t>-(-4</a:t>
            </a:r>
            <a:r>
              <a:rPr lang="ru-RU" altLang="ru-RU" sz="3200" b="1" dirty="0" smtClean="0">
                <a:solidFill>
                  <a:srgbClr val="212745"/>
                </a:solidFill>
                <a:latin typeface="Times New Roman" pitchFamily="18" charset="0"/>
              </a:rPr>
              <a:t>)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499992" y="4752719"/>
            <a:ext cx="216024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altLang="ru-RU" sz="3200" b="1" dirty="0">
                <a:solidFill>
                  <a:srgbClr val="212745"/>
                </a:solidFill>
                <a:latin typeface="Times New Roman" pitchFamily="18" charset="0"/>
              </a:rPr>
              <a:t>-(-(-1,2)) </a:t>
            </a:r>
            <a:r>
              <a:rPr lang="ru-RU" altLang="ru-RU" sz="3200" b="1" dirty="0" smtClean="0">
                <a:solidFill>
                  <a:srgbClr val="212745"/>
                </a:solidFill>
                <a:latin typeface="Times New Roman" pitchFamily="18" charset="0"/>
              </a:rPr>
              <a:t>=</a:t>
            </a:r>
            <a:endParaRPr lang="ru-RU" altLang="ru-RU" sz="3200" b="1" dirty="0">
              <a:solidFill>
                <a:srgbClr val="212745"/>
              </a:solidFill>
              <a:latin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51520" y="2464742"/>
            <a:ext cx="216024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=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86627" y="3575529"/>
            <a:ext cx="216024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=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598969" y="2397638"/>
            <a:ext cx="216024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(-3) =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229054" y="1568842"/>
            <a:ext cx="216024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(-3,7) =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2491563" y="3575529"/>
            <a:ext cx="1720397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(-20)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2438729" y="1540417"/>
            <a:ext cx="216024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3,7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2373992" y="4653136"/>
            <a:ext cx="216024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6516216" y="2570398"/>
            <a:ext cx="216024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6543605" y="1553966"/>
            <a:ext cx="216024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7308304" y="3470920"/>
            <a:ext cx="108012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212745"/>
                </a:solidFill>
                <a:latin typeface="Times New Roman" pitchFamily="18" charset="0"/>
              </a:rPr>
              <a:t>6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6948264" y="4772266"/>
            <a:ext cx="144016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212745"/>
                </a:solidFill>
                <a:latin typeface="Times New Roman" pitchFamily="18" charset="0"/>
              </a:rPr>
              <a:t>-1,2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7-конечная звезда 20"/>
          <p:cNvSpPr/>
          <p:nvPr/>
        </p:nvSpPr>
        <p:spPr>
          <a:xfrm>
            <a:off x="3071802" y="3429000"/>
            <a:ext cx="913738" cy="81121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/>
          </a:p>
        </p:txBody>
      </p:sp>
      <p:sp>
        <p:nvSpPr>
          <p:cNvPr id="22" name="7-конечная звезда 21"/>
          <p:cNvSpPr/>
          <p:nvPr/>
        </p:nvSpPr>
        <p:spPr>
          <a:xfrm>
            <a:off x="3061980" y="4589991"/>
            <a:ext cx="913738" cy="81121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/>
          </a:p>
        </p:txBody>
      </p:sp>
      <p:sp>
        <p:nvSpPr>
          <p:cNvPr id="23" name="7-конечная звезда 22"/>
          <p:cNvSpPr/>
          <p:nvPr/>
        </p:nvSpPr>
        <p:spPr>
          <a:xfrm>
            <a:off x="7211475" y="1378804"/>
            <a:ext cx="913738" cy="81121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/>
          </a:p>
        </p:txBody>
      </p:sp>
      <p:sp>
        <p:nvSpPr>
          <p:cNvPr id="24" name="7-конечная звезда 23"/>
          <p:cNvSpPr/>
          <p:nvPr/>
        </p:nvSpPr>
        <p:spPr>
          <a:xfrm>
            <a:off x="7211475" y="2370412"/>
            <a:ext cx="913738" cy="81121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/>
          </a:p>
        </p:txBody>
      </p:sp>
      <p:sp>
        <p:nvSpPr>
          <p:cNvPr id="25" name="7-конечная звезда 24"/>
          <p:cNvSpPr/>
          <p:nvPr/>
        </p:nvSpPr>
        <p:spPr>
          <a:xfrm>
            <a:off x="7211475" y="3361477"/>
            <a:ext cx="913738" cy="81121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/>
          </a:p>
        </p:txBody>
      </p:sp>
      <p:sp>
        <p:nvSpPr>
          <p:cNvPr id="26" name="7-конечная звезда 25"/>
          <p:cNvSpPr/>
          <p:nvPr/>
        </p:nvSpPr>
        <p:spPr>
          <a:xfrm>
            <a:off x="7211475" y="4638854"/>
            <a:ext cx="913738" cy="81121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/>
          </a:p>
        </p:txBody>
      </p:sp>
      <p:sp>
        <p:nvSpPr>
          <p:cNvPr id="27" name="7-конечная звезда 26"/>
          <p:cNvSpPr/>
          <p:nvPr/>
        </p:nvSpPr>
        <p:spPr>
          <a:xfrm>
            <a:off x="3061980" y="2368975"/>
            <a:ext cx="913738" cy="81121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/>
          </a:p>
        </p:txBody>
      </p:sp>
      <p:sp>
        <p:nvSpPr>
          <p:cNvPr id="28" name="7-конечная звезда 27"/>
          <p:cNvSpPr/>
          <p:nvPr/>
        </p:nvSpPr>
        <p:spPr>
          <a:xfrm>
            <a:off x="3000364" y="1357298"/>
            <a:ext cx="913738" cy="81121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/>
          </a:p>
        </p:txBody>
      </p:sp>
      <p:sp>
        <p:nvSpPr>
          <p:cNvPr id="29" name="7-конечная звезда 28"/>
          <p:cNvSpPr/>
          <p:nvPr/>
        </p:nvSpPr>
        <p:spPr>
          <a:xfrm>
            <a:off x="5004048" y="0"/>
            <a:ext cx="913738" cy="81121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04314"/>
            <a:ext cx="1671118" cy="164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63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31231" y="2156974"/>
            <a:ext cx="3312368" cy="3473152"/>
          </a:xfrm>
        </p:spPr>
        <p:txBody>
          <a:bodyPr>
            <a:normAutofit/>
          </a:bodyPr>
          <a:lstStyle/>
          <a:p>
            <a:pPr marL="342900" lvl="0" indent="-342900" algn="ctr" fontAlgn="base"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ru-RU" altLang="ru-RU" sz="4800" b="1" kern="0" dirty="0" smtClean="0">
                <a:solidFill>
                  <a:srgbClr val="000000"/>
                </a:solidFill>
                <a:latin typeface="Arial"/>
              </a:rPr>
              <a:t>-</a:t>
            </a:r>
            <a:r>
              <a:rPr lang="ru-RU" altLang="ru-RU" sz="4800" b="1" kern="0" dirty="0">
                <a:solidFill>
                  <a:srgbClr val="000000"/>
                </a:solidFill>
                <a:latin typeface="Arial"/>
              </a:rPr>
              <a:t>х = </a:t>
            </a:r>
            <a:r>
              <a:rPr lang="ru-RU" altLang="ru-RU" sz="4800" b="1" kern="0" dirty="0" smtClean="0">
                <a:solidFill>
                  <a:srgbClr val="000000"/>
                </a:solidFill>
                <a:latin typeface="Arial"/>
              </a:rPr>
              <a:t>3,04</a:t>
            </a:r>
            <a:endParaRPr lang="ru-RU" altLang="ru-RU" sz="4800" b="1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algn="ctr" fontAlgn="base"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ru-RU" altLang="ru-RU" sz="4800" b="1" kern="0" dirty="0">
                <a:solidFill>
                  <a:srgbClr val="000000"/>
                </a:solidFill>
                <a:latin typeface="Arial"/>
              </a:rPr>
              <a:t>-у</a:t>
            </a:r>
            <a:r>
              <a:rPr lang="ru-RU" altLang="ru-RU" sz="4800" b="1" kern="0" dirty="0" smtClean="0">
                <a:solidFill>
                  <a:srgbClr val="000000"/>
                </a:solidFill>
                <a:latin typeface="Arial"/>
              </a:rPr>
              <a:t>=-1,45</a:t>
            </a:r>
            <a:endParaRPr lang="ru-RU" altLang="ru-RU" sz="4800" b="1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algn="ctr" fontAlgn="base"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054062" y="2185429"/>
            <a:ext cx="3600400" cy="3416242"/>
          </a:xfrm>
        </p:spPr>
        <p:txBody>
          <a:bodyPr/>
          <a:lstStyle/>
          <a:p>
            <a:pPr marL="342900" lvl="0" indent="-342900" fontAlgn="base"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ru-RU" altLang="ru-RU" sz="4800" b="1" kern="0" dirty="0" smtClean="0">
                <a:solidFill>
                  <a:srgbClr val="000000"/>
                </a:solidFill>
                <a:latin typeface="Arial"/>
              </a:rPr>
              <a:t>-х=42,5</a:t>
            </a:r>
          </a:p>
          <a:p>
            <a:pPr marL="342900" lvl="0" indent="-342900" fontAlgn="base"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ru-RU" altLang="ru-RU" sz="4800" b="1" kern="0" dirty="0" smtClean="0">
                <a:solidFill>
                  <a:srgbClr val="000000"/>
                </a:solidFill>
                <a:latin typeface="Arial"/>
              </a:rPr>
              <a:t>-у=-1,8</a:t>
            </a:r>
            <a:endParaRPr lang="ru-RU" altLang="ru-RU" sz="4800" b="1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endParaRPr lang="ru-RU" altLang="ru-RU" sz="4800" b="1" kern="0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88204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Решите уравнения, используя полученные знания</a:t>
            </a:r>
            <a:endParaRPr lang="ru-RU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72144" y="2132856"/>
            <a:ext cx="3096344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r>
              <a:rPr lang="ru-RU" altLang="ru-RU" sz="4800" b="1" kern="0" dirty="0" smtClean="0">
                <a:solidFill>
                  <a:srgbClr val="000000"/>
                </a:solidFill>
                <a:latin typeface="Arial"/>
              </a:rPr>
              <a:t>х = - </a:t>
            </a:r>
            <a:r>
              <a:rPr lang="ru-RU" altLang="ru-RU" sz="4800" b="1" kern="0" dirty="0">
                <a:solidFill>
                  <a:srgbClr val="000000"/>
                </a:solidFill>
                <a:latin typeface="Arial"/>
              </a:rPr>
              <a:t>3,04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2144" y="3107360"/>
            <a:ext cx="3096344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r>
              <a:rPr lang="ru-RU" altLang="ru-RU" sz="4800" b="1" kern="0" dirty="0" smtClean="0">
                <a:solidFill>
                  <a:srgbClr val="000000"/>
                </a:solidFill>
                <a:latin typeface="Arial"/>
              </a:rPr>
              <a:t>у=1,45</a:t>
            </a:r>
            <a:endParaRPr lang="ru-RU" altLang="ru-RU" sz="4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04365" y="2132856"/>
            <a:ext cx="3096344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r>
              <a:rPr lang="ru-RU" altLang="ru-RU" sz="4800" b="1" kern="0" dirty="0" smtClean="0">
                <a:solidFill>
                  <a:srgbClr val="000000"/>
                </a:solidFill>
                <a:latin typeface="Arial"/>
              </a:rPr>
              <a:t>х= - 42,5</a:t>
            </a:r>
            <a:endParaRPr lang="ru-RU" altLang="ru-RU" sz="4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08484" y="3107360"/>
            <a:ext cx="3096344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6666"/>
              </a:buClr>
              <a:buSzPct val="70000"/>
            </a:pPr>
            <a:r>
              <a:rPr lang="ru-RU" altLang="ru-RU" sz="4800" b="1" kern="0" dirty="0" smtClean="0">
                <a:solidFill>
                  <a:srgbClr val="000000"/>
                </a:solidFill>
                <a:latin typeface="Arial"/>
              </a:rPr>
              <a:t>у=1,8</a:t>
            </a:r>
            <a:endParaRPr lang="ru-RU" altLang="ru-RU" sz="48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5875"/>
            <a:ext cx="179228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1143000"/>
          </a:xfrm>
        </p:spPr>
        <p:txBody>
          <a:bodyPr/>
          <a:lstStyle/>
          <a:p>
            <a:pPr marL="45720" lvl="0" indent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None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Тест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Составьте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«ключевое слово»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" y="1268413"/>
                <a:ext cx="8964488" cy="5598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" lv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r>
                  <a:rPr lang="ru-RU" sz="1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ru-RU" sz="1800" b="1" dirty="0">
                    <a:effectLst/>
                    <a:latin typeface="Times New Roman"/>
                    <a:ea typeface="Calibri"/>
                    <a:cs typeface="Times New Roman"/>
                  </a:rPr>
                  <a:t>. Какие из чисел являются противоположными?</a:t>
                </a:r>
                <a:endParaRPr lang="ru-RU" sz="1800" b="1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45720" indent="0"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2000" b="1" dirty="0" smtClean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к)   0 и 5      л)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ru-RU" sz="2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000" b="1" dirty="0">
                    <a:solidFill>
                      <a:srgbClr val="C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num>
                      <m:den>
                        <m:r>
                          <a:rPr lang="ru-RU" sz="2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000" b="1" dirty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м) -8,1  и 8,1  н)  4 и  -1,4</a:t>
                </a:r>
                <a:endParaRPr lang="ru-RU" sz="2000" b="1" dirty="0">
                  <a:solidFill>
                    <a:srgbClr val="C0000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4572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>
                    <a:effectLst/>
                    <a:latin typeface="Times New Roman"/>
                    <a:ea typeface="Calibri"/>
                    <a:cs typeface="Times New Roman"/>
                  </a:rPr>
                  <a:t>2.  Найдите среди чисел пары </a:t>
                </a:r>
                <a:r>
                  <a:rPr lang="ru-RU" sz="1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противоположных:1,72</a:t>
                </a:r>
                <a:r>
                  <a:rPr lang="ru-RU" sz="1800" b="1" dirty="0">
                    <a:effectLst/>
                    <a:latin typeface="Times New Roman"/>
                    <a:ea typeface="Calibri"/>
                    <a:cs typeface="Times New Roman"/>
                  </a:rPr>
                  <a:t>;  -0,3;    -0,62;  0,7;   - 9,1;  0,62;  1,9;  -1,27</a:t>
                </a:r>
                <a:endParaRPr lang="ru-RU" sz="1800" b="1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45720" indent="0"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2000" b="1" dirty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а) 1,72    и  -1,27     и) -0,62  и  0,62  е)   - 9,1    и   1,9      о)  -0,3  и   </a:t>
                </a:r>
                <a:r>
                  <a:rPr lang="ru-RU" sz="2000" b="1" dirty="0" smtClean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0,7</a:t>
                </a:r>
                <a:r>
                  <a:rPr lang="ru-RU" sz="2000" b="1" dirty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2000" b="1" dirty="0">
                  <a:solidFill>
                    <a:srgbClr val="C0000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4572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>
                    <a:effectLst/>
                    <a:latin typeface="Times New Roman"/>
                    <a:ea typeface="Calibri"/>
                    <a:cs typeface="Times New Roman"/>
                  </a:rPr>
                  <a:t>3. Дано отрицательное число. Каким числом будет ему </a:t>
                </a:r>
                <a:r>
                  <a:rPr lang="ru-RU" sz="1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противоположное?</a:t>
                </a:r>
                <a:endParaRPr lang="ru-RU" sz="1800" b="1" dirty="0" smtClean="0">
                  <a:latin typeface="Calibri"/>
                  <a:ea typeface="Calibri"/>
                  <a:cs typeface="Times New Roman"/>
                </a:endParaRPr>
              </a:p>
              <a:p>
                <a:pPr marL="45720" indent="0"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2000" b="1" dirty="0" smtClean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л</a:t>
                </a:r>
                <a:r>
                  <a:rPr lang="ru-RU" sz="2000" b="1" dirty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отрицательным     м) 0       н)  </a:t>
                </a:r>
                <a:r>
                  <a:rPr lang="ru-RU" sz="2000" b="1" dirty="0" smtClean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положительным </a:t>
                </a:r>
                <a:endParaRPr lang="ru-RU" sz="2000" b="1" dirty="0" smtClean="0">
                  <a:solidFill>
                    <a:srgbClr val="C0000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4572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4</a:t>
                </a:r>
                <a:r>
                  <a:rPr lang="ru-RU" sz="1800" b="1" dirty="0">
                    <a:effectLst/>
                    <a:latin typeface="Times New Roman"/>
                    <a:ea typeface="Calibri"/>
                    <a:cs typeface="Times New Roman"/>
                  </a:rPr>
                  <a:t>.  Вставьте вместо * пропущенное число:  - (-3,5)= *</a:t>
                </a:r>
                <a:endParaRPr lang="ru-RU" sz="1800" b="1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45720" indent="0"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2000" b="1" dirty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о)    -3,5   у)   3,5     я) </a:t>
                </a:r>
                <a:r>
                  <a:rPr lang="ru-RU" sz="2000" b="1" dirty="0" smtClean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5,3</a:t>
                </a:r>
                <a:endParaRPr lang="ru-RU" sz="2000" b="1" dirty="0">
                  <a:solidFill>
                    <a:srgbClr val="C0000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4572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>
                    <a:effectLst/>
                    <a:latin typeface="Times New Roman"/>
                    <a:ea typeface="Calibri"/>
                    <a:cs typeface="Times New Roman"/>
                  </a:rPr>
                  <a:t>5.  Решите уравнение     -</a:t>
                </a:r>
                <a:r>
                  <a:rPr lang="ru-RU" sz="1800" b="1" i="1" dirty="0">
                    <a:effectLst/>
                    <a:latin typeface="Times New Roman"/>
                    <a:ea typeface="Calibri"/>
                    <a:cs typeface="Times New Roman"/>
                  </a:rPr>
                  <a:t>х </a:t>
                </a:r>
                <a:r>
                  <a:rPr lang="ru-RU" sz="1800" b="1" dirty="0">
                    <a:effectLst/>
                    <a:latin typeface="Times New Roman"/>
                    <a:ea typeface="Calibri"/>
                    <a:cs typeface="Times New Roman"/>
                  </a:rPr>
                  <a:t>= -8,35</a:t>
                </a:r>
                <a:endParaRPr lang="ru-RU" sz="1800" b="1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45720" indent="0"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2000" b="1" dirty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r>
                  <a:rPr lang="ru-RU" sz="2000" b="1" dirty="0" smtClean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б</a:t>
                </a:r>
                <a:r>
                  <a:rPr lang="ru-RU" sz="2000" b="1" dirty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8,53   в) -8,53    р)  0,53  с) 8,35</a:t>
                </a:r>
                <a:endParaRPr lang="ru-RU" sz="2000" b="1" dirty="0">
                  <a:solidFill>
                    <a:srgbClr val="C0000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" y="1268413"/>
                <a:ext cx="8964488" cy="5598905"/>
              </a:xfrm>
              <a:prstGeom prst="rect">
                <a:avLst/>
              </a:prstGeom>
              <a:blipFill rotWithShape="1">
                <a:blip r:embed="rId2"/>
                <a:stretch>
                  <a:fillRect t="-218" r="-476" b="-1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2"/>
          <p:cNvSpPr/>
          <p:nvPr/>
        </p:nvSpPr>
        <p:spPr>
          <a:xfrm>
            <a:off x="4355976" y="1766247"/>
            <a:ext cx="6372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59723" y="3163561"/>
            <a:ext cx="6372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71310" y="4221088"/>
            <a:ext cx="6372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05282" y="5229200"/>
            <a:ext cx="6372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99938" y="6209928"/>
            <a:ext cx="6372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829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981075"/>
            <a:ext cx="8229600" cy="54721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600" b="1" i="1" u="sng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Сегодня на уроке мы:</a:t>
            </a:r>
            <a:endParaRPr lang="ru-RU" u="sng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7651" name="Picture 4" descr="Солнышко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00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5288" y="2447925"/>
            <a:ext cx="3300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1. Повторили…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563938" y="3698875"/>
            <a:ext cx="258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2. Узнали…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580063" y="4922838"/>
            <a:ext cx="3155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3. Закрепили…</a:t>
            </a:r>
          </a:p>
        </p:txBody>
      </p:sp>
      <p:pic>
        <p:nvPicPr>
          <p:cNvPr id="8200" name="Picture 8" descr="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76700"/>
            <a:ext cx="17541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 advAuto="1000"/>
      <p:bldP spid="8197" grpId="0"/>
      <p:bldP spid="8198" grpId="0"/>
      <p:bldP spid="81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683568" y="764704"/>
            <a:ext cx="7992888" cy="3672408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96752"/>
            <a:ext cx="6984776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Предмет математики столь серьезен, что не следует упускать ни одной возможности сделать его немножко занимательным.</a:t>
            </a:r>
            <a:endParaRPr lang="ru-RU" sz="36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600" u="sng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Б.Паскаль</a:t>
            </a:r>
            <a:endParaRPr lang="ru-RU" sz="36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" y="4444043"/>
            <a:ext cx="2455277" cy="24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1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802" y="86116"/>
            <a:ext cx="8712968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b="1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Числа, используемые при счете предметов, называют…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</a:t>
            </a:r>
            <a:r>
              <a:rPr lang="ru-RU" sz="2400" i="1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десятичными дробями;</a:t>
            </a:r>
            <a:endParaRPr lang="ru-RU" sz="2400" i="1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i="1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- натуральными числами.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469" y="1709124"/>
            <a:ext cx="8568952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b="1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б) Прямая с выбранными на ней началом отсчета, единичным отрезком и направлением называется…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координатной </a:t>
            </a:r>
            <a:r>
              <a:rPr lang="ru-RU" sz="2400" kern="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прямой;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kern="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400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координатным </a:t>
            </a:r>
            <a:r>
              <a:rPr lang="ru-RU" sz="2400" kern="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лучом.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kern="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802" y="3573016"/>
            <a:ext cx="8712968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b="1" kern="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в) </a:t>
            </a:r>
            <a:r>
              <a:rPr lang="ru-RU" sz="2400" b="1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Отрицательные числа находятся на </a:t>
            </a:r>
            <a:r>
              <a:rPr lang="ru-RU" sz="2400" b="1" kern="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координатной прямой</a:t>
            </a:r>
            <a:r>
              <a:rPr lang="ru-RU" sz="2400" b="1" i="1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… </a:t>
            </a:r>
            <a:r>
              <a:rPr lang="ru-RU" sz="2400" b="1" i="1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2400" b="1" i="1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sz="2400" i="1" kern="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- </a:t>
            </a:r>
            <a:r>
              <a:rPr lang="ru-RU" sz="2400" i="1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справа от нуля;</a:t>
            </a:r>
            <a:endParaRPr lang="ru-RU" sz="2400" i="1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i="1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- слева от нуля.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469" y="4990285"/>
            <a:ext cx="8272339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г) </a:t>
            </a:r>
            <a:r>
              <a:rPr lang="ru-RU" sz="2400" b="1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Нуль – число… </a:t>
            </a:r>
            <a:r>
              <a:rPr lang="ru-RU" sz="2400" b="1" dirty="0" smtClean="0">
                <a:latin typeface="Calibri"/>
                <a:ea typeface="Times New Roman"/>
                <a:cs typeface="Times New Roman"/>
              </a:rPr>
              <a:t>                                             </a:t>
            </a:r>
            <a:r>
              <a:rPr lang="ru-RU" sz="2400" b="1" kern="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2400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положительное;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</a:t>
            </a:r>
            <a:r>
              <a:rPr lang="ru-RU" sz="2400" kern="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</a:t>
            </a:r>
            <a:r>
              <a:rPr lang="ru-RU" sz="2400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нейтральное;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</a:t>
            </a:r>
            <a:r>
              <a:rPr lang="ru-RU" sz="2400" kern="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</a:t>
            </a:r>
            <a:r>
              <a:rPr lang="ru-RU" sz="2400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отрицательное.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18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Весенний\Рабочий стол\6 класс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500174"/>
            <a:ext cx="87153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4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акие числа расположены 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правее нуля?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  Какие числа называются    отрицательными?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817" name="Picture 1" descr="C:\Documents and Settings\Весенний\Рабочий стол\6 класс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73254" y="-8572584"/>
            <a:ext cx="16163926" cy="1143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Весенний\Рабочий стол\6 класс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94251" y="3357562"/>
            <a:ext cx="787827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Где на координатной прямой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расположены отрицательные числа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714356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Назовите число, не являющееся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ни отрицательным ни положительным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Documents and Settings\Весенний\Рабочий стол\6 класс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643174" y="1785926"/>
            <a:ext cx="9366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/>
              <a:t>А(-3)</a:t>
            </a:r>
            <a:endParaRPr lang="ru-RU" sz="2400" dirty="0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763713" y="3789363"/>
            <a:ext cx="59769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4572000" y="3644900"/>
          <a:ext cx="2730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Формула" r:id="rId4" imgW="114120" imgH="114120" progId="Equation.3">
                  <p:embed/>
                </p:oleObj>
              </mc:Choice>
              <mc:Fallback>
                <p:oleObj name="Формула" r:id="rId4" imgW="114120" imgH="114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44900"/>
                        <a:ext cx="27305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5219700" y="364490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5795963" y="364490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6300788" y="364490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6804025" y="364490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211638" y="364490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3708400" y="364490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3276600" y="364490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2843213" y="364490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2339975" y="364490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4572000" y="3860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0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588125" y="3860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4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084888" y="3860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3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580063" y="3860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2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076825" y="3860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1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2051050" y="3860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-5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924300" y="3860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-1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3419475" y="3860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-2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987675" y="3860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-3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2555875" y="3860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-4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3059113" y="32131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hlink"/>
                </a:solidFill>
              </a:rPr>
              <a:t>А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85720" y="785794"/>
            <a:ext cx="84185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4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азовите координаты точки 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2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11282" grpId="0" animBg="1"/>
      <p:bldP spid="11283" grpId="0"/>
      <p:bldP spid="11284" grpId="0"/>
      <p:bldP spid="11285" grpId="0"/>
      <p:bldP spid="11286" grpId="0"/>
      <p:bldP spid="11287" grpId="0"/>
      <p:bldP spid="11289" grpId="0"/>
      <p:bldP spid="11290" grpId="0"/>
      <p:bldP spid="11291" grpId="0"/>
      <p:bldP spid="11292" grpId="0"/>
      <p:bldP spid="11293" grpId="0"/>
      <p:bldP spid="112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8"/>
          <p:cNvSpPr txBox="1">
            <a:spLocks noChangeArrowheads="1"/>
          </p:cNvSpPr>
          <p:nvPr/>
        </p:nvSpPr>
        <p:spPr bwMode="auto">
          <a:xfrm>
            <a:off x="4572000" y="0"/>
            <a:ext cx="696913" cy="868838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latin typeface="Times New Roman" pitchFamily="18" charset="0"/>
              </a:rPr>
              <a:t>4</a:t>
            </a:r>
          </a:p>
          <a:p>
            <a:r>
              <a:rPr lang="ru-RU" sz="4800" b="1" dirty="0">
                <a:latin typeface="Times New Roman" pitchFamily="18" charset="0"/>
              </a:rPr>
              <a:t>3</a:t>
            </a:r>
          </a:p>
          <a:p>
            <a:r>
              <a:rPr lang="ru-RU" sz="4800" b="1" dirty="0">
                <a:latin typeface="Times New Roman" pitchFamily="18" charset="0"/>
              </a:rPr>
              <a:t>2</a:t>
            </a:r>
          </a:p>
          <a:p>
            <a:r>
              <a:rPr lang="ru-RU" sz="4800" b="1" dirty="0">
                <a:latin typeface="Times New Roman" pitchFamily="18" charset="0"/>
              </a:rPr>
              <a:t>1</a:t>
            </a:r>
          </a:p>
          <a:p>
            <a:r>
              <a:rPr lang="ru-RU" sz="5400" b="1" dirty="0" smtClean="0">
                <a:latin typeface="Times New Roman" pitchFamily="18" charset="0"/>
              </a:rPr>
              <a:t>0</a:t>
            </a:r>
            <a:endParaRPr lang="ru-RU" sz="5400" b="1" dirty="0">
              <a:latin typeface="Times New Roman" pitchFamily="18" charset="0"/>
            </a:endParaRPr>
          </a:p>
          <a:p>
            <a:r>
              <a:rPr lang="ru-RU" sz="4800" b="1" dirty="0">
                <a:latin typeface="Times New Roman" pitchFamily="18" charset="0"/>
              </a:rPr>
              <a:t>-1</a:t>
            </a:r>
          </a:p>
          <a:p>
            <a:r>
              <a:rPr lang="ru-RU" sz="4800" b="1" dirty="0">
                <a:latin typeface="Times New Roman" pitchFamily="18" charset="0"/>
              </a:rPr>
              <a:t>-2</a:t>
            </a:r>
          </a:p>
          <a:p>
            <a:r>
              <a:rPr lang="ru-RU" sz="4800" b="1" dirty="0">
                <a:latin typeface="Times New Roman" pitchFamily="18" charset="0"/>
              </a:rPr>
              <a:t>-3</a:t>
            </a:r>
          </a:p>
          <a:p>
            <a:r>
              <a:rPr lang="ru-RU" sz="4800" b="1" dirty="0">
                <a:latin typeface="Times New Roman" pitchFamily="18" charset="0"/>
              </a:rPr>
              <a:t>-4</a:t>
            </a:r>
          </a:p>
          <a:p>
            <a:endParaRPr lang="ru-RU" sz="5400" b="1" dirty="0">
              <a:latin typeface="Times New Roman" pitchFamily="18" charset="0"/>
            </a:endParaRPr>
          </a:p>
          <a:p>
            <a:endParaRPr lang="ru-RU" sz="5400" b="1" dirty="0"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830638" y="-239713"/>
            <a:ext cx="542925" cy="1311276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dirty="0" err="1">
                <a:solidFill>
                  <a:srgbClr val="FF0000"/>
                </a:solidFill>
                <a:latin typeface="Times New Roman" pitchFamily="18" charset="0"/>
              </a:rPr>
              <a:t>х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 flipV="1">
            <a:off x="4556125" y="0"/>
            <a:ext cx="15875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51577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4945063" y="3279775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244475" y="2697163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228600" y="1981200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228600" y="1249363"/>
            <a:ext cx="870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244475" y="533400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>
            <a:off x="228600" y="4130675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Line 15"/>
          <p:cNvSpPr>
            <a:spLocks noChangeShapeType="1"/>
          </p:cNvSpPr>
          <p:nvPr/>
        </p:nvSpPr>
        <p:spPr bwMode="auto">
          <a:xfrm>
            <a:off x="0" y="4860925"/>
            <a:ext cx="8899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>
            <a:off x="228600" y="5578475"/>
            <a:ext cx="8626475" cy="142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Line 17"/>
          <p:cNvSpPr>
            <a:spLocks noChangeShapeType="1"/>
          </p:cNvSpPr>
          <p:nvPr/>
        </p:nvSpPr>
        <p:spPr bwMode="auto">
          <a:xfrm>
            <a:off x="228600" y="6294438"/>
            <a:ext cx="8518525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Line 18"/>
          <p:cNvSpPr>
            <a:spLocks noChangeShapeType="1"/>
          </p:cNvSpPr>
          <p:nvPr/>
        </p:nvSpPr>
        <p:spPr bwMode="auto">
          <a:xfrm>
            <a:off x="5273675" y="198438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4" name="Line 19"/>
          <p:cNvSpPr>
            <a:spLocks noChangeShapeType="1"/>
          </p:cNvSpPr>
          <p:nvPr/>
        </p:nvSpPr>
        <p:spPr bwMode="auto">
          <a:xfrm>
            <a:off x="5989638" y="212725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5" name="Line 20"/>
          <p:cNvSpPr>
            <a:spLocks noChangeShapeType="1"/>
          </p:cNvSpPr>
          <p:nvPr/>
        </p:nvSpPr>
        <p:spPr bwMode="auto">
          <a:xfrm>
            <a:off x="6705600" y="198438"/>
            <a:ext cx="30163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6" name="Line 21"/>
          <p:cNvSpPr>
            <a:spLocks noChangeShapeType="1"/>
          </p:cNvSpPr>
          <p:nvPr/>
        </p:nvSpPr>
        <p:spPr bwMode="auto">
          <a:xfrm>
            <a:off x="7437438" y="212725"/>
            <a:ext cx="0" cy="6446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7" name="Line 22"/>
          <p:cNvSpPr>
            <a:spLocks noChangeShapeType="1"/>
          </p:cNvSpPr>
          <p:nvPr/>
        </p:nvSpPr>
        <p:spPr bwMode="auto">
          <a:xfrm>
            <a:off x="8137525" y="212725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8" name="Line 23"/>
          <p:cNvSpPr>
            <a:spLocks noChangeShapeType="1"/>
          </p:cNvSpPr>
          <p:nvPr/>
        </p:nvSpPr>
        <p:spPr bwMode="auto">
          <a:xfrm>
            <a:off x="8793163" y="212725"/>
            <a:ext cx="30162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9" name="Line 24"/>
          <p:cNvSpPr>
            <a:spLocks noChangeShapeType="1"/>
          </p:cNvSpPr>
          <p:nvPr/>
        </p:nvSpPr>
        <p:spPr bwMode="auto">
          <a:xfrm>
            <a:off x="3840163" y="0"/>
            <a:ext cx="0" cy="6645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0" name="Line 25"/>
          <p:cNvSpPr>
            <a:spLocks noChangeShapeType="1"/>
          </p:cNvSpPr>
          <p:nvPr/>
        </p:nvSpPr>
        <p:spPr bwMode="auto">
          <a:xfrm>
            <a:off x="3108325" y="182563"/>
            <a:ext cx="15875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1" name="Line 26"/>
          <p:cNvSpPr>
            <a:spLocks noChangeShapeType="1"/>
          </p:cNvSpPr>
          <p:nvPr/>
        </p:nvSpPr>
        <p:spPr bwMode="auto">
          <a:xfrm>
            <a:off x="2392363" y="0"/>
            <a:ext cx="0" cy="66754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2" name="Line 27"/>
          <p:cNvSpPr>
            <a:spLocks noChangeShapeType="1"/>
          </p:cNvSpPr>
          <p:nvPr/>
        </p:nvSpPr>
        <p:spPr bwMode="auto">
          <a:xfrm flipH="1">
            <a:off x="1646238" y="182563"/>
            <a:ext cx="14287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3" name="Line 28"/>
          <p:cNvSpPr>
            <a:spLocks noChangeShapeType="1"/>
          </p:cNvSpPr>
          <p:nvPr/>
        </p:nvSpPr>
        <p:spPr bwMode="auto">
          <a:xfrm>
            <a:off x="944563" y="0"/>
            <a:ext cx="15875" cy="6645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4" name="Line 29"/>
          <p:cNvSpPr>
            <a:spLocks noChangeShapeType="1"/>
          </p:cNvSpPr>
          <p:nvPr/>
        </p:nvSpPr>
        <p:spPr bwMode="auto">
          <a:xfrm>
            <a:off x="242888" y="0"/>
            <a:ext cx="1587" cy="66595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5" name="Line 30"/>
          <p:cNvSpPr>
            <a:spLocks noChangeShapeType="1"/>
          </p:cNvSpPr>
          <p:nvPr/>
        </p:nvSpPr>
        <p:spPr bwMode="auto">
          <a:xfrm>
            <a:off x="4465638" y="1235075"/>
            <a:ext cx="24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0631" name="Picture 39" descr="Soccer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0050" y="5449888"/>
            <a:ext cx="3365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37" name="Picture 45" descr="0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643446"/>
            <a:ext cx="4699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9" name="AutoShape 47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432800" y="6184900"/>
            <a:ext cx="406400" cy="4318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28600" y="304800"/>
            <a:ext cx="1447800" cy="1447800"/>
            <a:chOff x="1200" y="3168"/>
            <a:chExt cx="864" cy="912"/>
          </a:xfrm>
        </p:grpSpPr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1422" y="3936"/>
              <a:ext cx="336" cy="144"/>
              <a:chOff x="1792" y="4000"/>
              <a:chExt cx="352" cy="160"/>
            </a:xfrm>
          </p:grpSpPr>
          <p:sp>
            <p:nvSpPr>
              <p:cNvPr id="24621" name="Oval 50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22" name="Oval 51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23" name="Oval 52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4618" name="Freeform 53"/>
            <p:cNvSpPr>
              <a:spLocks/>
            </p:cNvSpPr>
            <p:nvPr/>
          </p:nvSpPr>
          <p:spPr bwMode="auto">
            <a:xfrm>
              <a:off x="1200" y="3168"/>
              <a:ext cx="816" cy="405"/>
            </a:xfrm>
            <a:custGeom>
              <a:avLst/>
              <a:gdLst>
                <a:gd name="T0" fmla="*/ 6 w 487"/>
                <a:gd name="T1" fmla="*/ 389 h 405"/>
                <a:gd name="T2" fmla="*/ 103 w 487"/>
                <a:gd name="T3" fmla="*/ 389 h 405"/>
                <a:gd name="T4" fmla="*/ 487 w 487"/>
                <a:gd name="T5" fmla="*/ 389 h 405"/>
                <a:gd name="T6" fmla="*/ 487 w 487"/>
                <a:gd name="T7" fmla="*/ 405 h 405"/>
                <a:gd name="T8" fmla="*/ 487 w 487"/>
                <a:gd name="T9" fmla="*/ 0 h 405"/>
                <a:gd name="T10" fmla="*/ 0 w 487"/>
                <a:gd name="T11" fmla="*/ 13 h 405"/>
                <a:gd name="T12" fmla="*/ 4 w 487"/>
                <a:gd name="T13" fmla="*/ 389 h 4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7"/>
                <a:gd name="T22" fmla="*/ 0 h 405"/>
                <a:gd name="T23" fmla="*/ 487 w 487"/>
                <a:gd name="T24" fmla="*/ 405 h 4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7" h="405">
                  <a:moveTo>
                    <a:pt x="6" y="389"/>
                  </a:moveTo>
                  <a:lnTo>
                    <a:pt x="103" y="389"/>
                  </a:lnTo>
                  <a:lnTo>
                    <a:pt x="487" y="389"/>
                  </a:lnTo>
                  <a:lnTo>
                    <a:pt x="487" y="405"/>
                  </a:lnTo>
                  <a:lnTo>
                    <a:pt x="487" y="0"/>
                  </a:lnTo>
                  <a:lnTo>
                    <a:pt x="0" y="13"/>
                  </a:lnTo>
                  <a:lnTo>
                    <a:pt x="4" y="389"/>
                  </a:lnTo>
                </a:path>
              </a:pathLst>
            </a:cu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46" name="Text Box 54"/>
            <p:cNvSpPr txBox="1">
              <a:spLocks noChangeArrowheads="1"/>
            </p:cNvSpPr>
            <p:nvPr/>
          </p:nvSpPr>
          <p:spPr bwMode="auto">
            <a:xfrm>
              <a:off x="1200" y="3168"/>
              <a:ext cx="864" cy="40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В(-2</a:t>
              </a:r>
              <a:r>
                <a:rPr lang="ru-RU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24620" name="Freeform 55"/>
            <p:cNvSpPr>
              <a:spLocks/>
            </p:cNvSpPr>
            <p:nvPr/>
          </p:nvSpPr>
          <p:spPr bwMode="auto">
            <a:xfrm>
              <a:off x="1582" y="3552"/>
              <a:ext cx="1" cy="410"/>
            </a:xfrm>
            <a:custGeom>
              <a:avLst/>
              <a:gdLst>
                <a:gd name="T0" fmla="*/ 0 w 1"/>
                <a:gd name="T1" fmla="*/ 0 h 410"/>
                <a:gd name="T2" fmla="*/ 0 w 1"/>
                <a:gd name="T3" fmla="*/ 410 h 410"/>
                <a:gd name="T4" fmla="*/ 0 60000 65536"/>
                <a:gd name="T5" fmla="*/ 0 60000 65536"/>
                <a:gd name="T6" fmla="*/ 0 w 1"/>
                <a:gd name="T7" fmla="*/ 0 h 410"/>
                <a:gd name="T8" fmla="*/ 1 w 1"/>
                <a:gd name="T9" fmla="*/ 410 h 4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0648" name="Picture 56" descr="0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0900" y="1752600"/>
            <a:ext cx="4699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49" name="Picture 57" descr="Soccer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4154" y="3446785"/>
            <a:ext cx="3365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50" name="Picture 58" descr="0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5754" y="1926186"/>
            <a:ext cx="4699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51" name="Picture 59" descr="0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3675" y="689768"/>
            <a:ext cx="4699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52" name="Picture 60" descr="Soccer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6400" y="1066800"/>
            <a:ext cx="3365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3959E-6 L 0.22586 0.49838 L 0.25416 0.5490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0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0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4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4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0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5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0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0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5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Весенний\Рабочий стол\6 класс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71538" y="1571612"/>
            <a:ext cx="707236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Какую координату имеет точка, расположенная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левее от нуля на 100 единичных отрезков?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халида\Desktop\6класс фото\129428-short-and-t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605520" cy="374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халида\Desktop\6класс фото\черный бел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643050"/>
            <a:ext cx="4531839" cy="360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халида\Desktop\6класс фото\большой и малень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55" y="3611916"/>
            <a:ext cx="3214777" cy="32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013"/>
            <a:ext cx="2123728" cy="208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Содержимое 8" descr="news_50.jpeg"/>
          <p:cNvPicPr>
            <a:picLocks noGrp="1" noChangeAspect="1"/>
          </p:cNvPicPr>
          <p:nvPr>
            <p:ph sz="quarter" idx="14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500694" y="285728"/>
            <a:ext cx="3346450" cy="336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9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495</Words>
  <Application>Microsoft Office PowerPoint</Application>
  <PresentationFormat>Экран (4:3)</PresentationFormat>
  <Paragraphs>155</Paragraphs>
  <Slides>19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Воздушный поток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Противоположные числа</vt:lpstr>
      <vt:lpstr>Презентация PowerPoint</vt:lpstr>
      <vt:lpstr>Игра «Заполните пустые клетки»  </vt:lpstr>
      <vt:lpstr>Презентация PowerPoint</vt:lpstr>
      <vt:lpstr>Презентация PowerPoint</vt:lpstr>
      <vt:lpstr>Презентация PowerPoint</vt:lpstr>
      <vt:lpstr>Поставьте вместо          такое число, чтобы получилось верное равенство  </vt:lpstr>
      <vt:lpstr>Решите уравнения, используя полученные знания</vt:lpstr>
      <vt:lpstr>Тест Составьте «ключевое слово»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халида</dc:creator>
  <cp:lastModifiedBy>андрей</cp:lastModifiedBy>
  <cp:revision>69</cp:revision>
  <dcterms:created xsi:type="dcterms:W3CDTF">2014-01-29T05:49:31Z</dcterms:created>
  <dcterms:modified xsi:type="dcterms:W3CDTF">2015-02-09T18:23:44Z</dcterms:modified>
</cp:coreProperties>
</file>