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75" r:id="rId14"/>
    <p:sldId id="268" r:id="rId15"/>
    <p:sldId id="274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AA0026-5ACC-41D3-B096-E8CF67F4A01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9828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1785918" y="2285992"/>
            <a:ext cx="5715040" cy="7694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Скелет человека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00063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Составила Рахматуллина А. М.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72196" y="0"/>
            <a:ext cx="3714776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5992714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642918"/>
            <a:ext cx="828652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orear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5792491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857288" y="500042"/>
            <a:ext cx="171480" cy="11801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663" y="0"/>
            <a:ext cx="5190337" cy="6858000"/>
          </a:xfr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1111"/>
            <a:ext cx="4000528" cy="32368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3929090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суставы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6429420" cy="3286148"/>
          </a:xfrm>
        </p:spPr>
        <p:txBody>
          <a:bodyPr/>
          <a:lstStyle/>
          <a:p>
            <a:r>
              <a:rPr lang="ru-RU" b="1" dirty="0" smtClean="0"/>
              <a:t>Сустав</a:t>
            </a:r>
            <a:r>
              <a:rPr lang="ru-RU" dirty="0" smtClean="0"/>
              <a:t> - соединение костей, предполагающее наличие полости между сочленяющимися костями. Суставная полость содержит суставную жидкость, которая смягчает трение, возникающее между костями.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4929222" cy="785810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суставов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42"/>
            <a:ext cx="8072494" cy="307185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А </a:t>
            </a:r>
            <a:r>
              <a:rPr lang="ru-RU" dirty="0" smtClean="0"/>
              <a:t>– </a:t>
            </a:r>
            <a:r>
              <a:rPr lang="ru-RU" dirty="0" err="1" smtClean="0"/>
              <a:t>цилиндрицеский</a:t>
            </a:r>
            <a:r>
              <a:rPr lang="ru-RU" dirty="0" smtClean="0"/>
              <a:t> (проксимальный лучелоктевой); </a:t>
            </a:r>
            <a:r>
              <a:rPr lang="ru-RU" i="1" dirty="0" smtClean="0"/>
              <a:t>Б </a:t>
            </a:r>
            <a:r>
              <a:rPr lang="ru-RU" dirty="0" smtClean="0"/>
              <a:t>– </a:t>
            </a:r>
            <a:r>
              <a:rPr lang="ru-RU" dirty="0" err="1" smtClean="0"/>
              <a:t>блоковидный</a:t>
            </a:r>
            <a:r>
              <a:rPr lang="ru-RU" dirty="0" smtClean="0"/>
              <a:t> (</a:t>
            </a:r>
            <a:r>
              <a:rPr lang="ru-RU" dirty="0" err="1" smtClean="0"/>
              <a:t>межфланговый</a:t>
            </a:r>
            <a:r>
              <a:rPr lang="ru-RU" dirty="0" smtClean="0"/>
              <a:t>); </a:t>
            </a:r>
            <a:r>
              <a:rPr lang="ru-RU" i="1" dirty="0" smtClean="0"/>
              <a:t>В </a:t>
            </a:r>
            <a:r>
              <a:rPr lang="ru-RU" dirty="0" smtClean="0"/>
              <a:t>– </a:t>
            </a:r>
            <a:r>
              <a:rPr lang="ru-RU" dirty="0" err="1" smtClean="0"/>
              <a:t>седловидный</a:t>
            </a:r>
            <a:r>
              <a:rPr lang="ru-RU" dirty="0" smtClean="0"/>
              <a:t> (запястно-пястный I пальца); </a:t>
            </a:r>
            <a:r>
              <a:rPr lang="ru-RU" i="1" dirty="0" smtClean="0"/>
              <a:t>Г </a:t>
            </a:r>
            <a:r>
              <a:rPr lang="ru-RU" dirty="0" smtClean="0"/>
              <a:t>– эллипсоидный (лучезапястный); </a:t>
            </a:r>
            <a:r>
              <a:rPr lang="ru-RU" i="1" dirty="0" smtClean="0"/>
              <a:t>Д </a:t>
            </a:r>
            <a:r>
              <a:rPr lang="ru-RU" dirty="0" smtClean="0"/>
              <a:t>– шаровидный (плечевой); </a:t>
            </a:r>
            <a:r>
              <a:rPr lang="ru-RU" i="1" dirty="0" smtClean="0"/>
              <a:t>Е</a:t>
            </a:r>
            <a:r>
              <a:rPr lang="ru-RU" dirty="0" smtClean="0"/>
              <a:t> – плоский (между суставными отростками позвонков)</a:t>
            </a:r>
            <a:endParaRPr lang="ru-RU" dirty="0"/>
          </a:p>
        </p:txBody>
      </p:sp>
      <p:pic>
        <p:nvPicPr>
          <p:cNvPr id="5" name="Рисунок 4" descr="p2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857232"/>
            <a:ext cx="5048265" cy="28194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Tipy-soedinenija-kost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1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5776" y="214290"/>
            <a:ext cx="6857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11680"/>
            <a:ext cx="7239000" cy="4846320"/>
          </a:xfrm>
        </p:spPr>
        <p:txBody>
          <a:bodyPr/>
          <a:lstStyle/>
          <a:p>
            <a:r>
              <a:rPr lang="ru-RU" i="1" dirty="0" smtClean="0"/>
              <a:t>Образуется путем их срастания. Таким образом соединены между собой кости копчика и крестца.</a:t>
            </a:r>
          </a:p>
          <a:p>
            <a:r>
              <a:rPr lang="ru-RU" i="1" dirty="0" smtClean="0"/>
              <a:t>Соединение швом, это другое неподвижное соединение, характерное для костей черепа.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Неподвижное соединение костей: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28718" y="714356"/>
            <a:ext cx="132871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Полуподвижное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11680"/>
            <a:ext cx="7239000" cy="484632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Многие кости соединены хрящами, которые обладают высокой упругостью, образуя позвоночные диски.</a:t>
            </a:r>
          </a:p>
          <a:p>
            <a:r>
              <a:rPr lang="ru-RU" sz="2800" i="1" dirty="0" smtClean="0"/>
              <a:t>Обеспечивает гибкость позвоночника. 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</a:rPr>
              <a:t>Полуподвижное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 соединение костей 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428604"/>
            <a:ext cx="47146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Это суставы. Они состоят из сочленяющихся костей.</a:t>
            </a:r>
          </a:p>
          <a:p>
            <a:r>
              <a:rPr lang="ru-RU" i="1" dirty="0" smtClean="0"/>
              <a:t>На одной из них находится суставная впадина, куда входит суставная головка другой кости.</a:t>
            </a:r>
          </a:p>
          <a:p>
            <a:r>
              <a:rPr lang="ru-RU" i="1" dirty="0" smtClean="0"/>
              <a:t>Головка и впадина покрыта эластичным хрящом и подходит по форме и размерам.</a:t>
            </a:r>
          </a:p>
          <a:p>
            <a:r>
              <a:rPr lang="ru-RU" i="1" dirty="0" smtClean="0"/>
              <a:t>Их стягивают </a:t>
            </a:r>
            <a:r>
              <a:rPr lang="ru-RU" i="1" dirty="0" err="1" smtClean="0"/>
              <a:t>внутресуставные</a:t>
            </a:r>
            <a:r>
              <a:rPr lang="ru-RU" i="1" dirty="0" smtClean="0"/>
              <a:t> связки, состоящие из соединительной ткани.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0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Подвижное соединение костей: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43304" y="500042"/>
            <a:ext cx="2143140" cy="1214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johnny_automatic_dancing_skelet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5" y="1428736"/>
            <a:ext cx="8910475" cy="45332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429024" cy="714356"/>
          </a:xfrm>
        </p:spPr>
        <p:txBody>
          <a:bodyPr/>
          <a:lstStyle/>
          <a:p>
            <a:r>
              <a:rPr lang="ru-RU" dirty="0" smtClean="0"/>
              <a:t>Скелет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500042"/>
            <a:ext cx="447199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совокупность твердых тканей в организме животных и человека, дающих телу опору и защищающих его от механических повреждений.</a:t>
            </a:r>
          </a:p>
          <a:p>
            <a:endParaRPr lang="ru-RU" dirty="0"/>
          </a:p>
        </p:txBody>
      </p:sp>
      <p:pic>
        <p:nvPicPr>
          <p:cNvPr id="4" name="Рисунок 3" descr="image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42984"/>
            <a:ext cx="2899526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965820"/>
          </a:xfrm>
        </p:spPr>
        <p:txBody>
          <a:bodyPr/>
          <a:lstStyle/>
          <a:p>
            <a:r>
              <a:rPr lang="ru-RU" dirty="0" smtClean="0"/>
              <a:t>Скелет делится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7239000" cy="5214974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Скелет головы </a:t>
            </a:r>
          </a:p>
          <a:p>
            <a:pPr>
              <a:buNone/>
            </a:pPr>
            <a:endParaRPr lang="ru-RU" sz="4000" b="1" dirty="0" smtClean="0">
              <a:solidFill>
                <a:schemeClr val="accent2"/>
              </a:solidFill>
            </a:endParaRPr>
          </a:p>
          <a:p>
            <a:r>
              <a:rPr lang="ru-RU" sz="4000" b="1" dirty="0" smtClean="0">
                <a:solidFill>
                  <a:schemeClr val="accent2"/>
                </a:solidFill>
              </a:rPr>
              <a:t>Скелет туловища</a:t>
            </a:r>
          </a:p>
          <a:p>
            <a:pPr>
              <a:buNone/>
            </a:pPr>
            <a:endParaRPr lang="ru-RU" sz="4000" b="1" dirty="0" smtClean="0">
              <a:solidFill>
                <a:schemeClr val="accent2"/>
              </a:solidFill>
            </a:endParaRPr>
          </a:p>
          <a:p>
            <a:r>
              <a:rPr lang="ru-RU" sz="4000" b="1" dirty="0" smtClean="0">
                <a:solidFill>
                  <a:schemeClr val="accent2"/>
                </a:solidFill>
              </a:rPr>
              <a:t>Скелет свободных конечностей</a:t>
            </a:r>
          </a:p>
          <a:p>
            <a:endParaRPr lang="ru-RU" sz="4000" b="1" dirty="0" smtClean="0">
              <a:solidFill>
                <a:schemeClr val="accent2"/>
              </a:solidFill>
            </a:endParaRPr>
          </a:p>
          <a:p>
            <a:r>
              <a:rPr lang="ru-RU" sz="4000" b="1" dirty="0" smtClean="0">
                <a:solidFill>
                  <a:schemeClr val="accent2"/>
                </a:solidFill>
              </a:rPr>
              <a:t>Пояса конечностей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1330438636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785794"/>
            <a:ext cx="1571636" cy="1654667"/>
          </a:xfrm>
          <a:prstGeom prst="rect">
            <a:avLst/>
          </a:prstGeom>
        </p:spPr>
      </p:pic>
      <p:pic>
        <p:nvPicPr>
          <p:cNvPr id="5" name="Рисунок 4" descr="11-skelet-tulovischa1371397216-51bddc60235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357430"/>
            <a:ext cx="1714512" cy="1500198"/>
          </a:xfrm>
          <a:prstGeom prst="rect">
            <a:avLst/>
          </a:prstGeom>
        </p:spPr>
      </p:pic>
      <p:pic>
        <p:nvPicPr>
          <p:cNvPr id="6" name="Рисунок 5" descr="1251289717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429132"/>
            <a:ext cx="1143008" cy="1866891"/>
          </a:xfrm>
          <a:prstGeom prst="rect">
            <a:avLst/>
          </a:prstGeom>
        </p:spPr>
      </p:pic>
      <p:pic>
        <p:nvPicPr>
          <p:cNvPr id="7" name="Рисунок 6" descr="Skeleton-Hand-Forearm-Dor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214818"/>
            <a:ext cx="1357321" cy="20881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Скелет головы:</a:t>
            </a:r>
            <a:endParaRPr lang="ru-RU" dirty="0"/>
          </a:p>
        </p:txBody>
      </p:sp>
      <p:pic>
        <p:nvPicPr>
          <p:cNvPr id="4" name="Содержимое 3" descr="070202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142984"/>
            <a:ext cx="5214974" cy="5214974"/>
          </a:xfrm>
        </p:spPr>
      </p:pic>
      <p:sp>
        <p:nvSpPr>
          <p:cNvPr id="5" name="TextBox 4"/>
          <p:cNvSpPr txBox="1"/>
          <p:nvPr/>
        </p:nvSpPr>
        <p:spPr>
          <a:xfrm>
            <a:off x="2000232" y="6519446"/>
            <a:ext cx="38576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Череп состоит из 29 костей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Arial Black" pitchFamily="34" charset="0"/>
              </a:rPr>
              <a:t>Соединение 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              костей черепа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Неподвижное                          Подвижное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3707296" cy="3953691"/>
          </a:xfrm>
          <a:prstGeom prst="rect">
            <a:avLst/>
          </a:prstGeom>
        </p:spPr>
      </p:pic>
      <p:pic>
        <p:nvPicPr>
          <p:cNvPr id="5" name="Рисунок 4" descr="Рисунок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428868"/>
            <a:ext cx="2500330" cy="38840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257940" cy="608630"/>
          </a:xfrm>
        </p:spPr>
        <p:txBody>
          <a:bodyPr/>
          <a:lstStyle/>
          <a:p>
            <a:r>
              <a:rPr lang="ru-RU" dirty="0" smtClean="0"/>
              <a:t>Скелет туловища</a:t>
            </a:r>
            <a:endParaRPr lang="ru-RU" dirty="0"/>
          </a:p>
        </p:txBody>
      </p:sp>
      <p:pic>
        <p:nvPicPr>
          <p:cNvPr id="4" name="Содержимое 3" descr="Anatomy97_00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3996342" cy="3286148"/>
          </a:xfrm>
        </p:spPr>
      </p:pic>
      <p:pic>
        <p:nvPicPr>
          <p:cNvPr id="5" name="Рисунок 4" descr="1216058396_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500306"/>
            <a:ext cx="4227028" cy="43576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285776"/>
            <a:ext cx="7239000" cy="891560"/>
          </a:xfrm>
        </p:spPr>
        <p:txBody>
          <a:bodyPr/>
          <a:lstStyle/>
          <a:p>
            <a:r>
              <a:rPr lang="ru-RU" dirty="0" smtClean="0"/>
              <a:t>Грудная клетка</a:t>
            </a:r>
            <a:endParaRPr lang="ru-RU" dirty="0"/>
          </a:p>
        </p:txBody>
      </p:sp>
      <p:pic>
        <p:nvPicPr>
          <p:cNvPr id="4" name="Содержимое 3" descr="fa6e97181333c74d0518d2c274abb8f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6946730" cy="62865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820122"/>
          </a:xfrm>
        </p:spPr>
        <p:txBody>
          <a:bodyPr/>
          <a:lstStyle/>
          <a:p>
            <a:r>
              <a:rPr lang="ru-RU" dirty="0" smtClean="0"/>
              <a:t>позвоночник</a:t>
            </a:r>
            <a:endParaRPr lang="ru-RU" dirty="0"/>
          </a:p>
        </p:txBody>
      </p:sp>
      <p:pic>
        <p:nvPicPr>
          <p:cNvPr id="4" name="Содержимое 3" descr="2_spin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857232"/>
            <a:ext cx="5158609" cy="60007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748684"/>
          </a:xfrm>
        </p:spPr>
        <p:txBody>
          <a:bodyPr/>
          <a:lstStyle/>
          <a:p>
            <a:r>
              <a:rPr lang="ru-RU" dirty="0" smtClean="0"/>
              <a:t>Свободные конечности</a:t>
            </a:r>
            <a:endParaRPr lang="ru-RU" dirty="0"/>
          </a:p>
        </p:txBody>
      </p:sp>
      <p:pic>
        <p:nvPicPr>
          <p:cNvPr id="4" name="Содержимое 3" descr="Bior8_11_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5440067" cy="53578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195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Скелет - </vt:lpstr>
      <vt:lpstr>Скелет делится на:</vt:lpstr>
      <vt:lpstr>Скелет головы:</vt:lpstr>
      <vt:lpstr>Соединение                костей черепа</vt:lpstr>
      <vt:lpstr>Скелет туловища</vt:lpstr>
      <vt:lpstr>Грудная клетка</vt:lpstr>
      <vt:lpstr>позвоночник</vt:lpstr>
      <vt:lpstr>Свободные конечности</vt:lpstr>
      <vt:lpstr>Слайд 10</vt:lpstr>
      <vt:lpstr>Слайд 11</vt:lpstr>
      <vt:lpstr>Слайд 12</vt:lpstr>
      <vt:lpstr>суставы</vt:lpstr>
      <vt:lpstr>Формы суставов</vt:lpstr>
      <vt:lpstr>Слайд 15</vt:lpstr>
      <vt:lpstr>Слайд 16</vt:lpstr>
      <vt:lpstr>Полуподвижное 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Alsu</cp:lastModifiedBy>
  <cp:revision>10</cp:revision>
  <dcterms:created xsi:type="dcterms:W3CDTF">2013-10-31T13:24:46Z</dcterms:created>
  <dcterms:modified xsi:type="dcterms:W3CDTF">2014-10-14T11:35:37Z</dcterms:modified>
</cp:coreProperties>
</file>