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1"/>
  </p:notesMasterIdLst>
  <p:sldIdLst>
    <p:sldId id="322" r:id="rId2"/>
    <p:sldId id="324" r:id="rId3"/>
    <p:sldId id="333" r:id="rId4"/>
    <p:sldId id="327" r:id="rId5"/>
    <p:sldId id="335" r:id="rId6"/>
    <p:sldId id="336" r:id="rId7"/>
    <p:sldId id="337" r:id="rId8"/>
    <p:sldId id="309" r:id="rId9"/>
    <p:sldId id="310" r:id="rId10"/>
    <p:sldId id="318" r:id="rId11"/>
    <p:sldId id="338" r:id="rId12"/>
    <p:sldId id="320" r:id="rId13"/>
    <p:sldId id="319" r:id="rId14"/>
    <p:sldId id="339" r:id="rId15"/>
    <p:sldId id="340" r:id="rId16"/>
    <p:sldId id="341" r:id="rId17"/>
    <p:sldId id="344" r:id="rId18"/>
    <p:sldId id="329" r:id="rId19"/>
    <p:sldId id="331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37" autoAdjust="0"/>
  </p:normalViewPr>
  <p:slideViewPr>
    <p:cSldViewPr>
      <p:cViewPr varScale="1">
        <p:scale>
          <a:sx n="75" d="100"/>
          <a:sy n="75" d="100"/>
        </p:scale>
        <p:origin x="-3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62BDA91-DCF3-4A70-85F9-CD5B64C561C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502C97B-9CFC-4F01-9B62-D3015CE5B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9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25D207-9A34-4B0B-BD31-73607DFA8E69}" type="slidenum">
              <a:rPr lang="ru-RU" smtClean="0">
                <a:latin typeface="Arial" charset="0"/>
              </a:rPr>
              <a:pPr/>
              <a:t>2</a:t>
            </a:fld>
            <a:endParaRPr lang="ru-RU" smtClean="0">
              <a:latin typeface="Arial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50" tIns="48674" rIns="97350" bIns="48674" anchor="b"/>
          <a:lstStyle/>
          <a:p>
            <a:pPr algn="r" defTabSz="972864"/>
            <a:fld id="{907A7DC9-A717-4B45-9160-4820CD8F17B2}" type="slidenum">
              <a:rPr lang="ru-RU" sz="1300">
                <a:latin typeface="Arial" charset="0"/>
                <a:cs typeface="Lucida Sans Unicode" pitchFamily="34" charset="0"/>
              </a:rPr>
              <a:pPr algn="r" defTabSz="972864"/>
              <a:t>2</a:t>
            </a:fld>
            <a:endParaRPr lang="ru-RU" sz="1300">
              <a:latin typeface="Arial" charset="0"/>
              <a:cs typeface="Lucida Sans Unicode" pitchFamily="34" charset="0"/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901698" y="9519286"/>
            <a:ext cx="2984871" cy="4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2475C80E-21C9-4C5A-AEAA-EAC6799A6656}" type="slidenum">
              <a:rPr kumimoji="1" lang="ru-RU" sz="1300">
                <a:cs typeface="Lucida Sans Unicode" pitchFamily="34" charset="0"/>
              </a:rPr>
              <a:pPr algn="r"/>
              <a:t>2</a:t>
            </a:fld>
            <a:endParaRPr kumimoji="1" lang="ru-RU" sz="1300"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2C97B-9CFC-4F01-9B62-D3015CE5B47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2C97B-9CFC-4F01-9B62-D3015CE5B47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2C97B-9CFC-4F01-9B62-D3015CE5B47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Заменить цитатой леонардо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13E877-0E78-47BB-96F7-8FF7022B96EC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DBE7-A6E0-4ADC-AAEB-4826F71FF532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50BD-9987-4D31-9EA3-F58822398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DBE7-A6E0-4ADC-AAEB-4826F71FF532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50BD-9987-4D31-9EA3-F58822398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DBE7-A6E0-4ADC-AAEB-4826F71FF532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50BD-9987-4D31-9EA3-F58822398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7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7B6C-5A81-4362-937C-400425B3C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26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DBE7-A6E0-4ADC-AAEB-4826F71FF532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50BD-9987-4D31-9EA3-F58822398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7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DBE7-A6E0-4ADC-AAEB-4826F71FF532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50BD-9987-4D31-9EA3-F58822398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7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DBE7-A6E0-4ADC-AAEB-4826F71FF532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50BD-9987-4D31-9EA3-F58822398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8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DBE7-A6E0-4ADC-AAEB-4826F71FF532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50BD-9987-4D31-9EA3-F58822398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9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DBE7-A6E0-4ADC-AAEB-4826F71FF532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50BD-9987-4D31-9EA3-F58822398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9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DBE7-A6E0-4ADC-AAEB-4826F71FF532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50BD-9987-4D31-9EA3-F58822398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0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DBE7-A6E0-4ADC-AAEB-4826F71FF532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50BD-9987-4D31-9EA3-F58822398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7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DBE7-A6E0-4ADC-AAEB-4826F71FF532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50BD-9987-4D31-9EA3-F58822398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8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8DBE7-A6E0-4ADC-AAEB-4826F71FF532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B50BD-9987-4D31-9EA3-F58822398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7.xml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slide" Target="slide17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5620" y="1268760"/>
            <a:ext cx="5882580" cy="4968552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Выступление на секции учителей математики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августовской конференции 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 тему: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«Материалы с курсов повышения квалификации по проблеме: 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tt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«Технология реализации системно-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подхода 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преподавании математики»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                                     Учитель математики</a:t>
            </a:r>
            <a:br>
              <a:rPr lang="ru-RU" sz="2000" dirty="0"/>
            </a:br>
            <a:r>
              <a:rPr lang="ru-RU" sz="2000" dirty="0"/>
              <a:t>Ахунова </a:t>
            </a:r>
            <a:r>
              <a:rPr lang="ru-RU" sz="2000" dirty="0" err="1"/>
              <a:t>Гузелия</a:t>
            </a:r>
            <a:r>
              <a:rPr lang="ru-RU" sz="2000" dirty="0"/>
              <a:t> </a:t>
            </a:r>
            <a:r>
              <a:rPr lang="ru-RU" sz="2000" dirty="0" err="1"/>
              <a:t>Нагимулловна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835696" y="3501008"/>
            <a:ext cx="6622504" cy="2873914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7467600" cy="1152128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467600" cy="500066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Программы отдельных учебных предметов, курсов должны содержать (п. 18.2.2. ФГОС ООО):</a:t>
            </a:r>
          </a:p>
          <a:p>
            <a:r>
              <a:rPr lang="ru-RU" sz="2900" dirty="0" smtClean="0">
                <a:solidFill>
                  <a:srgbClr val="002060"/>
                </a:solidFill>
              </a:rPr>
              <a:t>1. Пояснительную записку, в которой конкретизируются  общие цели основного общего образования с учётом специфики учебного предмета;</a:t>
            </a:r>
          </a:p>
          <a:p>
            <a:r>
              <a:rPr lang="ru-RU" sz="2900" dirty="0" smtClean="0">
                <a:solidFill>
                  <a:srgbClr val="002060"/>
                </a:solidFill>
              </a:rPr>
              <a:t>2. Общую характеристику учебного предмета, курса;</a:t>
            </a:r>
          </a:p>
          <a:p>
            <a:r>
              <a:rPr lang="ru-RU" sz="2900" dirty="0" smtClean="0">
                <a:solidFill>
                  <a:srgbClr val="002060"/>
                </a:solidFill>
              </a:rPr>
              <a:t>3. Описание места учебного предмета, курса в учебном плане;</a:t>
            </a:r>
          </a:p>
          <a:p>
            <a:r>
              <a:rPr lang="ru-RU" sz="2900" dirty="0" smtClean="0">
                <a:solidFill>
                  <a:srgbClr val="002060"/>
                </a:solidFill>
              </a:rPr>
              <a:t>4. Личностные, </a:t>
            </a:r>
            <a:r>
              <a:rPr lang="ru-RU" sz="2900" dirty="0" err="1" smtClean="0">
                <a:solidFill>
                  <a:srgbClr val="002060"/>
                </a:solidFill>
              </a:rPr>
              <a:t>метапредметные</a:t>
            </a:r>
            <a:r>
              <a:rPr lang="ru-RU" sz="2900" dirty="0" smtClean="0">
                <a:solidFill>
                  <a:srgbClr val="002060"/>
                </a:solidFill>
              </a:rPr>
              <a:t> и предметные результаты освоения конкретного учебного предмета, курса;</a:t>
            </a:r>
          </a:p>
          <a:p>
            <a:r>
              <a:rPr lang="ru-RU" sz="2900" dirty="0" smtClean="0">
                <a:solidFill>
                  <a:srgbClr val="002060"/>
                </a:solidFill>
              </a:rPr>
              <a:t>5. Содержание учебного предмета, курса;</a:t>
            </a:r>
          </a:p>
          <a:p>
            <a:r>
              <a:rPr lang="ru-RU" sz="2900" dirty="0" smtClean="0">
                <a:solidFill>
                  <a:srgbClr val="002060"/>
                </a:solidFill>
              </a:rPr>
              <a:t>6. Планируемые результаты изучения учебного предмета, курса.</a:t>
            </a:r>
          </a:p>
          <a:p>
            <a:r>
              <a:rPr lang="ru-RU" sz="2900" dirty="0" smtClean="0">
                <a:solidFill>
                  <a:srgbClr val="002060"/>
                </a:solidFill>
              </a:rPr>
              <a:t>7. Календарно-тематическое планирование с определением основных видов учебной деятельности;</a:t>
            </a:r>
          </a:p>
          <a:p>
            <a:r>
              <a:rPr lang="ru-RU" sz="2900" dirty="0" smtClean="0">
                <a:solidFill>
                  <a:srgbClr val="002060"/>
                </a:solidFill>
              </a:rPr>
              <a:t>8. Описание учебно-методического и материально-технического обеспечения образовательного процесса;</a:t>
            </a: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Это требование распространяется как на примерные, так и на рабочие программы отдельных учебных предметов.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8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7. </a:t>
            </a:r>
            <a:r>
              <a:rPr lang="ru-RU" sz="2200" dirty="0">
                <a:solidFill>
                  <a:srgbClr val="002060"/>
                </a:solidFill>
              </a:rPr>
              <a:t>Календарно-тематическое планирование с определением основных видов учебной деятельности;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435623"/>
              </p:ext>
            </p:extLst>
          </p:nvPr>
        </p:nvGraphicFramePr>
        <p:xfrm>
          <a:off x="457200" y="160020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 row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578" marR="75578" marT="0" marB="0"/>
                </a:tc>
                <a:tc row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Тема урока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578" marR="75578" marT="0" marB="0"/>
                </a:tc>
                <a:tc row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Характеристика основных видов деятельности ученика (на уровне УУД)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578" marR="75578" marT="0" marB="0"/>
                </a:tc>
                <a:tc gridSpan="3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Планируемые результаты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578" marR="755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Учебно-методическое и материально-техническое оснащение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578" marR="75578" marT="0" marB="0"/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578" marR="75578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Предметные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578" marR="75578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Личностные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578" marR="75578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</a:rPr>
                        <a:t>Метапредметные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578" marR="7557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3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7467600" cy="1152128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8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8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14290"/>
            <a:ext cx="8064896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Информационно-методическое и материально техническое обеспечение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1.Библиотечный фонд: учебники, методические пособия , нормативные документы, сборники заданий и т.д.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2.Печатные пособия: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1. Таблицы по математике для 5 классов.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2. Портреты выдающихся математиков.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3.Информационные средства: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1. Диск «Уроки математики . </a:t>
            </a:r>
            <a:r>
              <a:rPr lang="ru-RU" sz="1400" b="1" dirty="0" err="1" smtClean="0">
                <a:solidFill>
                  <a:srgbClr val="002060"/>
                </a:solidFill>
              </a:rPr>
              <a:t>Мультимедийное</a:t>
            </a:r>
            <a:r>
              <a:rPr lang="ru-RU" sz="1400" b="1" dirty="0" smtClean="0">
                <a:solidFill>
                  <a:srgbClr val="002060"/>
                </a:solidFill>
              </a:rPr>
              <a:t> приложение к урокам математики (Презентации к каждому уроку)»+Методическое пособие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2.Диск «математика. Интерактивные дидактические материалы. 5 класс по учебнику </a:t>
            </a:r>
            <a:r>
              <a:rPr lang="ru-RU" sz="1400" b="1" dirty="0" err="1" smtClean="0">
                <a:solidFill>
                  <a:srgbClr val="002060"/>
                </a:solidFill>
              </a:rPr>
              <a:t>Н.Я.Виленкина</a:t>
            </a:r>
            <a:r>
              <a:rPr lang="ru-RU" sz="1400" b="1" dirty="0" smtClean="0">
                <a:solidFill>
                  <a:srgbClr val="002060"/>
                </a:solidFill>
              </a:rPr>
              <a:t> (тесты, логические задания, кроссворды, анимированные задачи)»+ методическое пособие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3.Инструментальная среда по математике.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4. Электронная база данных для создания тематических, </a:t>
            </a:r>
            <a:r>
              <a:rPr lang="ru-RU" sz="1400" b="1" dirty="0" err="1" smtClean="0">
                <a:solidFill>
                  <a:srgbClr val="002060"/>
                </a:solidFill>
              </a:rPr>
              <a:t>разноуровневых</a:t>
            </a:r>
            <a:r>
              <a:rPr lang="ru-RU" sz="1400" b="1" dirty="0" smtClean="0">
                <a:solidFill>
                  <a:srgbClr val="002060"/>
                </a:solidFill>
              </a:rPr>
              <a:t> тренировочных и проверочных материалов для организации контроля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7467600" cy="1152128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8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8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3075" name="Picture 3" descr="E:\фг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63" y="4797152"/>
            <a:ext cx="3439653" cy="177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285728"/>
            <a:ext cx="8064896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4.Экранно-звуковые пособия.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Видеофильмы по истории развития математики, математических идей и методов.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5.Технические средства обучения.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1.Мультимедийный компьютер.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2.Мультимедиапроектор.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3.Экран.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4.Интерактивная доска.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 мы бы добавили многофункциональное устройство (принтер, сканер, копир)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6.Учебно-практическое и учебно-лабораторное оборудование.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1.Магнитная доска с координатной сеткой.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2.Комплект чертежных инструментов (классных и раздаточных).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3.Комплекты планиметрических и стереометрических тел (классных и раздаточных).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4.Комплекты для моделирования (цветная бумага, картон, калька, клей, ножницы, пластилин)</a:t>
            </a:r>
          </a:p>
          <a:p>
            <a:r>
              <a:rPr lang="ru-RU" sz="5400" dirty="0" smtClean="0">
                <a:solidFill>
                  <a:srgbClr val="002060"/>
                </a:solidFill>
              </a:rPr>
              <a:t> 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0" descr="ekra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84463" y="274638"/>
            <a:ext cx="3587750" cy="644525"/>
          </a:xfrm>
          <a:solidFill>
            <a:schemeClr val="bg1"/>
          </a:solidFill>
          <a:extLst/>
        </p:spPr>
        <p:txBody>
          <a:bodyPr wrap="square" lIns="91440" rIns="91440" numCol="1" anchor="b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Состав УМК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295400"/>
            <a:ext cx="7616825" cy="4646613"/>
          </a:xfrm>
        </p:spPr>
        <p:txBody>
          <a:bodyPr>
            <a:normAutofit/>
          </a:bodyPr>
          <a:lstStyle/>
          <a:p>
            <a:pPr marL="469900" indent="-469900" eaLnBrk="1" hangingPunct="1"/>
            <a:r>
              <a:rPr lang="ru-RU" altLang="zh-TW" sz="2400" b="1" dirty="0" smtClean="0">
                <a:latin typeface="Arial" charset="0"/>
                <a:cs typeface="微軟正黑體"/>
                <a:hlinkClick r:id="rId3" action="ppaction://hlinksldjump"/>
              </a:rPr>
              <a:t>Программа курса</a:t>
            </a:r>
            <a:endParaRPr lang="ru-RU" altLang="zh-TW" sz="2400" b="1" dirty="0" smtClean="0">
              <a:latin typeface="Arial" charset="0"/>
              <a:cs typeface="微軟正黑體"/>
            </a:endParaRPr>
          </a:p>
          <a:p>
            <a:pPr marL="469900" indent="-469900" eaLnBrk="1" hangingPunct="1"/>
            <a:endParaRPr lang="ru-RU" altLang="zh-TW" sz="2400" b="1" dirty="0" smtClean="0">
              <a:latin typeface="Arial" charset="0"/>
              <a:cs typeface="微軟正黑體"/>
            </a:endParaRPr>
          </a:p>
          <a:p>
            <a:pPr marL="469900" indent="-469900" eaLnBrk="1" hangingPunct="1"/>
            <a:r>
              <a:rPr lang="ru-RU" altLang="zh-TW" sz="2400" b="1" dirty="0" smtClean="0">
                <a:latin typeface="Arial" charset="0"/>
                <a:cs typeface="微軟正黑體"/>
                <a:hlinkClick r:id="rId4" action="ppaction://hlinksldjump"/>
              </a:rPr>
              <a:t>Учебник</a:t>
            </a:r>
            <a:r>
              <a:rPr lang="ru-RU" altLang="zh-TW" sz="2400" b="1" dirty="0" smtClean="0">
                <a:latin typeface="Arial" charset="0"/>
                <a:cs typeface="微軟正黑體"/>
              </a:rPr>
              <a:t> </a:t>
            </a:r>
          </a:p>
          <a:p>
            <a:pPr marL="469900" indent="-469900" eaLnBrk="1" hangingPunct="1"/>
            <a:endParaRPr lang="ru-RU" altLang="zh-TW" sz="2400" b="1" dirty="0" smtClean="0">
              <a:latin typeface="Arial" charset="0"/>
              <a:cs typeface="微軟正黑體"/>
            </a:endParaRPr>
          </a:p>
          <a:p>
            <a:pPr marL="469900" indent="-469900" eaLnBrk="1" hangingPunct="1"/>
            <a:r>
              <a:rPr lang="ru-RU" altLang="zh-TW" sz="2400" b="1" dirty="0" smtClean="0">
                <a:latin typeface="Arial" charset="0"/>
                <a:cs typeface="微軟正黑體"/>
                <a:hlinkClick r:id="rId5" action="ppaction://hlinksldjump"/>
              </a:rPr>
              <a:t>Рабочие тетради №1, 2</a:t>
            </a:r>
            <a:endParaRPr lang="ru-RU" altLang="zh-TW" sz="2400" b="1" dirty="0" smtClean="0">
              <a:latin typeface="Arial" charset="0"/>
              <a:cs typeface="微軟正黑體"/>
            </a:endParaRPr>
          </a:p>
          <a:p>
            <a:pPr marL="469900" indent="-469900" eaLnBrk="1" hangingPunct="1"/>
            <a:endParaRPr lang="ru-RU" altLang="zh-TW" sz="2400" b="1" dirty="0" smtClean="0">
              <a:latin typeface="Arial" charset="0"/>
              <a:cs typeface="微軟正黑體"/>
            </a:endParaRPr>
          </a:p>
          <a:p>
            <a:pPr marL="469900" indent="-469900" eaLnBrk="1" hangingPunct="1"/>
            <a:r>
              <a:rPr lang="ru-RU" altLang="zh-TW" sz="2400" b="1" dirty="0" smtClean="0">
                <a:latin typeface="Arial" charset="0"/>
                <a:cs typeface="微軟正黑體"/>
                <a:hlinkClick r:id="rId6" action="ppaction://hlinksldjump"/>
              </a:rPr>
              <a:t>Электронное приложение (</a:t>
            </a:r>
            <a:r>
              <a:rPr lang="en-US" altLang="zh-TW" sz="2400" b="1" dirty="0" smtClean="0">
                <a:latin typeface="Arial" charset="0"/>
                <a:ea typeface="新細明體" pitchFamily="18" charset="-120"/>
                <a:hlinkClick r:id="rId6" action="ppaction://hlinksldjump"/>
              </a:rPr>
              <a:t>CD</a:t>
            </a:r>
            <a:r>
              <a:rPr lang="ru-RU" altLang="zh-TW" sz="2400" b="1" dirty="0" smtClean="0">
                <a:latin typeface="Arial" charset="0"/>
                <a:cs typeface="微軟正黑體"/>
                <a:hlinkClick r:id="rId6" action="ppaction://hlinksldjump"/>
              </a:rPr>
              <a:t>)</a:t>
            </a:r>
            <a:endParaRPr lang="ru-RU" altLang="zh-TW" sz="2400" b="1" dirty="0" smtClean="0">
              <a:latin typeface="Arial" charset="0"/>
              <a:cs typeface="微軟正黑體"/>
            </a:endParaRPr>
          </a:p>
          <a:p>
            <a:pPr marL="469900" indent="-469900" eaLnBrk="1" hangingPunct="1"/>
            <a:endParaRPr lang="ru-RU" altLang="zh-TW" sz="2400" b="1" dirty="0" smtClean="0">
              <a:latin typeface="Arial" charset="0"/>
              <a:cs typeface="微軟正黑體"/>
            </a:endParaRPr>
          </a:p>
          <a:p>
            <a:pPr marL="469900" indent="-469900" eaLnBrk="1" hangingPunct="1"/>
            <a:r>
              <a:rPr lang="ru-RU" altLang="zh-TW" sz="2400" b="1" dirty="0" smtClean="0">
                <a:latin typeface="Arial" charset="0"/>
                <a:cs typeface="微軟正黑體"/>
                <a:hlinkClick r:id="" action="ppaction://noaction"/>
              </a:rPr>
              <a:t>Методические рекомендации для учителя</a:t>
            </a:r>
            <a:endParaRPr lang="ru-RU" altLang="zh-TW" sz="2400" b="1" dirty="0" smtClean="0">
              <a:latin typeface="Arial" charset="0"/>
              <a:cs typeface="微軟正黑體"/>
            </a:endParaRPr>
          </a:p>
        </p:txBody>
      </p:sp>
      <p:pic>
        <p:nvPicPr>
          <p:cNvPr id="19461" name="Picture 11" descr="2977_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381000"/>
            <a:ext cx="1069975" cy="152400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/>
        </p:spPr>
      </p:pic>
      <p:pic>
        <p:nvPicPr>
          <p:cNvPr id="19462" name="Picture 7" descr="1409_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2133600"/>
            <a:ext cx="1289050" cy="167640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8526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extLst/>
        </p:spPr>
        <p:txBody>
          <a:bodyPr wrap="square" lIns="91440" rIns="9144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dirty="0" smtClean="0"/>
          </a:p>
        </p:txBody>
      </p:sp>
      <p:pic>
        <p:nvPicPr>
          <p:cNvPr id="60418" name="Picture 10" descr="ekran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tretch>
            <a:fillRect/>
          </a:stretch>
        </p:blipFill>
        <p:spPr>
          <a:xfrm>
            <a:off x="3998913" y="5367338"/>
            <a:ext cx="1073149" cy="804862"/>
          </a:xfrm>
        </p:spPr>
      </p:pic>
      <p:pic>
        <p:nvPicPr>
          <p:cNvPr id="60419" name="Picture 7" descr="081_1409_Matem_5kl_U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0420" name="Picture 8" descr="083_1409_Matem_5kl_U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038350" y="104775"/>
            <a:ext cx="4711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accent2"/>
                </a:solidFill>
                <a:latin typeface="Arial" charset="0"/>
              </a:rPr>
              <a:t>Содержательно-методические особенности: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778125" y="6261100"/>
            <a:ext cx="425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Arial" charset="0"/>
              </a:rPr>
              <a:t>работа с текстом учебника</a:t>
            </a:r>
          </a:p>
        </p:txBody>
      </p:sp>
    </p:spTree>
    <p:extLst>
      <p:ext uri="{BB962C8B-B14F-4D97-AF65-F5344CB8AC3E}">
        <p14:creationId xmlns:p14="http://schemas.microsoft.com/office/powerpoint/2010/main" val="28794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274638"/>
            <a:ext cx="6473825" cy="715962"/>
          </a:xfrm>
          <a:extLst/>
        </p:spPr>
        <p:txBody>
          <a:bodyPr wrap="square" lIns="91440" rIns="91440" numCol="1" anchor="b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Электронное приложение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268413"/>
            <a:ext cx="7769225" cy="5040907"/>
          </a:xfrm>
        </p:spPr>
        <p:txBody>
          <a:bodyPr>
            <a:normAutofit/>
          </a:bodyPr>
          <a:lstStyle/>
          <a:p>
            <a:pPr marL="469900" indent="-469900" eaLnBrk="1" hangingPunct="1">
              <a:lnSpc>
                <a:spcPct val="80000"/>
              </a:lnSpc>
            </a:pPr>
            <a:r>
              <a:rPr lang="ru-RU" altLang="zh-TW" sz="2800" b="1" dirty="0" smtClean="0">
                <a:cs typeface="微軟正黑體"/>
              </a:rPr>
              <a:t>Компьютерный диск в двух вариантах: для учителя и для ученика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ru-RU" altLang="zh-TW" sz="2800" b="1" dirty="0" smtClean="0">
                <a:cs typeface="微軟正黑體"/>
              </a:rPr>
              <a:t>На диске: текст + звук + анимация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ru-RU" altLang="zh-TW" sz="2800" b="1" dirty="0" smtClean="0">
                <a:cs typeface="微軟正黑體"/>
              </a:rPr>
              <a:t>Материалы к главам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ru-RU" altLang="zh-TW" sz="2800" b="1" dirty="0" err="1" smtClean="0">
                <a:cs typeface="微軟正黑體"/>
              </a:rPr>
              <a:t>Видеолекции</a:t>
            </a:r>
            <a:endParaRPr lang="ru-RU" altLang="zh-TW" sz="2800" b="1" dirty="0" smtClean="0">
              <a:cs typeface="微軟正黑體"/>
            </a:endParaRPr>
          </a:p>
          <a:p>
            <a:pPr marL="469900" indent="-469900" eaLnBrk="1" hangingPunct="1">
              <a:lnSpc>
                <a:spcPct val="80000"/>
              </a:lnSpc>
            </a:pPr>
            <a:r>
              <a:rPr lang="ru-RU" altLang="zh-TW" sz="2800" b="1" dirty="0" smtClean="0">
                <a:cs typeface="微軟正黑體"/>
              </a:rPr>
              <a:t>Анимированные задачи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ru-RU" altLang="zh-TW" sz="2800" b="1" dirty="0" smtClean="0">
                <a:cs typeface="微軟正黑體"/>
              </a:rPr>
              <a:t>Словарь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ru-RU" altLang="zh-TW" sz="2800" b="1" dirty="0" smtClean="0">
                <a:cs typeface="微軟正黑體"/>
              </a:rPr>
              <a:t>Исторический материал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ru-RU" altLang="zh-TW" sz="2800" b="1" dirty="0" smtClean="0">
                <a:cs typeface="微軟正黑體"/>
              </a:rPr>
              <a:t>Электронный журнал (для учителя)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ru-RU" altLang="zh-TW" sz="2800" b="1" dirty="0" smtClean="0">
                <a:cs typeface="微軟正黑體"/>
              </a:rPr>
              <a:t>Статистика и аналитика (для учителя)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ru-RU" altLang="zh-TW" sz="2800" b="1" dirty="0" smtClean="0">
                <a:cs typeface="微軟正黑體"/>
              </a:rPr>
              <a:t>Контрольные и самостоятельные работы в учебнике и методическом пособии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816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Требования </a:t>
            </a:r>
            <a:r>
              <a:rPr lang="ru-RU" sz="3600" b="1" dirty="0" smtClean="0">
                <a:solidFill>
                  <a:srgbClr val="C00000"/>
                </a:solidFill>
              </a:rPr>
              <a:t>к </a:t>
            </a:r>
            <a:r>
              <a:rPr lang="ru-RU" sz="3600" b="1" dirty="0">
                <a:solidFill>
                  <a:srgbClr val="C00000"/>
                </a:solidFill>
              </a:rPr>
              <a:t>современному уроку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22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Самостоятельная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работа учащихся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на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всех этапах урока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 выступает в роли организатора,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а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информатора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Обязательная рефлексия каждого из учащихся на уроке:</a:t>
            </a:r>
          </a:p>
          <a:p>
            <a:pPr marL="954087" lvl="1" indent="-514350" fontAlgn="auto">
              <a:spcAft>
                <a:spcPts val="0"/>
              </a:spcAft>
              <a:buFont typeface="Verdana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восстанавливает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ход урока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954087" lvl="1" indent="-51435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анализирует свою деятельность                                          или деятельность товарищей;</a:t>
            </a:r>
          </a:p>
          <a:p>
            <a:pPr marL="954087" lvl="1" indent="-514350" fontAlgn="auto">
              <a:spcAft>
                <a:spcPts val="0"/>
              </a:spcAft>
              <a:buFont typeface="Verdana" pitchFamily="34" charset="0"/>
              <a:buAutoNum type="arabicPeriod"/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формулирует свои впечатления</a:t>
            </a:r>
          </a:p>
          <a:p>
            <a:pPr marL="65087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Высокая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степень речевой активности учащихся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0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ИНТЕРАКТИВНАЯ СТРАТЕГИЯ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(круговое взаимодействие)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636838"/>
            <a:ext cx="3810000" cy="3459162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graphicFrame>
        <p:nvGraphicFramePr>
          <p:cNvPr id="3077" name="Object 17"/>
          <p:cNvGraphicFramePr>
            <a:graphicFrameLocks noGrp="1" noChangeAspect="1"/>
          </p:cNvGraphicFramePr>
          <p:nvPr>
            <p:ph sz="half" idx="2"/>
          </p:nvPr>
        </p:nvGraphicFramePr>
        <p:xfrm>
          <a:off x="581025" y="1214438"/>
          <a:ext cx="7910513" cy="564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Точечный рисунок" r:id="rId3" imgW="5152381" imgH="3677163" progId="PBrush">
                  <p:embed/>
                </p:oleObj>
              </mc:Choice>
              <mc:Fallback>
                <p:oleObj name="Точечный рисунок" r:id="rId3" imgW="5152381" imgH="3677163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214438"/>
                        <a:ext cx="7910513" cy="564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9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b="1" dirty="0">
                <a:solidFill>
                  <a:srgbClr val="C00000"/>
                </a:solidFill>
                <a:effectLst/>
              </a:rPr>
              <a:t>Правила на каждый день, которые помогут учителю: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1863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800" b="1" i="1" dirty="0" smtClean="0"/>
              <a:t>Я не источник знаний на уроке – я организатор урока и помощник ребят;</a:t>
            </a:r>
          </a:p>
          <a:p>
            <a:pPr>
              <a:buFont typeface="Wingdings" pitchFamily="2" charset="2"/>
              <a:buChar char="§"/>
            </a:pPr>
            <a:r>
              <a:rPr lang="ru-RU" sz="1800" b="1" i="1" dirty="0" smtClean="0"/>
              <a:t>Ребёнок должен знать, зачем ему это, т.е. цели занятия обязательно формулируем на уроке вместе с ребятами, и эти цели находятся                        в сфере интересов ребёнка;</a:t>
            </a:r>
            <a:r>
              <a:rPr lang="ru-RU" sz="1800" b="1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1800" b="1" i="1" dirty="0" smtClean="0"/>
              <a:t>Исключение из лексикона слов «ошибочный ответ», «неправильно»                     и т.д. Вместо этого предложения обсудить: «А как вы думаете…»,                                                                             «Я думаю, что…, но может, я ошибаюсь…».</a:t>
            </a:r>
          </a:p>
          <a:p>
            <a:pPr>
              <a:buFont typeface="Wingdings" pitchFamily="2" charset="2"/>
              <a:buChar char="§"/>
            </a:pPr>
            <a:r>
              <a:rPr lang="ru-RU" sz="1800" b="1" i="1" dirty="0" smtClean="0"/>
              <a:t>Никаких монологов на уроке! Только диалог, живой, в котором участвуют все.</a:t>
            </a:r>
            <a:r>
              <a:rPr lang="ru-RU" sz="1800" b="1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1800" b="1" i="1" dirty="0" smtClean="0"/>
              <a:t>На каждом уроке – работа в группах: парах, четвёрках, больших группах. Учимся общаться, спорить, отстаивать своё мнение, просить помощи или предлагать её.</a:t>
            </a:r>
          </a:p>
          <a:p>
            <a:pPr>
              <a:buFont typeface="Wingdings" pitchFamily="2" charset="2"/>
              <a:buChar char="§"/>
            </a:pPr>
            <a:r>
              <a:rPr lang="ru-RU" sz="1800" b="1" i="1" dirty="0" smtClean="0"/>
              <a:t>Самое главное –эмоциональный настрой учителя. «Я умею управлять своими эмоциями и учу этому детей».</a:t>
            </a:r>
            <a:r>
              <a:rPr lang="ru-RU" sz="1800" b="1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1800" b="1" i="1" dirty="0" smtClean="0"/>
              <a:t>Если после урока у ребёнка не осталось никаких вопросов, ему не о чем поговорить с товарищами или с учителем, ничего не хочется рассказать тем, кто не был с ним на уроке – значит, у ребенка он не оставил следа.</a:t>
            </a:r>
            <a:endParaRPr lang="ru-RU" sz="1800" b="1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282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 txBox="1">
            <a:spLocks noGrp="1" noChangeArrowheads="1"/>
          </p:cNvSpPr>
          <p:nvPr/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>
              <a:solidFill>
                <a:schemeClr val="tx2"/>
              </a:solidFill>
              <a:cs typeface="Lucida Sans Unicode" pitchFamily="34" charset="0"/>
            </a:endParaRPr>
          </a:p>
        </p:txBody>
      </p:sp>
      <p:sp>
        <p:nvSpPr>
          <p:cNvPr id="3072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kumimoji="1" lang="ru-RU" sz="1400">
              <a:cs typeface="Lucida Sans Unicode" pitchFamily="34" charset="0"/>
            </a:endParaRPr>
          </a:p>
        </p:txBody>
      </p:sp>
      <p:sp>
        <p:nvSpPr>
          <p:cNvPr id="50181" name="AutoShape 7"/>
          <p:cNvSpPr>
            <a:spLocks noChangeArrowheads="1"/>
          </p:cNvSpPr>
          <p:nvPr/>
        </p:nvSpPr>
        <p:spPr bwMode="auto">
          <a:xfrm>
            <a:off x="3500438" y="1571625"/>
            <a:ext cx="2071687" cy="1285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kumimoji="1" lang="ru-RU" sz="1600">
              <a:solidFill>
                <a:srgbClr val="5B5249"/>
              </a:solidFill>
              <a:latin typeface="Tahoma" pitchFamily="34" charset="0"/>
              <a:cs typeface="Lucida Sans Unicode" pitchFamily="34" charset="0"/>
            </a:endParaRPr>
          </a:p>
          <a:p>
            <a:pPr algn="ctr"/>
            <a:r>
              <a:rPr kumimoji="1" lang="ru-RU" sz="1800" b="1" i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 традиционной</a:t>
            </a:r>
          </a:p>
          <a:p>
            <a:pPr algn="ctr"/>
            <a:r>
              <a:rPr kumimoji="1" lang="ru-RU" sz="1800" b="1" i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системе </a:t>
            </a:r>
          </a:p>
          <a:p>
            <a:pPr algn="ctr"/>
            <a:r>
              <a:rPr kumimoji="1" lang="ru-RU" sz="1800" b="1" i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образовательного</a:t>
            </a:r>
          </a:p>
          <a:p>
            <a:pPr algn="ctr"/>
            <a:r>
              <a:rPr kumimoji="1" lang="ru-RU" sz="1800" b="1" i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процесса</a:t>
            </a:r>
          </a:p>
          <a:p>
            <a:pPr algn="ctr"/>
            <a:endParaRPr kumimoji="1" lang="ru-RU">
              <a:solidFill>
                <a:srgbClr val="5B5249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0182" name="AutoShape 16"/>
          <p:cNvSpPr>
            <a:spLocks noChangeArrowheads="1"/>
          </p:cNvSpPr>
          <p:nvPr/>
        </p:nvSpPr>
        <p:spPr bwMode="auto">
          <a:xfrm>
            <a:off x="6681788" y="2786063"/>
            <a:ext cx="2319337" cy="20716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1" lang="ru-RU" sz="2000" b="1">
                <a:solidFill>
                  <a:srgbClr val="693122"/>
                </a:solidFill>
                <a:latin typeface="Tahoma" pitchFamily="34" charset="0"/>
                <a:cs typeface="Tahoma" pitchFamily="34" charset="0"/>
              </a:rPr>
              <a:t>Организует </a:t>
            </a:r>
          </a:p>
          <a:p>
            <a:pPr algn="ctr"/>
            <a:r>
              <a:rPr kumimoji="1" lang="ru-RU" sz="2000" b="1">
                <a:solidFill>
                  <a:srgbClr val="693122"/>
                </a:solidFill>
                <a:latin typeface="Tahoma" pitchFamily="34" charset="0"/>
                <a:cs typeface="Tahoma" pitchFamily="34" charset="0"/>
              </a:rPr>
              <a:t>деятельность </a:t>
            </a:r>
          </a:p>
          <a:p>
            <a:pPr algn="ctr"/>
            <a:r>
              <a:rPr kumimoji="1" lang="ru-RU" sz="2000" b="1">
                <a:solidFill>
                  <a:srgbClr val="693122"/>
                </a:solidFill>
                <a:latin typeface="Tahoma" pitchFamily="34" charset="0"/>
                <a:cs typeface="Tahoma" pitchFamily="34" charset="0"/>
              </a:rPr>
              <a:t>ученика в </a:t>
            </a:r>
          </a:p>
          <a:p>
            <a:pPr algn="ctr"/>
            <a:r>
              <a:rPr kumimoji="1" lang="ru-RU" sz="2000" b="1">
                <a:solidFill>
                  <a:srgbClr val="693122"/>
                </a:solidFill>
                <a:latin typeface="Tahoma" pitchFamily="34" charset="0"/>
                <a:cs typeface="Tahoma" pitchFamily="34" charset="0"/>
              </a:rPr>
              <a:t>инновационной </a:t>
            </a:r>
          </a:p>
          <a:p>
            <a:pPr algn="ctr"/>
            <a:r>
              <a:rPr kumimoji="1" lang="ru-RU" sz="2000" b="1">
                <a:solidFill>
                  <a:srgbClr val="693122"/>
                </a:solidFill>
                <a:latin typeface="Tahoma" pitchFamily="34" charset="0"/>
                <a:cs typeface="Tahoma" pitchFamily="34" charset="0"/>
              </a:rPr>
              <a:t>образовательной </a:t>
            </a:r>
          </a:p>
          <a:p>
            <a:pPr algn="ctr"/>
            <a:r>
              <a:rPr kumimoji="1" lang="ru-RU" sz="2000" b="1">
                <a:solidFill>
                  <a:srgbClr val="693122"/>
                </a:solidFill>
                <a:latin typeface="Tahoma" pitchFamily="34" charset="0"/>
                <a:cs typeface="Tahoma" pitchFamily="34" charset="0"/>
              </a:rPr>
              <a:t>среде</a:t>
            </a:r>
          </a:p>
        </p:txBody>
      </p:sp>
      <p:sp>
        <p:nvSpPr>
          <p:cNvPr id="50183" name="AutoShape 9"/>
          <p:cNvSpPr>
            <a:spLocks noChangeArrowheads="1"/>
          </p:cNvSpPr>
          <p:nvPr/>
        </p:nvSpPr>
        <p:spPr bwMode="auto">
          <a:xfrm>
            <a:off x="6553200" y="904752"/>
            <a:ext cx="2444750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ru-RU" sz="2800" b="1" dirty="0">
                <a:solidFill>
                  <a:schemeClr val="tx1"/>
                </a:solidFill>
                <a:latin typeface="Tahoma" pitchFamily="34" charset="0"/>
              </a:rPr>
              <a:t>Учитель</a:t>
            </a:r>
          </a:p>
        </p:txBody>
      </p:sp>
      <p:sp>
        <p:nvSpPr>
          <p:cNvPr id="50184" name="AutoShape 10"/>
          <p:cNvSpPr>
            <a:spLocks noChangeArrowheads="1"/>
          </p:cNvSpPr>
          <p:nvPr/>
        </p:nvSpPr>
        <p:spPr bwMode="auto">
          <a:xfrm rot="10800000">
            <a:off x="2643188" y="1924050"/>
            <a:ext cx="719137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kumimoji="1" lang="ru-RU">
              <a:solidFill>
                <a:srgbClr val="5B5249"/>
              </a:solidFill>
              <a:latin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7250" y="214313"/>
            <a:ext cx="4357688" cy="121443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29" name="Rectangle 2"/>
          <p:cNvSpPr txBox="1">
            <a:spLocks noChangeArrowheads="1"/>
          </p:cNvSpPr>
          <p:nvPr/>
        </p:nvSpPr>
        <p:spPr bwMode="auto">
          <a:xfrm>
            <a:off x="-60325" y="-125413"/>
            <a:ext cx="9286875" cy="10175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1" lang="ru-RU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pitchFamily="34" charset="0"/>
              </a:rPr>
              <a:t>Изменение </a:t>
            </a:r>
            <a:r>
              <a:rPr kumimoji="1" lang="ru-RU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pitchFamily="34" charset="0"/>
              </a:rPr>
              <a:t>роли участников </a:t>
            </a:r>
            <a:r>
              <a:rPr kumimoji="1" lang="ru-RU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pitchFamily="34" charset="0"/>
              </a:rPr>
              <a:t>      образовательного </a:t>
            </a:r>
            <a:r>
              <a:rPr kumimoji="1" lang="ru-RU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pitchFamily="34" charset="0"/>
              </a:rPr>
              <a:t>процесса</a:t>
            </a:r>
            <a:r>
              <a:rPr kumimoji="1"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pitchFamily="34" charset="0"/>
              </a:rPr>
              <a:t> </a:t>
            </a:r>
          </a:p>
        </p:txBody>
      </p:sp>
      <p:sp>
        <p:nvSpPr>
          <p:cNvPr id="50187" name="AutoShape 10"/>
          <p:cNvSpPr>
            <a:spLocks noChangeArrowheads="1"/>
          </p:cNvSpPr>
          <p:nvPr/>
        </p:nvSpPr>
        <p:spPr bwMode="auto">
          <a:xfrm>
            <a:off x="5715000" y="1928813"/>
            <a:ext cx="71913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kumimoji="1" lang="ru-RU">
              <a:solidFill>
                <a:srgbClr val="5B5249"/>
              </a:solidFill>
              <a:latin typeface="Times New Roman" pitchFamily="18" charset="0"/>
            </a:endParaRPr>
          </a:p>
        </p:txBody>
      </p:sp>
      <p:sp>
        <p:nvSpPr>
          <p:cNvPr id="50188" name="AutoShape 9"/>
          <p:cNvSpPr>
            <a:spLocks noChangeArrowheads="1"/>
          </p:cNvSpPr>
          <p:nvPr/>
        </p:nvSpPr>
        <p:spPr bwMode="auto">
          <a:xfrm>
            <a:off x="142875" y="989013"/>
            <a:ext cx="2444750" cy="5715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kumimoji="1" lang="ru-RU" sz="1600" dirty="0">
              <a:solidFill>
                <a:srgbClr val="FFFFFF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kumimoji="1" lang="ru-RU" sz="2800" b="1" dirty="0">
                <a:solidFill>
                  <a:schemeClr val="tx1"/>
                </a:solidFill>
                <a:latin typeface="Tahoma" pitchFamily="34" charset="0"/>
              </a:rPr>
              <a:t>Ученик</a:t>
            </a:r>
          </a:p>
          <a:p>
            <a:pPr algn="ctr">
              <a:defRPr/>
            </a:pPr>
            <a:endParaRPr kumimoji="1" lang="ru-RU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0189" name="AutoShape 9"/>
          <p:cNvSpPr>
            <a:spLocks noChangeArrowheads="1"/>
          </p:cNvSpPr>
          <p:nvPr/>
        </p:nvSpPr>
        <p:spPr bwMode="auto">
          <a:xfrm>
            <a:off x="142875" y="1857375"/>
            <a:ext cx="2444750" cy="64293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kumimoji="1" lang="ru-RU" sz="1600" dirty="0">
              <a:solidFill>
                <a:srgbClr val="FFFFFF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kumimoji="1" lang="ru-RU" sz="1600" b="1" dirty="0">
                <a:solidFill>
                  <a:schemeClr val="tx1"/>
                </a:solidFill>
                <a:latin typeface="Tahoma" pitchFamily="34" charset="0"/>
              </a:rPr>
              <a:t>Получает готовую </a:t>
            </a:r>
          </a:p>
          <a:p>
            <a:pPr algn="ctr">
              <a:defRPr/>
            </a:pPr>
            <a:r>
              <a:rPr kumimoji="1" lang="ru-RU" sz="1600" b="1" dirty="0">
                <a:solidFill>
                  <a:schemeClr val="tx1"/>
                </a:solidFill>
                <a:latin typeface="Tahoma" pitchFamily="34" charset="0"/>
              </a:rPr>
              <a:t>информацию</a:t>
            </a:r>
          </a:p>
          <a:p>
            <a:pPr algn="ctr">
              <a:defRPr/>
            </a:pPr>
            <a:endParaRPr kumimoji="1" lang="ru-RU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0190" name="AutoShape 9"/>
          <p:cNvSpPr>
            <a:spLocks noChangeArrowheads="1"/>
          </p:cNvSpPr>
          <p:nvPr/>
        </p:nvSpPr>
        <p:spPr bwMode="auto">
          <a:xfrm>
            <a:off x="142875" y="2857500"/>
            <a:ext cx="2444750" cy="185737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kumimoji="1" lang="ru-RU" sz="1600" dirty="0">
              <a:solidFill>
                <a:srgbClr val="FFFFFF"/>
              </a:solidFill>
              <a:latin typeface="Tahoma" pitchFamily="34" charset="0"/>
            </a:endParaRPr>
          </a:p>
          <a:p>
            <a:pPr algn="ctr">
              <a:defRPr/>
            </a:pPr>
            <a:endParaRPr kumimoji="1" lang="ru-RU" sz="1600" dirty="0">
              <a:solidFill>
                <a:srgbClr val="FFFFFF"/>
              </a:solidFill>
              <a:latin typeface="Tahoma" pitchFamily="34" charset="0"/>
            </a:endParaRPr>
          </a:p>
          <a:p>
            <a:pPr algn="ctr">
              <a:defRPr/>
            </a:pPr>
            <a:endParaRPr kumimoji="1" lang="ru-RU" sz="1600" dirty="0">
              <a:solidFill>
                <a:srgbClr val="FFFFFF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kumimoji="1" lang="ru-RU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Осуществляет:</a:t>
            </a:r>
          </a:p>
          <a:p>
            <a:pPr algn="ctr">
              <a:buFont typeface="Arial" charset="0"/>
              <a:buChar char="•"/>
              <a:defRPr/>
            </a:pPr>
            <a:r>
              <a:rPr kumimoji="1" lang="ru-RU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поиск</a:t>
            </a:r>
          </a:p>
          <a:p>
            <a:pPr algn="ctr">
              <a:buFont typeface="Arial" charset="0"/>
              <a:buChar char="•"/>
              <a:defRPr/>
            </a:pPr>
            <a:r>
              <a:rPr kumimoji="1" lang="ru-RU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выбор</a:t>
            </a:r>
          </a:p>
          <a:p>
            <a:pPr algn="ctr">
              <a:buFont typeface="Arial" charset="0"/>
              <a:buChar char="•"/>
              <a:defRPr/>
            </a:pPr>
            <a:r>
              <a:rPr kumimoji="1" lang="ru-RU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анализ</a:t>
            </a:r>
          </a:p>
          <a:p>
            <a:pPr algn="ctr">
              <a:buFont typeface="Arial" charset="0"/>
              <a:buChar char="•"/>
              <a:defRPr/>
            </a:pPr>
            <a:r>
              <a:rPr kumimoji="1" lang="ru-RU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систематизацию и</a:t>
            </a:r>
          </a:p>
          <a:p>
            <a:pPr algn="ctr">
              <a:defRPr/>
            </a:pPr>
            <a:r>
              <a:rPr kumimoji="1" lang="ru-RU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презентацию</a:t>
            </a:r>
          </a:p>
          <a:p>
            <a:pPr algn="ctr">
              <a:defRPr/>
            </a:pPr>
            <a:r>
              <a:rPr kumimoji="1" lang="ru-RU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информации</a:t>
            </a:r>
          </a:p>
          <a:p>
            <a:pPr algn="ctr">
              <a:defRPr/>
            </a:pPr>
            <a:endParaRPr kumimoji="1" lang="ru-RU" sz="1600" dirty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  <a:p>
            <a:pPr algn="ctr">
              <a:defRPr/>
            </a:pPr>
            <a:endParaRPr kumimoji="1" lang="ru-RU" sz="1600" dirty="0">
              <a:solidFill>
                <a:srgbClr val="FFFFFF"/>
              </a:solidFill>
              <a:latin typeface="Tahoma" pitchFamily="34" charset="0"/>
            </a:endParaRPr>
          </a:p>
          <a:p>
            <a:pPr algn="ctr">
              <a:defRPr/>
            </a:pPr>
            <a:endParaRPr kumimoji="1" lang="ru-RU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0191" name="AutoShape 9"/>
          <p:cNvSpPr>
            <a:spLocks noChangeArrowheads="1"/>
          </p:cNvSpPr>
          <p:nvPr/>
        </p:nvSpPr>
        <p:spPr bwMode="auto">
          <a:xfrm>
            <a:off x="6556375" y="1857375"/>
            <a:ext cx="2444750" cy="6429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kumimoji="1" lang="ru-RU" sz="1600" dirty="0">
              <a:solidFill>
                <a:srgbClr val="5B5249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kumimoji="1" lang="ru-RU" sz="1600" b="1" dirty="0">
                <a:solidFill>
                  <a:schemeClr val="tx1"/>
                </a:solidFill>
                <a:latin typeface="Tahoma" pitchFamily="34" charset="0"/>
              </a:rPr>
              <a:t>Транслирует</a:t>
            </a:r>
          </a:p>
          <a:p>
            <a:pPr algn="ctr">
              <a:defRPr/>
            </a:pPr>
            <a:r>
              <a:rPr kumimoji="1" lang="ru-RU" sz="1600" b="1" dirty="0">
                <a:solidFill>
                  <a:schemeClr val="tx1"/>
                </a:solidFill>
                <a:latin typeface="Tahoma" pitchFamily="34" charset="0"/>
              </a:rPr>
              <a:t>информацию</a:t>
            </a:r>
          </a:p>
          <a:p>
            <a:pPr algn="ctr">
              <a:defRPr/>
            </a:pPr>
            <a:endParaRPr kumimoji="1" lang="ru-RU" dirty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429000" y="4046538"/>
            <a:ext cx="2357438" cy="71437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kumimoji="1" lang="ru-RU" sz="1600" dirty="0">
              <a:solidFill>
                <a:srgbClr val="FFFFFF"/>
              </a:solidFill>
              <a:latin typeface="Tahoma" pitchFamily="34" charset="0"/>
              <a:cs typeface="Lucida Sans Unicode" pitchFamily="34" charset="0"/>
            </a:endParaRPr>
          </a:p>
          <a:p>
            <a:pPr algn="ctr">
              <a:defRPr/>
            </a:pPr>
            <a:r>
              <a:rPr kumimoji="1" lang="ru-RU" sz="1600" b="1" dirty="0">
                <a:solidFill>
                  <a:schemeClr val="tx1"/>
                </a:solidFill>
                <a:latin typeface="Tahoma" pitchFamily="34" charset="0"/>
                <a:cs typeface="Lucida Sans Unicode" pitchFamily="34" charset="0"/>
              </a:rPr>
              <a:t>Новое качество</a:t>
            </a:r>
          </a:p>
          <a:p>
            <a:pPr algn="ctr">
              <a:defRPr/>
            </a:pPr>
            <a:r>
              <a:rPr kumimoji="1" lang="ru-RU" sz="1600" b="1" dirty="0">
                <a:solidFill>
                  <a:schemeClr val="tx1"/>
                </a:solidFill>
                <a:latin typeface="Tahoma" pitchFamily="34" charset="0"/>
                <a:cs typeface="Lucida Sans Unicode" pitchFamily="34" charset="0"/>
              </a:rPr>
              <a:t>образования</a:t>
            </a:r>
          </a:p>
          <a:p>
            <a:pPr algn="ctr">
              <a:defRPr/>
            </a:pPr>
            <a:endParaRPr kumimoji="1" lang="ru-RU" dirty="0">
              <a:solidFill>
                <a:srgbClr val="FFFFFF"/>
              </a:solidFill>
              <a:latin typeface="Tahoma" pitchFamily="34" charset="0"/>
              <a:cs typeface="Lucida Sans Unicode" pitchFamily="34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3286125" y="4857750"/>
            <a:ext cx="2571750" cy="785813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kumimoji="1" lang="ru-RU" sz="1600" dirty="0">
              <a:solidFill>
                <a:srgbClr val="FFFFFF"/>
              </a:solidFill>
              <a:latin typeface="Tahoma" pitchFamily="34" charset="0"/>
              <a:cs typeface="Lucida Sans Unicode" pitchFamily="34" charset="0"/>
            </a:endParaRPr>
          </a:p>
          <a:p>
            <a:pPr algn="ctr">
              <a:defRPr/>
            </a:pPr>
            <a:r>
              <a:rPr kumimoji="1" lang="ru-RU" sz="1600" b="1" dirty="0">
                <a:solidFill>
                  <a:schemeClr val="tx1"/>
                </a:solidFill>
                <a:latin typeface="Tahoma" pitchFamily="34" charset="0"/>
                <a:cs typeface="Lucida Sans Unicode" pitchFamily="34" charset="0"/>
              </a:rPr>
              <a:t>Новый </a:t>
            </a:r>
          </a:p>
          <a:p>
            <a:pPr algn="ctr">
              <a:defRPr/>
            </a:pPr>
            <a:r>
              <a:rPr kumimoji="1" lang="ru-RU" sz="1600" b="1" dirty="0">
                <a:solidFill>
                  <a:schemeClr val="tx1"/>
                </a:solidFill>
                <a:latin typeface="Tahoma" pitchFamily="34" charset="0"/>
                <a:cs typeface="Lucida Sans Unicode" pitchFamily="34" charset="0"/>
              </a:rPr>
              <a:t>образовательный</a:t>
            </a:r>
          </a:p>
          <a:p>
            <a:pPr algn="ctr">
              <a:defRPr/>
            </a:pPr>
            <a:r>
              <a:rPr kumimoji="1" lang="ru-RU" sz="1600" b="1" dirty="0">
                <a:solidFill>
                  <a:schemeClr val="tx1"/>
                </a:solidFill>
                <a:latin typeface="Tahoma" pitchFamily="34" charset="0"/>
                <a:cs typeface="Lucida Sans Unicode" pitchFamily="34" charset="0"/>
              </a:rPr>
              <a:t>результат</a:t>
            </a:r>
          </a:p>
          <a:p>
            <a:pPr algn="ctr">
              <a:defRPr/>
            </a:pPr>
            <a:endParaRPr kumimoji="1" lang="ru-RU" dirty="0">
              <a:solidFill>
                <a:srgbClr val="FFFFFF"/>
              </a:solidFill>
              <a:latin typeface="Tahoma" pitchFamily="34" charset="0"/>
              <a:cs typeface="Lucida Sans Unicode" pitchFamily="34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1908175" y="5780088"/>
            <a:ext cx="5429250" cy="92868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kumimoji="1" lang="ru-RU" sz="1600">
              <a:solidFill>
                <a:srgbClr val="FFFFFF"/>
              </a:solidFill>
              <a:latin typeface="Tahoma" pitchFamily="34" charset="0"/>
              <a:cs typeface="Lucida Sans Unicode" pitchFamily="34" charset="0"/>
            </a:endParaRPr>
          </a:p>
          <a:p>
            <a:pPr algn="ctr"/>
            <a:r>
              <a:rPr kumimoji="1" lang="ru-RU" sz="16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«Компетентности обновления компетенций» </a:t>
            </a:r>
          </a:p>
          <a:p>
            <a:pPr algn="ctr"/>
            <a:r>
              <a:rPr kumimoji="1" lang="ru-RU" sz="16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 мотивация продолжения обучения</a:t>
            </a:r>
          </a:p>
          <a:p>
            <a:pPr algn="ctr"/>
            <a:r>
              <a:rPr kumimoji="1" lang="ru-RU" sz="16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 разных этапах развития личности ученика</a:t>
            </a:r>
          </a:p>
          <a:p>
            <a:pPr algn="ctr"/>
            <a:endParaRPr kumimoji="1" lang="ru-RU">
              <a:solidFill>
                <a:srgbClr val="FFFFFF"/>
              </a:solidFill>
              <a:latin typeface="Tahoma" pitchFamily="34" charset="0"/>
              <a:cs typeface="Lucida Sans Unicode" pitchFamily="34" charset="0"/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5400000">
            <a:off x="3217068" y="2926557"/>
            <a:ext cx="639763" cy="1644650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" name="Стрелка углом 27"/>
          <p:cNvSpPr/>
          <p:nvPr/>
        </p:nvSpPr>
        <p:spPr>
          <a:xfrm rot="5400000" flipV="1">
            <a:off x="5430043" y="2929732"/>
            <a:ext cx="639763" cy="1644650"/>
          </a:xfrm>
          <a:prstGeom prst="ben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УУД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подразделяются </a:t>
            </a:r>
          </a:p>
          <a:p>
            <a:pPr algn="ctr"/>
            <a:r>
              <a:rPr lang="ru-RU" sz="3200" b="1" dirty="0" smtClean="0"/>
              <a:t>на </a:t>
            </a:r>
            <a:r>
              <a:rPr lang="ru-RU" sz="3200" b="1" dirty="0"/>
              <a:t>следующие виды: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личностные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познавательные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коммуникативные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и </a:t>
            </a:r>
            <a:r>
              <a:rPr lang="ru-RU" sz="2400" b="1" dirty="0"/>
              <a:t>регулятивные.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394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22337"/>
          </a:xfrm>
        </p:spPr>
        <p:txBody>
          <a:bodyPr>
            <a:normAutofit fontScale="90000"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ЛИЧНОСТНЫЕ УНИВЕРСАЛЬНЫЕ УЧЕБНЫЕ ДЕЙСТВИЯ -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8229600" cy="53292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действия, с помощью которых обучающиеся определяют ценности и смыслы учения -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личностные, жизненные, профессиональные :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3600" i="1">
                <a:latin typeface="Times New Roman" pitchFamily="18" charset="0"/>
                <a:cs typeface="Times New Roman" pitchFamily="18" charset="0"/>
              </a:rPr>
              <a:t>самоопределение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>
                <a:latin typeface="Times New Roman" pitchFamily="18" charset="0"/>
                <a:cs typeface="Times New Roman" pitchFamily="18" charset="0"/>
              </a:rPr>
              <a:t>смыслообразование;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>
                <a:latin typeface="Times New Roman" pitchFamily="18" charset="0"/>
                <a:cs typeface="Times New Roman" pitchFamily="18" charset="0"/>
              </a:rPr>
              <a:t>нравственно-этическая ориентация.</a:t>
            </a:r>
          </a:p>
        </p:txBody>
      </p:sp>
    </p:spTree>
    <p:extLst>
      <p:ext uri="{BB962C8B-B14F-4D97-AF65-F5344CB8AC3E}">
        <p14:creationId xmlns:p14="http://schemas.microsoft.com/office/powerpoint/2010/main" val="1682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РЕГУЛЯТИВНЫЕ УНИВЕРСАЛЬНЫЕ УЧЕБНЫЕ ДЕЙСТВИЯ -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0" y="1196975"/>
            <a:ext cx="8229600" cy="51847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действия, с помощью которых обучающиеся организуют учебную            деятельность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     целеполагание,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            планирование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                  прогнозирование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                         контроль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                                коррекция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                                          оценка,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                                                 саморегуляция.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2506874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22337"/>
          </a:xfrm>
        </p:spPr>
        <p:txBody>
          <a:bodyPr/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ПОЗНАВАТЕЛЬНЫЕ  УНИВЕРСАЛЬНЫЕ УЧЕБНЫЕ ДЕЙСТВИЯ -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>
          <a:xfrm>
            <a:off x="0" y="1196975"/>
            <a:ext cx="8229600" cy="51847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действия, с помощью которых обучающиеся осуществляют процесс познания: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общеучебные универсальные действия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(самостоятельное формулирование познавательной цели; поиск и выделение необходимой информации; структурирование знаний и др.);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логические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(анализ; синтез;  доказательство; выбор оснований и критериев для сравнения и др.);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постановка и решение проблемы.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5869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22337"/>
          </a:xfrm>
        </p:spPr>
        <p:txBody>
          <a:bodyPr/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КОММУНИКАТИВНЫЕ УНИВЕРСАЛЬНЫЕ УЧЕБНЫЕ ДЕЙСТВИЯ -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8229600" cy="52562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действия, с помощью которых обучающиеся налаживают для решения учебных задач общение с разными людьми: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планирование учебного сотрудничества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 учителем и сверстниками;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постановка вопросов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разрешение конфликтов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управление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поведением партнера;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 достаточной полнотой и точностью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выражать свои мысли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в соответствии с задачами и условиями коммуникации.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6381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836712"/>
            <a:ext cx="6172200" cy="122413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ФГАОУ ВПО «Казанский (Приволжский) Федеральный университет» Приволжский межрегиональный центр повышения квалификации и профессиональной переподготовки работников образования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835696" y="3501008"/>
            <a:ext cx="6622504" cy="287391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«Проект рабочей программы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 математике в 5 классе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 УМК </a:t>
            </a:r>
            <a:r>
              <a:rPr lang="ru-RU" sz="2800" dirty="0" err="1" smtClean="0">
                <a:solidFill>
                  <a:srgbClr val="FF0000"/>
                </a:solidFill>
              </a:rPr>
              <a:t>Виленкина</a:t>
            </a:r>
            <a:r>
              <a:rPr lang="ru-RU" sz="2800" dirty="0" smtClean="0">
                <a:solidFill>
                  <a:srgbClr val="FF0000"/>
                </a:solidFill>
              </a:rPr>
              <a:t>  Н.Я., Жохова В.И. и </a:t>
            </a:r>
            <a:r>
              <a:rPr lang="ru-RU" sz="2800" dirty="0" err="1" smtClean="0">
                <a:solidFill>
                  <a:srgbClr val="FF0000"/>
                </a:solidFill>
              </a:rPr>
              <a:t>др.,с</a:t>
            </a:r>
            <a:r>
              <a:rPr lang="ru-RU" sz="2800" dirty="0" smtClean="0">
                <a:solidFill>
                  <a:srgbClr val="FF0000"/>
                </a:solidFill>
              </a:rPr>
              <a:t> учетом требований ФГОС ООО»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08720"/>
            <a:ext cx="6172200" cy="6054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Участники рабочей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643050"/>
            <a:ext cx="6550496" cy="5026732"/>
          </a:xfrm>
        </p:spPr>
        <p:txBody>
          <a:bodyPr>
            <a:normAutofit/>
          </a:bodyPr>
          <a:lstStyle/>
          <a:p>
            <a:r>
              <a:rPr lang="ru-RU" dirty="0" smtClean="0"/>
              <a:t>Сибгатуллина Назия </a:t>
            </a:r>
            <a:r>
              <a:rPr lang="ru-RU" dirty="0" err="1" smtClean="0"/>
              <a:t>Галиулловна</a:t>
            </a:r>
            <a:r>
              <a:rPr lang="ru-RU" dirty="0" smtClean="0"/>
              <a:t>, учитель  математики МБОУ «</a:t>
            </a:r>
            <a:r>
              <a:rPr lang="ru-RU" dirty="0" err="1" smtClean="0"/>
              <a:t>Дубьязская</a:t>
            </a:r>
            <a:r>
              <a:rPr lang="ru-RU" dirty="0" smtClean="0"/>
              <a:t>  средняя общеобразовательная школа Высокогорского муниципального района Республики Татарстан», </a:t>
            </a:r>
          </a:p>
          <a:p>
            <a:endParaRPr lang="ru-RU" dirty="0" smtClean="0"/>
          </a:p>
          <a:p>
            <a:r>
              <a:rPr lang="ru-RU" dirty="0" smtClean="0"/>
              <a:t>Шакирова </a:t>
            </a:r>
            <a:r>
              <a:rPr lang="ru-RU" dirty="0" err="1" smtClean="0"/>
              <a:t>Нурхания</a:t>
            </a:r>
            <a:r>
              <a:rPr lang="ru-RU" dirty="0" smtClean="0"/>
              <a:t> </a:t>
            </a:r>
            <a:r>
              <a:rPr lang="ru-RU" dirty="0" err="1" smtClean="0"/>
              <a:t>Курбановна</a:t>
            </a:r>
            <a:r>
              <a:rPr lang="ru-RU" dirty="0" smtClean="0"/>
              <a:t>, учитель  математики МБОУ «</a:t>
            </a:r>
            <a:r>
              <a:rPr lang="ru-RU" dirty="0" err="1" smtClean="0"/>
              <a:t>Высокогорская</a:t>
            </a:r>
            <a:r>
              <a:rPr lang="ru-RU" dirty="0" smtClean="0"/>
              <a:t>  средняя общеобразовательная школа № 2»,</a:t>
            </a:r>
          </a:p>
          <a:p>
            <a:endParaRPr lang="ru-RU" dirty="0" smtClean="0"/>
          </a:p>
          <a:p>
            <a:r>
              <a:rPr lang="ru-RU" dirty="0" smtClean="0"/>
              <a:t>Ахунова </a:t>
            </a:r>
            <a:r>
              <a:rPr lang="ru-RU" dirty="0" err="1" smtClean="0"/>
              <a:t>Гузелия</a:t>
            </a:r>
            <a:r>
              <a:rPr lang="ru-RU" dirty="0" smtClean="0"/>
              <a:t> </a:t>
            </a:r>
            <a:r>
              <a:rPr lang="ru-RU" dirty="0" err="1" smtClean="0"/>
              <a:t>Нагимулловна</a:t>
            </a:r>
            <a:r>
              <a:rPr lang="ru-RU" dirty="0" smtClean="0"/>
              <a:t>, учитель  математики МБОУ «Шапшинская средняя общеобразовательная школа Высокогорского муниципального района Республики Татарстан».</a:t>
            </a:r>
          </a:p>
          <a:p>
            <a:endParaRPr lang="ru-RU" sz="2600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8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</TotalTime>
  <Words>874</Words>
  <Application>Microsoft Office PowerPoint</Application>
  <PresentationFormat>Экран (4:3)</PresentationFormat>
  <Paragraphs>193</Paragraphs>
  <Slides>19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Точечный рисунок</vt:lpstr>
      <vt:lpstr>Выступление на секции учителей математики августовской конференции  на тему: «Материалы с курсов повышения квалификации по проблеме:   «Технология реализации системно-деятельностного подхода  в преподавании математики»                                              Учитель математики Ахунова Гузелия Нагимулловна </vt:lpstr>
      <vt:lpstr>Презентация PowerPoint</vt:lpstr>
      <vt:lpstr>Презентация PowerPoint</vt:lpstr>
      <vt:lpstr>ЛИЧНОСТНЫЕ УНИВЕРСАЛЬНЫЕ УЧЕБНЫЕ ДЕЙСТВИЯ -</vt:lpstr>
      <vt:lpstr>РЕГУЛЯТИВНЫЕ УНИВЕРСАЛЬНЫЕ УЧЕБНЫЕ ДЕЙСТВИЯ -</vt:lpstr>
      <vt:lpstr>ПОЗНАВАТЕЛЬНЫЕ  УНИВЕРСАЛЬНЫЕ УЧЕБНЫЕ ДЕЙСТВИЯ -</vt:lpstr>
      <vt:lpstr>КОММУНИКАТИВНЫЕ УНИВЕРСАЛЬНЫЕ УЧЕБНЫЕ ДЕЙСТВИЯ -</vt:lpstr>
      <vt:lpstr>ФГАОУ ВПО «Казанский (Приволжский) Федеральный университет» Приволжский межрегиональный центр повышения квалификации и профессиональной переподготовки работников образования</vt:lpstr>
      <vt:lpstr>Участники рабочей группы</vt:lpstr>
      <vt:lpstr>Презентация PowerPoint</vt:lpstr>
      <vt:lpstr>7. Календарно-тематическое планирование с определением основных видов учебной деятельности;</vt:lpstr>
      <vt:lpstr>Презентация PowerPoint</vt:lpstr>
      <vt:lpstr>Презентация PowerPoint</vt:lpstr>
      <vt:lpstr>Состав УМК</vt:lpstr>
      <vt:lpstr>Презентация PowerPoint</vt:lpstr>
      <vt:lpstr>Электронное приложение</vt:lpstr>
      <vt:lpstr>Требования к современному уроку</vt:lpstr>
      <vt:lpstr>ИНТЕРАКТИВНАЯ СТРАТЕГИЯ (круговое взаимодействие)</vt:lpstr>
      <vt:lpstr>Правила на каждый день, которые помогут учителю: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основного общего образования – инструментальная основа построения современного образовательного пространства</dc:title>
  <dc:creator>связной</dc:creator>
  <cp:lastModifiedBy>пользователь</cp:lastModifiedBy>
  <cp:revision>49</cp:revision>
  <dcterms:created xsi:type="dcterms:W3CDTF">2012-05-13T19:53:58Z</dcterms:created>
  <dcterms:modified xsi:type="dcterms:W3CDTF">2015-02-05T14:43:22Z</dcterms:modified>
</cp:coreProperties>
</file>