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ABA6D-6D2D-4A7D-A329-F11722EEA66B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6A0E-3322-411E-8ED7-3D66C1733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8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96A0E-3322-411E-8ED7-3D66C17330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9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96A0E-3322-411E-8ED7-3D66C173304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B68705-8F0D-4324-9670-6DCAA29CC85E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777B70-D11C-4ED6-8C15-621F2F8EF2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584176"/>
          </a:xfrm>
        </p:spPr>
        <p:txBody>
          <a:bodyPr>
            <a:normAutofit/>
          </a:bodyPr>
          <a:lstStyle/>
          <a:p>
            <a:r>
              <a:rPr lang="ru-RU" b="1" dirty="0" smtClean="0"/>
              <a:t>Квадратные уравнения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480920" cy="388843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ax² + </a:t>
            </a:r>
            <a:r>
              <a:rPr lang="en-US" sz="4000" b="1" dirty="0" err="1" smtClean="0"/>
              <a:t>bx</a:t>
            </a:r>
            <a:r>
              <a:rPr lang="en-US" sz="4000" b="1" dirty="0" smtClean="0"/>
              <a:t> + c = 0</a:t>
            </a:r>
          </a:p>
          <a:p>
            <a:pPr algn="l"/>
            <a:r>
              <a:rPr lang="en-US" sz="4000" b="1" dirty="0" smtClean="0"/>
              <a:t> a</a:t>
            </a:r>
            <a:r>
              <a:rPr lang="ru-RU" sz="4000" b="1" dirty="0" smtClean="0"/>
              <a:t> – первый коэффициент</a:t>
            </a:r>
            <a:r>
              <a:rPr lang="en-US" sz="4000" b="1" dirty="0" smtClean="0"/>
              <a:t> </a:t>
            </a:r>
          </a:p>
          <a:p>
            <a:pPr algn="l"/>
            <a:r>
              <a:rPr lang="en-US" sz="4000" b="1" dirty="0" smtClean="0"/>
              <a:t> b – </a:t>
            </a:r>
            <a:r>
              <a:rPr lang="ru-RU" sz="4000" b="1" dirty="0" smtClean="0"/>
              <a:t>второй коэффициент</a:t>
            </a:r>
            <a:endParaRPr lang="en-US" sz="4000" b="1" dirty="0" smtClean="0"/>
          </a:p>
          <a:p>
            <a:pPr algn="l"/>
            <a:r>
              <a:rPr lang="en-US" sz="4000" b="1" dirty="0" smtClean="0"/>
              <a:t> c</a:t>
            </a:r>
            <a:r>
              <a:rPr lang="ru-RU" sz="4000" b="1" dirty="0" smtClean="0"/>
              <a:t> </a:t>
            </a:r>
            <a:r>
              <a:rPr lang="en-US" sz="4000" b="1" dirty="0" smtClean="0"/>
              <a:t>–</a:t>
            </a:r>
            <a:r>
              <a:rPr lang="ru-RU" sz="4000" b="1" dirty="0" smtClean="0"/>
              <a:t> свободный член</a:t>
            </a:r>
          </a:p>
          <a:p>
            <a:pPr algn="l"/>
            <a:r>
              <a:rPr lang="ru-RU" sz="4000" b="1" dirty="0" smtClean="0"/>
              <a:t>х – переменная</a:t>
            </a:r>
          </a:p>
          <a:p>
            <a:pPr algn="l"/>
            <a:endParaRPr lang="ru-RU" sz="4000" b="1" dirty="0"/>
          </a:p>
          <a:p>
            <a:pPr algn="l"/>
            <a:endParaRPr lang="ru-RU" sz="4000" b="1" dirty="0" smtClean="0"/>
          </a:p>
          <a:p>
            <a:pPr algn="l"/>
            <a:endParaRPr lang="ru-RU" sz="4000" b="1" dirty="0"/>
          </a:p>
          <a:p>
            <a:pPr algn="l"/>
            <a:endParaRPr lang="ru-RU" sz="4000" b="1" dirty="0" smtClean="0"/>
          </a:p>
          <a:p>
            <a:pPr algn="l"/>
            <a:endParaRPr lang="ru-RU" sz="4000" b="1" dirty="0"/>
          </a:p>
          <a:p>
            <a:pPr algn="l"/>
            <a:endParaRPr lang="ru-RU" sz="4000" b="1" dirty="0" smtClean="0"/>
          </a:p>
          <a:p>
            <a:pPr algn="l"/>
            <a:endParaRPr lang="ru-RU" sz="4000" b="1" dirty="0"/>
          </a:p>
          <a:p>
            <a:pPr algn="l"/>
            <a:endParaRPr lang="ru-RU" sz="4000" b="1" dirty="0" smtClean="0"/>
          </a:p>
          <a:p>
            <a:pPr algn="l"/>
            <a:endParaRPr lang="ru-RU" sz="4000" b="1" dirty="0"/>
          </a:p>
          <a:p>
            <a:pPr algn="l"/>
            <a:endParaRPr lang="ru-RU" sz="4000" b="1" dirty="0" smtClean="0"/>
          </a:p>
          <a:p>
            <a:pPr algn="l"/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93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1)    ax² + </a:t>
            </a:r>
            <a:r>
              <a:rPr lang="en-US" sz="3200" dirty="0" err="1" smtClean="0"/>
              <a:t>bx</a:t>
            </a:r>
            <a:r>
              <a:rPr lang="en-US" sz="3200" dirty="0" smtClean="0"/>
              <a:t> = 0</a:t>
            </a:r>
          </a:p>
          <a:p>
            <a:pPr marL="0" indent="0">
              <a:buNone/>
            </a:pPr>
            <a:r>
              <a:rPr lang="en-US" sz="3200" dirty="0" smtClean="0"/>
              <a:t>       </a:t>
            </a:r>
            <a:r>
              <a:rPr lang="ru-RU" sz="3200" dirty="0" smtClean="0"/>
              <a:t>Решение: </a:t>
            </a:r>
            <a:r>
              <a:rPr lang="en-US" sz="3200" dirty="0" smtClean="0"/>
              <a:t>x ( ax + b) = 0,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x = 0 </a:t>
            </a:r>
            <a:r>
              <a:rPr lang="ru-RU" sz="3200" dirty="0" smtClean="0"/>
              <a:t>или </a:t>
            </a:r>
            <a:r>
              <a:rPr lang="en-US" sz="3200" dirty="0" smtClean="0"/>
              <a:t> ax + b = </a:t>
            </a:r>
            <a:r>
              <a:rPr lang="en-US" sz="3200" dirty="0" smtClean="0"/>
              <a:t>0</a:t>
            </a:r>
            <a:r>
              <a:rPr lang="ru-RU" sz="3200" dirty="0" smtClean="0"/>
              <a:t>, х =…</a:t>
            </a:r>
            <a:endParaRPr lang="en-US" sz="3200" dirty="0" smtClean="0"/>
          </a:p>
          <a:p>
            <a:pPr marL="514350" indent="-514350">
              <a:buAutoNum type="arabicParenR" startAt="2"/>
            </a:pPr>
            <a:r>
              <a:rPr lang="en-US" sz="3200" dirty="0" smtClean="0"/>
              <a:t>ax² + c = 0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        Решение: </a:t>
            </a:r>
            <a:r>
              <a:rPr lang="en-US" sz="3200" dirty="0" smtClean="0"/>
              <a:t>ax² = - c,   x² = - c/a,</a:t>
            </a:r>
            <a:r>
              <a:rPr lang="ru-RU" sz="3200" dirty="0" smtClean="0"/>
              <a:t> х </a:t>
            </a:r>
            <a:r>
              <a:rPr lang="ru-RU" sz="3200" dirty="0" smtClean="0"/>
              <a:t>=  ….</a:t>
            </a:r>
            <a:r>
              <a:rPr lang="en-US" sz="3200" dirty="0" smtClean="0"/>
              <a:t>  </a:t>
            </a:r>
            <a:endParaRPr lang="en-US" sz="3200" dirty="0" smtClean="0"/>
          </a:p>
          <a:p>
            <a:pPr marL="514350" indent="-514350">
              <a:buAutoNum type="arabicParenR" startAt="3"/>
            </a:pPr>
            <a:r>
              <a:rPr lang="en-US" sz="3200" dirty="0" smtClean="0"/>
              <a:t>ax² = 0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/>
              <a:t>       </a:t>
            </a:r>
            <a:r>
              <a:rPr lang="ru-RU" sz="3200" dirty="0" smtClean="0"/>
              <a:t>Решение : х = 0</a:t>
            </a:r>
            <a:endParaRPr lang="en-US" sz="32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Неполные квадратные уравнения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431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340768"/>
                <a:ext cx="7408333" cy="51125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1</a:t>
                </a:r>
                <a:r>
                  <a:rPr lang="ru-RU" sz="3200" dirty="0" smtClean="0"/>
                  <a:t>. </a:t>
                </a:r>
                <a:r>
                  <a:rPr lang="ru-RU" sz="3200" dirty="0"/>
                  <a:t> </a:t>
                </a:r>
                <a:r>
                  <a:rPr lang="ru-RU" sz="3200" dirty="0" smtClean="0"/>
                  <a:t>Выписать коэффициенты: </a:t>
                </a:r>
              </a:p>
              <a:p>
                <a:pPr marL="0" indent="0">
                  <a:buNone/>
                </a:pPr>
                <a:r>
                  <a:rPr lang="ru-RU" sz="3200" dirty="0"/>
                  <a:t> </a:t>
                </a:r>
                <a:r>
                  <a:rPr lang="en-US" sz="3200" dirty="0" smtClean="0"/>
                  <a:t>         </a:t>
                </a:r>
                <a:r>
                  <a:rPr lang="ru-RU" sz="3200" i="1" dirty="0" smtClean="0"/>
                  <a:t>а =…. , </a:t>
                </a:r>
                <a:r>
                  <a:rPr lang="en-US" sz="3200" i="1" dirty="0" smtClean="0"/>
                  <a:t>b =</a:t>
                </a:r>
                <a:r>
                  <a:rPr lang="ru-RU" sz="3200" i="1" dirty="0" smtClean="0"/>
                  <a:t> ….</a:t>
                </a:r>
                <a:r>
                  <a:rPr lang="en-US" sz="3200" i="1" dirty="0" smtClean="0"/>
                  <a:t>  ,  c = </a:t>
                </a:r>
                <a:r>
                  <a:rPr lang="ru-RU" sz="3200" i="1" dirty="0" smtClean="0"/>
                  <a:t>…</a:t>
                </a:r>
                <a:r>
                  <a:rPr lang="en-US" sz="3200" i="1" dirty="0" smtClean="0"/>
                  <a:t> </a:t>
                </a:r>
                <a:r>
                  <a:rPr lang="en-US" sz="32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2</a:t>
                </a:r>
                <a:r>
                  <a:rPr lang="ru-RU" sz="3200" dirty="0" smtClean="0"/>
                  <a:t>. Вычислить дискриминант по формуле:</a:t>
                </a:r>
              </a:p>
              <a:p>
                <a:pPr marL="0" indent="0">
                  <a:buNone/>
                </a:pPr>
                <a:r>
                  <a:rPr lang="en-US" sz="3200" i="1" dirty="0"/>
                  <a:t> </a:t>
                </a:r>
                <a:r>
                  <a:rPr lang="en-US" sz="3200" i="1" dirty="0" smtClean="0"/>
                  <a:t>  D = b² - 4 ac</a:t>
                </a:r>
                <a:r>
                  <a:rPr lang="ru-RU" sz="3200" i="1" dirty="0" smtClean="0"/>
                  <a:t>    </a:t>
                </a:r>
                <a:r>
                  <a:rPr lang="ru-RU" sz="3200" dirty="0" smtClean="0"/>
                  <a:t>и сделать вывод о наличии корней.</a:t>
                </a:r>
              </a:p>
              <a:p>
                <a:pPr marL="514350" indent="-514350">
                  <a:buAutoNum type="arabicPeriod" startAt="3"/>
                </a:pPr>
                <a:r>
                  <a:rPr lang="ru-RU" sz="3200" dirty="0" smtClean="0"/>
                  <a:t>Найти корни по формуле:</a:t>
                </a:r>
              </a:p>
              <a:p>
                <a:pPr marL="0" indent="0">
                  <a:buNone/>
                </a:pPr>
                <a:r>
                  <a:rPr lang="ru-RU" sz="4000" dirty="0" smtClean="0"/>
                  <a:t>      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/>
                      </a:rPr>
                      <m:t>𝑥</m:t>
                    </m:r>
                    <m:r>
                      <a:rPr lang="en-US" sz="40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0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400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i="1" dirty="0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sz="4000" i="1" dirty="0" smtClean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400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ru-RU" sz="40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340768"/>
                <a:ext cx="7408333" cy="5112568"/>
              </a:xfrm>
              <a:blipFill rotWithShape="1">
                <a:blip r:embed="rId2"/>
                <a:stretch>
                  <a:fillRect l="-2138" t="-1549" r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Решение квадратных уравнений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7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marL="1554480" lvl="5" indent="0">
              <a:buNone/>
            </a:pPr>
            <a:r>
              <a:rPr lang="ru-RU" sz="3200" dirty="0" smtClean="0"/>
              <a:t>Если второй коэффициент </a:t>
            </a:r>
            <a:r>
              <a:rPr lang="en-US" sz="3200" dirty="0" smtClean="0"/>
              <a:t>b </a:t>
            </a:r>
            <a:r>
              <a:rPr lang="ru-RU" sz="3200" dirty="0" smtClean="0"/>
              <a:t>– четное число</a:t>
            </a:r>
            <a:r>
              <a:rPr lang="ru-RU" sz="3200" dirty="0" smtClean="0"/>
              <a:t>,</a:t>
            </a:r>
          </a:p>
          <a:p>
            <a:endParaRPr lang="en-US" dirty="0" smtClean="0"/>
          </a:p>
          <a:p>
            <a:r>
              <a:rPr lang="ru-RU" dirty="0" smtClean="0"/>
              <a:t>т</a:t>
            </a:r>
            <a:r>
              <a:rPr lang="ru-RU" dirty="0" smtClean="0"/>
              <a:t>. е.  </a:t>
            </a:r>
            <a:r>
              <a:rPr lang="en-US" sz="4000" b="1" dirty="0"/>
              <a:t>b</a:t>
            </a:r>
            <a:r>
              <a:rPr lang="en-US" sz="4000" b="1" dirty="0" smtClean="0"/>
              <a:t> = 2·k</a:t>
            </a:r>
            <a:r>
              <a:rPr lang="ru-RU" dirty="0" smtClean="0"/>
              <a:t>, то  </a:t>
            </a:r>
            <a:r>
              <a:rPr lang="en-US" sz="4000" b="1" dirty="0" smtClean="0"/>
              <a:t>D/4 =  D´ = k² - ac</a:t>
            </a:r>
            <a:r>
              <a:rPr lang="ru-RU" sz="4000" b="1" dirty="0" smtClean="0"/>
              <a:t>,</a:t>
            </a:r>
            <a:endParaRPr lang="en-US" sz="4000" b="1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en-US" sz="4000" b="1" dirty="0" smtClean="0"/>
              <a:t>    </a:t>
            </a:r>
            <a:r>
              <a:rPr lang="ru-RU" sz="4000" b="1" dirty="0" smtClean="0"/>
              <a:t> </a:t>
            </a:r>
            <a:r>
              <a:rPr lang="en-US" sz="4000" b="1" i="1" dirty="0" smtClean="0"/>
              <a:t>x = -k + √</a:t>
            </a:r>
            <a:r>
              <a:rPr lang="en-US" sz="2800" b="1" i="1" dirty="0" smtClean="0"/>
              <a:t>D</a:t>
            </a:r>
            <a:r>
              <a:rPr lang="en-US" sz="4000" b="1" i="1" dirty="0" smtClean="0"/>
              <a:t>´  </a:t>
            </a:r>
            <a:r>
              <a:rPr lang="ru-RU" b="1" i="1" dirty="0" smtClean="0"/>
              <a:t>и </a:t>
            </a:r>
            <a:r>
              <a:rPr lang="ru-RU" sz="4000" b="1" i="1" dirty="0"/>
              <a:t> </a:t>
            </a:r>
            <a:r>
              <a:rPr lang="ru-RU" sz="4000" b="1" i="1" dirty="0" smtClean="0"/>
              <a:t>х = - </a:t>
            </a:r>
            <a:r>
              <a:rPr lang="en-US" sz="4000" b="1" i="1" dirty="0" smtClean="0"/>
              <a:t>k -</a:t>
            </a:r>
            <a:r>
              <a:rPr lang="ru-RU" sz="4000" b="1" i="1" dirty="0" smtClean="0"/>
              <a:t> </a:t>
            </a:r>
            <a:r>
              <a:rPr lang="en-US" sz="4000" b="1" i="1" dirty="0" smtClean="0"/>
              <a:t>√</a:t>
            </a:r>
            <a:r>
              <a:rPr lang="en-US" sz="2800" b="1" i="1" dirty="0" smtClean="0"/>
              <a:t>D</a:t>
            </a:r>
            <a:r>
              <a:rPr lang="en-US" b="1" i="1" dirty="0" smtClean="0"/>
              <a:t>´</a:t>
            </a:r>
            <a:endParaRPr lang="en-US" sz="4000" b="1" i="1" dirty="0" smtClean="0"/>
          </a:p>
          <a:p>
            <a:pPr marL="0" indent="0">
              <a:buNone/>
            </a:pPr>
            <a:r>
              <a:rPr lang="en-US" sz="4000" b="1" i="1" dirty="0"/>
              <a:t> </a:t>
            </a:r>
            <a:r>
              <a:rPr lang="en-US" sz="4000" b="1" i="1" dirty="0" smtClean="0"/>
              <a:t>    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Решение квадратных уравнений по </a:t>
            </a:r>
            <a:r>
              <a:rPr lang="ru-RU" b="1" smtClean="0"/>
              <a:t>четверти дискриминанта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424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1. Решить уравнения по известным формулам:</a:t>
            </a:r>
          </a:p>
          <a:p>
            <a:pPr marL="0" indent="0">
              <a:buNone/>
            </a:pPr>
            <a:r>
              <a:rPr lang="ru-RU" sz="3200" dirty="0" smtClean="0"/>
              <a:t>а) х² +3х – 4 =0                              а)</a:t>
            </a:r>
            <a:r>
              <a:rPr lang="ru-RU" sz="3200" dirty="0"/>
              <a:t> х² </a:t>
            </a:r>
            <a:r>
              <a:rPr lang="ru-RU" sz="3200" dirty="0" smtClean="0"/>
              <a:t>- 3х + </a:t>
            </a:r>
            <a:r>
              <a:rPr lang="ru-RU" sz="3200" dirty="0"/>
              <a:t>4 =0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б)</a:t>
            </a:r>
            <a:r>
              <a:rPr lang="ru-RU" sz="3200" dirty="0"/>
              <a:t> </a:t>
            </a:r>
            <a:r>
              <a:rPr lang="ru-RU" sz="3200" dirty="0" smtClean="0"/>
              <a:t>2х² +7х </a:t>
            </a:r>
            <a:r>
              <a:rPr lang="ru-RU" sz="3200" dirty="0"/>
              <a:t>– </a:t>
            </a:r>
            <a:r>
              <a:rPr lang="ru-RU" sz="3200" dirty="0" smtClean="0"/>
              <a:t>9 </a:t>
            </a:r>
            <a:r>
              <a:rPr lang="ru-RU" sz="3200" dirty="0"/>
              <a:t>=0 </a:t>
            </a:r>
            <a:r>
              <a:rPr lang="ru-RU" sz="3200" dirty="0" smtClean="0"/>
              <a:t>                           б)</a:t>
            </a:r>
            <a:r>
              <a:rPr lang="ru-RU" sz="3200" dirty="0"/>
              <a:t> </a:t>
            </a:r>
            <a:r>
              <a:rPr lang="ru-RU" sz="3200" dirty="0" smtClean="0"/>
              <a:t>2х² - 7х </a:t>
            </a:r>
            <a:r>
              <a:rPr lang="ru-RU" sz="3200" dirty="0"/>
              <a:t>– </a:t>
            </a:r>
            <a:r>
              <a:rPr lang="ru-RU" sz="3200" dirty="0" smtClean="0"/>
              <a:t>9 </a:t>
            </a:r>
            <a:r>
              <a:rPr lang="ru-RU" sz="3200" dirty="0"/>
              <a:t>=0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в)</a:t>
            </a:r>
            <a:r>
              <a:rPr lang="ru-RU" sz="3200" dirty="0"/>
              <a:t> </a:t>
            </a:r>
            <a:r>
              <a:rPr lang="ru-RU" sz="3200" dirty="0" smtClean="0"/>
              <a:t>3х² - 8х + 5 </a:t>
            </a:r>
            <a:r>
              <a:rPr lang="ru-RU" sz="3200" dirty="0"/>
              <a:t>=0 </a:t>
            </a:r>
            <a:r>
              <a:rPr lang="ru-RU" sz="3200" dirty="0" smtClean="0"/>
              <a:t>                           в) 3х² + 8х + 5 </a:t>
            </a:r>
            <a:r>
              <a:rPr lang="ru-RU" sz="3200" dirty="0"/>
              <a:t>=</a:t>
            </a:r>
            <a:r>
              <a:rPr lang="ru-RU" sz="3200" dirty="0" smtClean="0"/>
              <a:t>0</a:t>
            </a:r>
          </a:p>
          <a:p>
            <a:pPr marL="0" indent="0">
              <a:buNone/>
            </a:pPr>
            <a:r>
              <a:rPr lang="ru-RU" sz="3200" dirty="0" smtClean="0"/>
              <a:t>2. Установить зависимость между </a:t>
            </a:r>
            <a:r>
              <a:rPr lang="en-US" sz="3200" dirty="0" smtClean="0"/>
              <a:t>          </a:t>
            </a:r>
            <a:r>
              <a:rPr lang="ru-RU" sz="3200" dirty="0" smtClean="0"/>
              <a:t>коэффициентами</a:t>
            </a:r>
            <a:r>
              <a:rPr lang="en-US" sz="3200" dirty="0" smtClean="0"/>
              <a:t> a, b, c</a:t>
            </a:r>
            <a:r>
              <a:rPr lang="ru-RU" sz="3200" dirty="0" smtClean="0"/>
              <a:t> и корнями уравнения.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3.</a:t>
            </a:r>
            <a:r>
              <a:rPr lang="ru-RU" sz="3200" dirty="0" smtClean="0"/>
              <a:t> Сделать вывод.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6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</TotalTime>
  <Words>291</Words>
  <Application>Microsoft Office PowerPoint</Application>
  <PresentationFormat>Экран (4:3)</PresentationFormat>
  <Paragraphs>46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Квадратные уравнения </vt:lpstr>
      <vt:lpstr>Неполные квадратные уравнения</vt:lpstr>
      <vt:lpstr>Решение квадратных уравнений</vt:lpstr>
      <vt:lpstr>Решение квадратных уравнений по четверти дискриминанта</vt:lpstr>
      <vt:lpstr>Исследования</vt:lpstr>
    </vt:vector>
  </TitlesOfParts>
  <Company>Гаврильск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 </dc:title>
  <dc:creator>Галина</dc:creator>
  <cp:lastModifiedBy>Галина</cp:lastModifiedBy>
  <cp:revision>10</cp:revision>
  <dcterms:created xsi:type="dcterms:W3CDTF">2014-01-12T12:16:43Z</dcterms:created>
  <dcterms:modified xsi:type="dcterms:W3CDTF">2014-01-12T15:21:28Z</dcterms:modified>
</cp:coreProperties>
</file>