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7" r:id="rId3"/>
    <p:sldId id="276" r:id="rId4"/>
    <p:sldId id="273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4" r:id="rId16"/>
    <p:sldId id="275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53BC5-DC99-446B-9D07-103B55A9421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12134-5F04-4076-BB1B-92B4E7DC4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0C7E5-E092-4649-A4A5-027B86C9B39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8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08ADEA-CA37-49FC-8A6F-64E4D602D4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54C1BB-09CB-49BA-938B-F2455BA0D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8270-1D49-4A88-BCDA-842F045D5FC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30B4-C5D6-4C83-916D-7597E1B0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4" y="2697163"/>
            <a:ext cx="7890074" cy="2130426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математики в 5классе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Тема: «Площадь»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> </a:t>
            </a:r>
            <a:br>
              <a:rPr lang="ru-RU" sz="4800" dirty="0"/>
            </a:br>
            <a:endParaRPr lang="ru-RU" sz="4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93082">
            <a:off x="3452813" y="1793875"/>
            <a:ext cx="259873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143125"/>
            <a:ext cx="26971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86050" y="5072074"/>
            <a:ext cx="444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Соловьева Галина Дмитриевна,</a:t>
            </a:r>
          </a:p>
          <a:p>
            <a:r>
              <a:rPr lang="ru-RU" dirty="0" smtClean="0"/>
              <a:t> учитель математики,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Перенская</a:t>
            </a:r>
            <a:r>
              <a:rPr lang="ru-RU" dirty="0" smtClean="0"/>
              <a:t> средняя школа»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5963"/>
            <a:ext cx="4149725" cy="1143000"/>
          </a:xfrm>
        </p:spPr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Вычислить площадь нарисованной ракеты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5249863" y="6316663"/>
            <a:ext cx="1465262" cy="36512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5246688" y="5581650"/>
            <a:ext cx="17462" cy="754063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6670675" y="5605463"/>
            <a:ext cx="4763" cy="676275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5943600" y="5584825"/>
            <a:ext cx="65088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6661150" y="5616575"/>
            <a:ext cx="752475" cy="638175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7429500" y="4865688"/>
            <a:ext cx="15875" cy="1420812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 flipV="1">
            <a:off x="6694488" y="4113213"/>
            <a:ext cx="733425" cy="769937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6691313" y="1943100"/>
            <a:ext cx="50800" cy="2185988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 flipV="1">
            <a:off x="6024563" y="554038"/>
            <a:ext cx="719137" cy="1436687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5287963" y="584200"/>
            <a:ext cx="701675" cy="1420813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5273675" y="1974850"/>
            <a:ext cx="15875" cy="213995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4508500" y="4084638"/>
            <a:ext cx="765175" cy="860425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529138" y="4938713"/>
            <a:ext cx="0" cy="13716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4508500" y="5584825"/>
            <a:ext cx="717550" cy="750888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965200" y="6284913"/>
            <a:ext cx="720725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5257800" y="587375"/>
            <a:ext cx="15875" cy="4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 rot="10800000" flipV="1">
            <a:off x="904875" y="5635625"/>
            <a:ext cx="84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1 см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5241925" y="4164013"/>
            <a:ext cx="492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>
            <a:off x="6678613" y="4113213"/>
            <a:ext cx="15875" cy="14874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4506913" y="5567363"/>
            <a:ext cx="2889250" cy="1746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V="1">
            <a:off x="4572000" y="4849813"/>
            <a:ext cx="28241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4540250" y="4102100"/>
            <a:ext cx="2892425" cy="396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V="1">
            <a:off x="4576763" y="3433763"/>
            <a:ext cx="283845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 flipH="1">
            <a:off x="5976938" y="555625"/>
            <a:ext cx="15875" cy="5730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4548188" y="1982788"/>
            <a:ext cx="2836862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5307013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V="1">
            <a:off x="4527550" y="2684463"/>
            <a:ext cx="2921000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955675" y="3662363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= </a:t>
            </a:r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18 см</a:t>
            </a:r>
            <a:r>
              <a:rPr lang="ru-RU" sz="2400" b="1" baseline="30000">
                <a:solidFill>
                  <a:srgbClr val="800080"/>
                </a:solidFill>
                <a:latin typeface="Times New Roman" pitchFamily="18" charset="0"/>
              </a:rPr>
              <a:t>2</a:t>
            </a:r>
            <a:endParaRPr lang="ru-RU" sz="2400" b="1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V="1">
            <a:off x="4532313" y="6335713"/>
            <a:ext cx="71913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6635750" y="6308725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V="1">
            <a:off x="4546600" y="534988"/>
            <a:ext cx="12700" cy="432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572000" y="549275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7432675" y="549275"/>
            <a:ext cx="12700" cy="429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H="1">
            <a:off x="5264150" y="561975"/>
            <a:ext cx="12700" cy="1411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6727825" y="549275"/>
            <a:ext cx="12700" cy="144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4546600" y="1254125"/>
            <a:ext cx="2860675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>
                <a:solidFill>
                  <a:srgbClr val="FF0000"/>
                </a:solidFill>
              </a:rPr>
              <a:t/>
            </a:r>
            <a:br>
              <a:rPr lang="ru-RU" sz="4000" i="1">
                <a:solidFill>
                  <a:srgbClr val="FF0000"/>
                </a:solidFill>
              </a:rPr>
            </a:b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Из трех данных треугольников построить квадрат.</a:t>
            </a:r>
            <a:br>
              <a:rPr lang="ru-RU" sz="3600" b="1">
                <a:solidFill>
                  <a:srgbClr val="FF0000"/>
                </a:solidFill>
                <a:latin typeface="Times New Roman" pitchFamily="18" charset="0"/>
              </a:rPr>
            </a:br>
            <a:endParaRPr lang="ru-RU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665288" y="2644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982663" y="2674938"/>
            <a:ext cx="2813050" cy="2897187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 rot="10800000">
            <a:off x="4573588" y="4827588"/>
            <a:ext cx="2938462" cy="14160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 rot="10800000">
            <a:off x="4595813" y="2713038"/>
            <a:ext cx="2938462" cy="14160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796925"/>
            <a:ext cx="7534275" cy="981075"/>
          </a:xfrm>
        </p:spPr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Вычислить площадь  каждого треугольника</a:t>
            </a:r>
            <a:br>
              <a:rPr lang="ru-RU" sz="3600" b="1">
                <a:solidFill>
                  <a:srgbClr val="FF0000"/>
                </a:solidFill>
                <a:latin typeface="Times New Roman" pitchFamily="18" charset="0"/>
              </a:rPr>
            </a:br>
            <a:endParaRPr lang="ru-RU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5241925"/>
            <a:ext cx="6907212" cy="3143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400" b="1" baseline="-25000">
                <a:solidFill>
                  <a:srgbClr val="FF0000"/>
                </a:solidFill>
                <a:latin typeface="Times New Roman" pitchFamily="18" charset="0"/>
              </a:rPr>
              <a:t>кв.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 4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 =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16 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см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497388" y="5302250"/>
            <a:ext cx="3140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400" b="1" baseline="-25000">
                <a:solidFill>
                  <a:srgbClr val="FF0000"/>
                </a:solidFill>
                <a:latin typeface="Times New Roman" pitchFamily="18" charset="0"/>
              </a:rPr>
              <a:t>б.треуг.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 16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:2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8 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см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684463" y="6148388"/>
            <a:ext cx="2947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400" b="1" baseline="-25000">
                <a:solidFill>
                  <a:srgbClr val="FF0000"/>
                </a:solidFill>
                <a:latin typeface="Times New Roman" pitchFamily="18" charset="0"/>
              </a:rPr>
              <a:t>м.треуг.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 8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:2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 4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см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152775" y="2008188"/>
            <a:ext cx="2803525" cy="2863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>
            <a:off x="3168650" y="2071688"/>
            <a:ext cx="2871788" cy="2816225"/>
          </a:xfrm>
          <a:prstGeom prst="rtTriangle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</a:t>
            </a:r>
            <a:r>
              <a:rPr lang="ru-RU" b="1">
                <a:solidFill>
                  <a:srgbClr val="FF0000"/>
                </a:solidFill>
              </a:rPr>
              <a:t>8</a:t>
            </a:r>
            <a:endParaRPr lang="ru-RU" b="1"/>
          </a:p>
          <a:p>
            <a:pPr algn="ctr"/>
            <a:endParaRPr lang="ru-RU"/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 rot="2793148">
            <a:off x="4885532" y="2466181"/>
            <a:ext cx="2151062" cy="1990725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/>
              <a:t> </a:t>
            </a:r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866" name="AutoShape 26"/>
          <p:cNvSpPr>
            <a:spLocks noChangeArrowheads="1"/>
          </p:cNvSpPr>
          <p:nvPr/>
        </p:nvSpPr>
        <p:spPr bwMode="auto">
          <a:xfrm rot="-2786901">
            <a:off x="3539331" y="1015207"/>
            <a:ext cx="1906587" cy="2019300"/>
          </a:xfrm>
          <a:prstGeom prst="rtTriangle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7" grpId="0"/>
      <p:bldP spid="35848" grpId="0"/>
      <p:bldP spid="35862" grpId="0" animBg="1"/>
      <p:bldP spid="35863" grpId="0" animBg="1"/>
      <p:bldP spid="35866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955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Сложить из этих треугольников следующую фигуру, найти её площадь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849313" y="5527675"/>
            <a:ext cx="80660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    </a:t>
            </a:r>
            <a:endParaRPr lang="ru-RU" sz="2800" b="1" i="1">
              <a:solidFill>
                <a:srgbClr val="FF0000"/>
              </a:solidFill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3443288" y="5132388"/>
            <a:ext cx="32099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 =  8+4+4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16 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см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4478338" y="57912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solidFill>
                <a:srgbClr val="008000"/>
              </a:solidFill>
            </a:endParaRP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321550" y="2747963"/>
            <a:ext cx="1822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  <a:endParaRPr lang="ru-RU" sz="2000" b="1"/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5754688" y="3692525"/>
            <a:ext cx="382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2522538" y="2432050"/>
            <a:ext cx="3995737" cy="20304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 rot="29584618">
            <a:off x="4687887" y="3194051"/>
            <a:ext cx="2841625" cy="1473200"/>
          </a:xfrm>
          <a:prstGeom prst="triangle">
            <a:avLst>
              <a:gd name="adj" fmla="val 53523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  <p:sp>
        <p:nvSpPr>
          <p:cNvPr id="36904" name="AutoShape 40"/>
          <p:cNvSpPr>
            <a:spLocks noChangeArrowheads="1"/>
          </p:cNvSpPr>
          <p:nvPr/>
        </p:nvSpPr>
        <p:spPr bwMode="auto">
          <a:xfrm rot="35080302">
            <a:off x="1581150" y="3232150"/>
            <a:ext cx="2938463" cy="14160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  <p:sp>
        <p:nvSpPr>
          <p:cNvPr id="36906" name="AutoShape 42"/>
          <p:cNvSpPr>
            <a:spLocks noChangeArrowheads="1"/>
          </p:cNvSpPr>
          <p:nvPr/>
        </p:nvSpPr>
        <p:spPr bwMode="auto">
          <a:xfrm rot="-2784241">
            <a:off x="3102769" y="991394"/>
            <a:ext cx="2797175" cy="2909887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8</a:t>
            </a:r>
            <a:endParaRPr lang="ru-RU" b="1"/>
          </a:p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0" grpId="0"/>
      <p:bldP spid="36903" grpId="0" animBg="1"/>
      <p:bldP spid="36904" grpId="0" animBg="1"/>
      <p:bldP spid="369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Сложить из этих треугольников следующую фигуру, найти её площадь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3132138" y="2119313"/>
            <a:ext cx="3924300" cy="3981450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 rot="8133670">
            <a:off x="3716980" y="4725988"/>
            <a:ext cx="2808288" cy="2786062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>
            <a:off x="3123255" y="2074863"/>
            <a:ext cx="2024063" cy="2039937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 rot="5400000">
            <a:off x="3161507" y="4128294"/>
            <a:ext cx="1944687" cy="1958975"/>
          </a:xfrm>
          <a:prstGeom prst="rtTriangle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4948238" y="2427288"/>
            <a:ext cx="3863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S</a:t>
            </a:r>
            <a:r>
              <a:rPr lang="ru-RU" sz="2800" b="1">
                <a:solidFill>
                  <a:srgbClr val="FF0000"/>
                </a:solidFill>
              </a:rPr>
              <a:t> = 8+4+4</a:t>
            </a:r>
            <a:r>
              <a:rPr lang="ru-RU" sz="2800"/>
              <a:t> </a:t>
            </a:r>
            <a:r>
              <a:rPr lang="ru-RU" sz="2800" b="1">
                <a:solidFill>
                  <a:srgbClr val="FF0000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16 (</a:t>
            </a:r>
            <a:r>
              <a:rPr lang="ru-RU" sz="2800" b="1">
                <a:solidFill>
                  <a:srgbClr val="FF0000"/>
                </a:solidFill>
              </a:rPr>
              <a:t>см</a:t>
            </a:r>
            <a:r>
              <a:rPr lang="ru-RU" sz="2800" b="1" baseline="30000">
                <a:solidFill>
                  <a:srgbClr val="FF0000"/>
                </a:solidFill>
              </a:rPr>
              <a:t>2</a:t>
            </a:r>
            <a:r>
              <a:rPr lang="ru-RU" sz="2800" b="1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 animBg="1"/>
      <p:bldP spid="67594" grpId="0" animBg="1"/>
      <p:bldP spid="675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Вывод: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Площадь ФИГУРЫ РАВНА СУММЕ ПЛОЩАДЕЙ ЕГО ЧАСТЕЙ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841349" y="3294062"/>
            <a:ext cx="2803525" cy="2863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857224" y="3357562"/>
            <a:ext cx="2871788" cy="2816225"/>
          </a:xfrm>
          <a:prstGeom prst="rtTriangle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</a:t>
            </a:r>
            <a:r>
              <a:rPr lang="ru-RU" b="1">
                <a:solidFill>
                  <a:srgbClr val="FF0000"/>
                </a:solidFill>
              </a:rPr>
              <a:t>8</a:t>
            </a:r>
            <a:endParaRPr lang="ru-RU" b="1"/>
          </a:p>
          <a:p>
            <a:pPr algn="ctr"/>
            <a:endParaRPr lang="ru-RU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 rot="-2786901">
            <a:off x="1227905" y="2301081"/>
            <a:ext cx="1906587" cy="2019300"/>
          </a:xfrm>
          <a:prstGeom prst="rtTriangle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 rot="2793148">
            <a:off x="2601285" y="3756102"/>
            <a:ext cx="2151062" cy="1990725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/>
              <a:t> </a:t>
            </a:r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8133670">
            <a:off x="5288614" y="4799516"/>
            <a:ext cx="2808288" cy="2786062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714876" y="2214554"/>
            <a:ext cx="2024063" cy="2039937"/>
          </a:xfrm>
          <a:prstGeom prst="rtTriangle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5400000">
            <a:off x="4722020" y="4207674"/>
            <a:ext cx="1944687" cy="1958975"/>
          </a:xfrm>
          <a:prstGeom prst="rtTriangle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Площадь ТРЕУГОЛЬНИКА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088" y="1989138"/>
            <a:ext cx="4608512" cy="2449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57224" y="2000240"/>
            <a:ext cx="4572032" cy="24288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87900" y="4221163"/>
            <a:ext cx="3816350" cy="1065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ru-RU" sz="8800" dirty="0">
                <a:solidFill>
                  <a:schemeClr val="accent2"/>
                </a:solidFill>
              </a:rPr>
              <a:t> ·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0800000" flipV="1">
            <a:off x="2484438" y="4581525"/>
            <a:ext cx="83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 </a:t>
            </a:r>
            <a:r>
              <a:rPr lang="en-US" sz="3600" dirty="0">
                <a:solidFill>
                  <a:srgbClr val="008000"/>
                </a:solidFill>
              </a:rPr>
              <a:t>a </a:t>
            </a: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95963" y="27813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b</a:t>
            </a:r>
            <a:endParaRPr lang="ru-RU" sz="360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2910" y="5429264"/>
            <a:ext cx="3816350" cy="1065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ТРЕУГ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lang="ru-RU" sz="8800" dirty="0">
                <a:solidFill>
                  <a:schemeClr val="accent2"/>
                </a:solidFill>
              </a:rPr>
              <a:t>·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5" name="WordArt 5"/>
          <p:cNvSpPr>
            <a:spLocks noChangeArrowheads="1" noChangeShapeType="1" noTextEdit="1"/>
          </p:cNvSpPr>
          <p:nvPr/>
        </p:nvSpPr>
        <p:spPr bwMode="auto">
          <a:xfrm>
            <a:off x="714348" y="1071546"/>
            <a:ext cx="7429552" cy="299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r>
              <a:rPr lang="ru-RU" sz="3600" b="1" kern="10" normalizeH="1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Спасибо за урок!</a:t>
            </a:r>
          </a:p>
        </p:txBody>
      </p:sp>
      <p:pic>
        <p:nvPicPr>
          <p:cNvPr id="184326" name="Picture 6" descr="baby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076700"/>
            <a:ext cx="1884362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>
                <a:solidFill>
                  <a:srgbClr val="CC0066"/>
                </a:solidFill>
              </a:rPr>
              <a:t>Задачи урока: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Познакомиться с понятиями </a:t>
            </a:r>
            <a:r>
              <a:rPr lang="ru-RU" sz="2800" dirty="0" smtClean="0"/>
              <a:t>«что такое площадь фигуры»</a:t>
            </a:r>
            <a:endParaRPr lang="ru-RU" sz="2800" dirty="0" smtClean="0"/>
          </a:p>
          <a:p>
            <a:pPr eaLnBrk="1" hangingPunct="1"/>
            <a:r>
              <a:rPr lang="ru-RU" sz="2800" dirty="0" smtClean="0"/>
              <a:t>Повторить формулы площади прямоугольника и квадрата</a:t>
            </a:r>
            <a:endParaRPr lang="ru-RU" sz="2800" dirty="0" smtClean="0"/>
          </a:p>
          <a:p>
            <a:pPr eaLnBrk="1" hangingPunct="1"/>
            <a:r>
              <a:rPr lang="ru-RU" sz="2800" dirty="0" smtClean="0"/>
              <a:t>Применение их к решению задач;</a:t>
            </a:r>
            <a:endParaRPr lang="ru-RU" sz="2800" dirty="0" smtClean="0"/>
          </a:p>
          <a:p>
            <a:pPr eaLnBrk="1" hangingPunct="1"/>
            <a:r>
              <a:rPr lang="ru-RU" sz="2800" dirty="0" smtClean="0"/>
              <a:t>Упражняться </a:t>
            </a:r>
            <a:r>
              <a:rPr lang="ru-RU" sz="2800" dirty="0" smtClean="0"/>
              <a:t>в </a:t>
            </a:r>
            <a:r>
              <a:rPr lang="ru-RU" sz="2800" dirty="0" smtClean="0"/>
              <a:t>нахождении площади фигур.</a:t>
            </a:r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99"/>
                </a:solidFill>
              </a:rPr>
              <a:t>Организационный момент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ru-RU" sz="2800" b="1" smtClean="0"/>
              <a:t>Ровно встали, тихо сели,</a:t>
            </a:r>
          </a:p>
          <a:p>
            <a:pPr eaLnBrk="1" hangingPunct="1"/>
            <a:r>
              <a:rPr lang="ru-RU" sz="2800" b="1" smtClean="0"/>
              <a:t>Головами повертели.</a:t>
            </a:r>
          </a:p>
          <a:p>
            <a:pPr eaLnBrk="1" hangingPunct="1"/>
            <a:r>
              <a:rPr lang="ru-RU" sz="2800" b="1" smtClean="0"/>
              <a:t>Очень сладко потянулись</a:t>
            </a:r>
          </a:p>
          <a:p>
            <a:pPr eaLnBrk="1" hangingPunct="1"/>
            <a:r>
              <a:rPr lang="ru-RU" sz="2800" b="1" smtClean="0"/>
              <a:t>И друг другу улыбнулись.</a:t>
            </a:r>
          </a:p>
          <a:p>
            <a:pPr eaLnBrk="1" hangingPunct="1"/>
            <a:r>
              <a:rPr lang="ru-RU" sz="2800" b="1" smtClean="0"/>
              <a:t>Прозвенел сейчас звонок,</a:t>
            </a:r>
          </a:p>
          <a:p>
            <a:pPr eaLnBrk="1" hangingPunct="1"/>
            <a:r>
              <a:rPr lang="ru-RU" sz="2800" b="1" smtClean="0"/>
              <a:t>Начинаем наш урок.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1477963" y="4870450"/>
            <a:ext cx="1581150" cy="14382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39941" name="Picture 5" descr="f10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076700"/>
            <a:ext cx="21605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 descr="AG0017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1414463"/>
            <a:ext cx="187007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1D56F-AF6F-47AA-9DB2-CA259AA5459C}" type="datetime1">
              <a:rPr lang="ru-RU" smtClean="0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5B5C9-0772-42DD-95C0-F0310016208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229600" cy="2074862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Первую находим-вычисляем, </a:t>
            </a: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Много формул для нее мы знаем.</a:t>
            </a: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второй же митинги, парады,</a:t>
            </a: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Погулять по ней всегда мы рады.</a:t>
            </a: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http://www.eastkorr.net/sites/default/files/news_images/post-30-1278929573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157" y="2183122"/>
            <a:ext cx="4764881" cy="357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3140968"/>
            <a:ext cx="2304256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 = a b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8999" y="5517232"/>
            <a:ext cx="3345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площадь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11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229600" cy="1143000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Площадь прямоугольника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4221163"/>
            <a:ext cx="3816350" cy="20875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8800" dirty="0">
                <a:solidFill>
                  <a:srgbClr val="FF0000"/>
                </a:solidFill>
              </a:rPr>
              <a:t>S</a:t>
            </a:r>
            <a:r>
              <a:rPr lang="en-US" sz="8800" dirty="0"/>
              <a:t> = </a:t>
            </a:r>
            <a:r>
              <a:rPr lang="en-US" sz="8800" dirty="0" smtClean="0">
                <a:solidFill>
                  <a:srgbClr val="008000"/>
                </a:solidFill>
              </a:rPr>
              <a:t>a</a:t>
            </a:r>
            <a:r>
              <a:rPr lang="ru-RU" sz="8800" dirty="0">
                <a:solidFill>
                  <a:schemeClr val="accent2"/>
                </a:solidFill>
              </a:rPr>
              <a:t> ·</a:t>
            </a:r>
            <a:r>
              <a:rPr lang="en-US" sz="8800" dirty="0" smtClean="0">
                <a:solidFill>
                  <a:srgbClr val="008000"/>
                </a:solidFill>
              </a:rPr>
              <a:t> </a:t>
            </a:r>
            <a:r>
              <a:rPr lang="en-US" sz="8800" dirty="0">
                <a:solidFill>
                  <a:schemeClr val="accent2"/>
                </a:solidFill>
              </a:rPr>
              <a:t>b</a:t>
            </a:r>
          </a:p>
          <a:p>
            <a:pPr>
              <a:lnSpc>
                <a:spcPct val="80000"/>
              </a:lnSpc>
            </a:pPr>
            <a:endParaRPr lang="ru-RU" sz="8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27088" y="1989138"/>
            <a:ext cx="4608512" cy="2449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0800000" flipV="1">
            <a:off x="2484438" y="4581525"/>
            <a:ext cx="83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 </a:t>
            </a:r>
            <a:r>
              <a:rPr lang="en-US" sz="3600" dirty="0">
                <a:solidFill>
                  <a:srgbClr val="008000"/>
                </a:solidFill>
              </a:rPr>
              <a:t>a </a:t>
            </a: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795963" y="27813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b</a:t>
            </a:r>
            <a:endParaRPr lang="ru-RU" sz="3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Площадь квадрата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75" y="4659313"/>
            <a:ext cx="4259263" cy="1906587"/>
          </a:xfrm>
        </p:spPr>
        <p:txBody>
          <a:bodyPr/>
          <a:lstStyle/>
          <a:p>
            <a:pPr>
              <a:buFontTx/>
              <a:buNone/>
            </a:pPr>
            <a:r>
              <a:rPr lang="en-US" sz="11000">
                <a:solidFill>
                  <a:srgbClr val="FF0000"/>
                </a:solidFill>
              </a:rPr>
              <a:t>S</a:t>
            </a:r>
            <a:r>
              <a:rPr lang="en-US" sz="11000"/>
              <a:t> = </a:t>
            </a:r>
            <a:r>
              <a:rPr lang="en-US" sz="11000">
                <a:solidFill>
                  <a:srgbClr val="008000"/>
                </a:solidFill>
              </a:rPr>
              <a:t>a</a:t>
            </a:r>
            <a:r>
              <a:rPr lang="ru-RU" sz="11000" baseline="30000"/>
              <a:t>2</a:t>
            </a:r>
            <a:r>
              <a:rPr lang="en-US" sz="11000">
                <a:solidFill>
                  <a:srgbClr val="008000"/>
                </a:solidFill>
              </a:rPr>
              <a:t> </a:t>
            </a:r>
            <a:endParaRPr lang="ru-RU" sz="11000">
              <a:solidFill>
                <a:schemeClr val="accent2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00113" y="1916113"/>
            <a:ext cx="2898775" cy="29194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98663" y="4940300"/>
            <a:ext cx="48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8000"/>
                </a:solidFill>
              </a:rPr>
              <a:t>a</a:t>
            </a:r>
            <a:endParaRPr lang="ru-RU" sz="3200">
              <a:solidFill>
                <a:srgbClr val="0080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008438" y="3098800"/>
            <a:ext cx="687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8000"/>
                </a:solidFill>
              </a:rPr>
              <a:t>a</a:t>
            </a:r>
            <a:endParaRPr lang="ru-RU" sz="320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40335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746250" y="192088"/>
            <a:ext cx="8008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Устная проверочная работа</a:t>
            </a:r>
          </a:p>
        </p:txBody>
      </p:sp>
      <p:graphicFrame>
        <p:nvGraphicFramePr>
          <p:cNvPr id="4271" name="Group 175"/>
          <p:cNvGraphicFramePr>
            <a:graphicFrameLocks noGrp="1"/>
          </p:cNvGraphicFramePr>
          <p:nvPr>
            <p:ph sz="half" idx="2"/>
          </p:nvPr>
        </p:nvGraphicFramePr>
        <p:xfrm>
          <a:off x="642911" y="1142984"/>
          <a:ext cx="8143930" cy="5591390"/>
        </p:xfrm>
        <a:graphic>
          <a:graphicData uri="http://schemas.openxmlformats.org/drawingml/2006/table">
            <a:tbl>
              <a:tblPr/>
              <a:tblGrid>
                <a:gridCol w="2209313"/>
                <a:gridCol w="3086312"/>
                <a:gridCol w="2848305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9870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Написать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Формулу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для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вычисления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площади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прямоуголь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ника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Дано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прямоугольник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a = 18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b = 3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Найти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:S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Дано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прямоугольник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S=48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см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a=12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Найти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0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1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Написать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Формулу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для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вычисления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  площади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КВАДРАТА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Дано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квадрат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 =8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Найти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:S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Дано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  квадрат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S=4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9см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  Найти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Ответы к устной проверочной работе</a:t>
            </a: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>
            <p:ph idx="1"/>
          </p:nvPr>
        </p:nvGraphicFramePr>
        <p:xfrm>
          <a:off x="323850" y="2000250"/>
          <a:ext cx="7962926" cy="4132771"/>
        </p:xfrm>
        <a:graphic>
          <a:graphicData uri="http://schemas.openxmlformats.org/drawingml/2006/table">
            <a:tbl>
              <a:tblPr/>
              <a:tblGrid>
                <a:gridCol w="3205034"/>
                <a:gridCol w="2449668"/>
                <a:gridCol w="2308224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S = a b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54 см</a:t>
                      </a:r>
                      <a:r>
                        <a:rPr kumimoji="0" lang="ru-RU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        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     S = a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64 см</a:t>
                      </a:r>
                      <a:r>
                        <a:rPr kumimoji="0" lang="ru-RU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7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90763"/>
            <a:ext cx="8801100" cy="1143000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Вычислить площадь данной фигуры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4564063" y="3403600"/>
            <a:ext cx="11112" cy="22209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4533900" y="5626100"/>
            <a:ext cx="2909888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552950" y="3427413"/>
            <a:ext cx="774700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302250" y="3443288"/>
            <a:ext cx="666750" cy="7080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688138" y="4873625"/>
            <a:ext cx="773112" cy="763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983288" y="4164013"/>
            <a:ext cx="73025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669088" y="4171950"/>
            <a:ext cx="25400" cy="714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297488" y="3506788"/>
            <a:ext cx="0" cy="2114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978525" y="4213225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699250" y="4941888"/>
            <a:ext cx="11113" cy="7223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565650" y="4130675"/>
            <a:ext cx="1447800" cy="33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595813" y="4883150"/>
            <a:ext cx="215265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121275" y="5943600"/>
            <a:ext cx="2273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S = 2 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см</a:t>
            </a:r>
            <a:r>
              <a:rPr lang="ru-RU" sz="2400" b="1" baseline="30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3200" b="1"/>
              <a:t> </a:t>
            </a:r>
            <a:endParaRPr lang="ru-RU" sz="3200" b="1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57213" y="549275"/>
            <a:ext cx="820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     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Что значит измерить площадь фигуры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947738" y="4148138"/>
            <a:ext cx="1436687" cy="142081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604838" y="6102350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946150" y="6035675"/>
            <a:ext cx="200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S = 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1 см</a:t>
            </a:r>
            <a:r>
              <a:rPr lang="ru-RU" sz="2400" b="1" baseline="30000">
                <a:solidFill>
                  <a:schemeClr val="accent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 rot="10800000" flipV="1">
            <a:off x="444500" y="1235075"/>
            <a:ext cx="837247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i="1">
                <a:solidFill>
                  <a:schemeClr val="accent2"/>
                </a:solidFill>
              </a:rPr>
              <a:t>       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Измерить площадь фигуры, значит найти  число, показывающее, сколько единичных квадратов содержится в данной фигуре.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1665288" y="4195763"/>
            <a:ext cx="15875" cy="1355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979488" y="4849813"/>
            <a:ext cx="1387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/>
      <p:bldP spid="7191" grpId="0"/>
      <p:bldP spid="719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393</Words>
  <Application>Microsoft Office PowerPoint</Application>
  <PresentationFormat>Экран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Урок математики в 5классе Тема: «Площадь»    </vt:lpstr>
      <vt:lpstr>Задачи урока:</vt:lpstr>
      <vt:lpstr>Организационный момент</vt:lpstr>
      <vt:lpstr>     Первую находим-вычисляем,  Много формул для нее мы знаем. На второй же митинги, парады, Погулять по ней всегда мы рады.      </vt:lpstr>
      <vt:lpstr>Площадь прямоугольника</vt:lpstr>
      <vt:lpstr>Площадь квадрата</vt:lpstr>
      <vt:lpstr>Слайд 7</vt:lpstr>
      <vt:lpstr>Ответы к устной проверочной работе</vt:lpstr>
      <vt:lpstr>Вычислить площадь данной фигуры</vt:lpstr>
      <vt:lpstr>Вычислить площадь нарисованной ракеты</vt:lpstr>
      <vt:lpstr> Из трех данных треугольников построить квадрат. </vt:lpstr>
      <vt:lpstr>Вычислить площадь  каждого треугольника </vt:lpstr>
      <vt:lpstr>Сложить из этих треугольников следующую фигуру, найти её площадь</vt:lpstr>
      <vt:lpstr>Сложить из этих треугольников следующую фигуру, найти её площадь</vt:lpstr>
      <vt:lpstr>Вывод:</vt:lpstr>
      <vt:lpstr>Площадь ТРЕУГОЛЬНИКА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Урок математики в 5классе Тема: «Площадь»    </dc:title>
  <dc:creator>User</dc:creator>
  <cp:lastModifiedBy>User</cp:lastModifiedBy>
  <cp:revision>6</cp:revision>
  <dcterms:created xsi:type="dcterms:W3CDTF">2015-01-18T14:39:16Z</dcterms:created>
  <dcterms:modified xsi:type="dcterms:W3CDTF">2015-02-03T17:08:47Z</dcterms:modified>
</cp:coreProperties>
</file>