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9" r:id="rId3"/>
    <p:sldId id="280" r:id="rId4"/>
    <p:sldId id="272" r:id="rId5"/>
    <p:sldId id="257" r:id="rId6"/>
    <p:sldId id="258" r:id="rId7"/>
    <p:sldId id="259" r:id="rId8"/>
    <p:sldId id="261" r:id="rId9"/>
    <p:sldId id="260" r:id="rId10"/>
    <p:sldId id="263" r:id="rId11"/>
    <p:sldId id="273" r:id="rId12"/>
    <p:sldId id="262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4" r:id="rId21"/>
    <p:sldId id="275" r:id="rId22"/>
    <p:sldId id="277" r:id="rId23"/>
    <p:sldId id="278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997" autoAdjust="0"/>
    <p:restoredTop sz="94660"/>
  </p:normalViewPr>
  <p:slideViewPr>
    <p:cSldViewPr>
      <p:cViewPr varScale="1">
        <p:scale>
          <a:sx n="87" d="100"/>
          <a:sy n="87" d="100"/>
        </p:scale>
        <p:origin x="-13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0AB76-509E-4ACE-8360-B7F8B06CA04C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12C6D-F482-4E25-A302-C5FE481B9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956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12C6D-F482-4E25-A302-C5FE481B9DA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954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04664"/>
            <a:ext cx="7772400" cy="1224136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2060"/>
                </a:solidFill>
              </a:rPr>
              <a:t>Влияние человека на животных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1700808"/>
            <a:ext cx="3456384" cy="381642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Дари добро, которое имеешь,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Ответа не придётся долго ждать.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То, что сегодня в этот мир посеешь,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То вскоре, самому придётся жать.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4608512" cy="38164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5700" dirty="0" smtClean="0">
                <a:solidFill>
                  <a:srgbClr val="C00000"/>
                </a:solidFill>
              </a:rPr>
              <a:t>Красная книга </a:t>
            </a:r>
          </a:p>
          <a:p>
            <a:pPr marL="0" indent="0" algn="ctr">
              <a:buNone/>
            </a:pPr>
            <a:r>
              <a:rPr lang="ru-RU" sz="2800" dirty="0" smtClean="0"/>
              <a:t>Красная </a:t>
            </a:r>
            <a:r>
              <a:rPr lang="ru-RU" sz="2800" dirty="0"/>
              <a:t>книга состоит из разноцветных страниц. На </a:t>
            </a:r>
            <a:r>
              <a:rPr lang="ru-RU" sz="2800" b="1" dirty="0"/>
              <a:t>черных</a:t>
            </a:r>
            <a:r>
              <a:rPr lang="ru-RU" sz="2800" dirty="0"/>
              <a:t> содержатся списки тех, кто уже вымер (странствующие голуби, морская корова и другие). На </a:t>
            </a:r>
            <a:r>
              <a:rPr lang="ru-RU" sz="2800" dirty="0">
                <a:solidFill>
                  <a:srgbClr val="C00000"/>
                </a:solidFill>
              </a:rPr>
              <a:t>красных</a:t>
            </a:r>
            <a:r>
              <a:rPr lang="ru-RU" sz="2800" dirty="0"/>
              <a:t> страницах собраны исчезающие и особо редкие животные (красный волк, зубр, бобры, леопард, амурский тигр, снежный барс и другие). На </a:t>
            </a:r>
            <a:r>
              <a:rPr lang="ru-RU" sz="2800" dirty="0">
                <a:solidFill>
                  <a:srgbClr val="FFC000"/>
                </a:solidFill>
              </a:rPr>
              <a:t>желтых</a:t>
            </a:r>
            <a:r>
              <a:rPr lang="ru-RU" sz="2800" dirty="0"/>
              <a:t> – те животные, численность которых уменьшается очень быстро (белый медведь, розовая чайка, розовый фламинго, джейран). На </a:t>
            </a:r>
            <a:r>
              <a:rPr lang="ru-RU" sz="2800" dirty="0">
                <a:solidFill>
                  <a:schemeClr val="bg1"/>
                </a:solidFill>
              </a:rPr>
              <a:t>белых</a:t>
            </a:r>
            <a:r>
              <a:rPr lang="ru-RU" sz="2800" dirty="0"/>
              <a:t> страницах - список тех животных, которых всегда числилось немного. На </a:t>
            </a:r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серых</a:t>
            </a:r>
            <a:r>
              <a:rPr lang="ru-RU" sz="2800" dirty="0"/>
              <a:t> внесены животные, изученные очень мало и обитающие в труднодоступных местах. На </a:t>
            </a:r>
            <a:r>
              <a:rPr lang="ru-RU" sz="2800" dirty="0">
                <a:solidFill>
                  <a:srgbClr val="00B050"/>
                </a:solidFill>
              </a:rPr>
              <a:t>зеленых</a:t>
            </a:r>
            <a:r>
              <a:rPr lang="ru-RU" sz="2800" dirty="0"/>
              <a:t> страницах представлены животные, которых удалось сохранить и спасти от вымирания (речной бобр, лось).</a:t>
            </a:r>
          </a:p>
          <a:p>
            <a:pPr marL="0" indent="0" algn="ctr">
              <a:buNone/>
            </a:pPr>
            <a:endParaRPr lang="ru-RU" sz="2800" dirty="0"/>
          </a:p>
          <a:p>
            <a:pPr marL="0" indent="0" algn="ctr">
              <a:buNone/>
            </a:pPr>
            <a:r>
              <a:rPr lang="ru-RU" sz="2800" dirty="0"/>
              <a:t>Если какие-то животные или растения уже не нуждаются в охране – их переносят на другие страницы книги. Отрадно, что, кроме красных листов, появляются периодически и зеленые.</a:t>
            </a:r>
          </a:p>
          <a:p>
            <a:pPr marL="0" indent="0" algn="ctr">
              <a:buNone/>
            </a:pPr>
            <a:endParaRPr lang="ru-RU" sz="2800" dirty="0"/>
          </a:p>
          <a:p>
            <a:pPr marL="0" indent="0" algn="ctr">
              <a:buNone/>
            </a:pPr>
            <a:r>
              <a:rPr lang="ru-RU" sz="2800" dirty="0"/>
              <a:t>Красная книга является документом временного действия. Люди постоянно узнают новое об исчезающих видах животных и растений, предлагают взять их под охрану и, соответственно, регулярно вносят их в Красную книгу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Черный список!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20889"/>
            <a:ext cx="2314600" cy="1944216"/>
          </a:xfrm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2915816" y="1600200"/>
            <a:ext cx="5770984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«Черный список» – это список тех видов, которые вымерли, начиная с 1600 года. </a:t>
            </a:r>
            <a:endParaRPr lang="ru-RU" dirty="0" smtClean="0"/>
          </a:p>
          <a:p>
            <a:r>
              <a:rPr lang="ru-RU" dirty="0"/>
              <a:t>Как сообщает Всемирный союз охраны природы ( World Conservation Union), за последние </a:t>
            </a:r>
            <a:r>
              <a:rPr lang="ru-RU" b="1" dirty="0"/>
              <a:t>500 лет </a:t>
            </a:r>
            <a:r>
              <a:rPr lang="ru-RU" dirty="0"/>
              <a:t>вымерло </a:t>
            </a:r>
            <a:r>
              <a:rPr lang="ru-RU" b="1" dirty="0"/>
              <a:t>844 вида </a:t>
            </a:r>
            <a:r>
              <a:rPr lang="ru-RU" dirty="0"/>
              <a:t>животных и растений. Но этот «черный список» далеко неполон. В недавно опубликованном отчете Global Biodiversity Outlook 2 говорится, что </a:t>
            </a:r>
            <a:r>
              <a:rPr lang="ru-RU" dirty="0">
                <a:solidFill>
                  <a:srgbClr val="FF0000"/>
                </a:solidFill>
              </a:rPr>
              <a:t>нынешнее вымирание животных является самым крупным со времен исчезновения динозавров. </a:t>
            </a:r>
          </a:p>
        </p:txBody>
      </p:sp>
    </p:spTree>
    <p:extLst>
      <p:ext uri="{BB962C8B-B14F-4D97-AF65-F5344CB8AC3E}">
        <p14:creationId xmlns:p14="http://schemas.microsoft.com/office/powerpoint/2010/main" val="97291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367240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</a:rPr>
              <a:t>Красная книга г Москвы.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200" dirty="0" smtClean="0"/>
              <a:t>Учреждена </a:t>
            </a:r>
            <a:r>
              <a:rPr lang="ru-RU" sz="2200" dirty="0"/>
              <a:t>Правительством Москвы 10 июля 2001 года. Первое издание </a:t>
            </a:r>
            <a:r>
              <a:rPr lang="ru-RU" sz="2200" dirty="0" smtClean="0"/>
              <a:t>было </a:t>
            </a:r>
            <a:r>
              <a:rPr lang="ru-RU" sz="2200" dirty="0"/>
              <a:t>опубликовано в 2001 году, второе — в 2011 </a:t>
            </a:r>
            <a:r>
              <a:rPr lang="ru-RU" sz="2200" dirty="0" smtClean="0"/>
              <a:t>году. В </a:t>
            </a:r>
            <a:r>
              <a:rPr lang="ru-RU" sz="2200" dirty="0"/>
              <a:t>первое издание (2001) было включено свыше 450 видов животных, растений и </a:t>
            </a:r>
            <a:r>
              <a:rPr lang="ru-RU" sz="2200" dirty="0" smtClean="0"/>
              <a:t>грибов. </a:t>
            </a:r>
            <a:r>
              <a:rPr lang="ru-RU" sz="2200" dirty="0"/>
              <a:t>Во второе издание Красной книги Москвы (2011) занесено более 480 видов животных, растений и грибов, в том числе, 16 видов млекопитающих, 65 — птиц, 4 — пресмыкающихся, 8 — земноводных, 13 — рыб, свыше 177 (с учётом неопределённых видов двух родов) — беспозвоночных, 122 вида сосудистых растений, 26 — моховидных, 10 — водорослей, 21 — лишайников, 15 — </a:t>
            </a:r>
            <a:r>
              <a:rPr lang="ru-RU" sz="2200" dirty="0" smtClean="0"/>
              <a:t>грибов</a:t>
            </a:r>
            <a:r>
              <a:rPr lang="ru-RU" sz="2000" dirty="0" smtClean="0"/>
              <a:t>.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509120"/>
            <a:ext cx="8229600" cy="161704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Среди них:  заяц –беляк, заяц-русак, орешниковая соня, двухцветный кожан, бурый ушан, ласка, горностай, обыкновенный хорь и многие другие виды.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dirty="0" smtClean="0"/>
              <a:t>Руконожка.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340768"/>
            <a:ext cx="4618856" cy="4785395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Руконожка, </a:t>
            </a:r>
            <a:r>
              <a:rPr lang="ru-RU" sz="2400" dirty="0"/>
              <a:t>или мадагаска́рская </a:t>
            </a:r>
            <a:r>
              <a:rPr lang="ru-RU" sz="2400" dirty="0" smtClean="0"/>
              <a:t>руконожка, </a:t>
            </a:r>
            <a:r>
              <a:rPr lang="ru-RU" sz="2400" dirty="0"/>
              <a:t>или </a:t>
            </a:r>
            <a:r>
              <a:rPr lang="ru-RU" sz="2400" dirty="0" smtClean="0"/>
              <a:t>ай-ай </a:t>
            </a:r>
            <a:r>
              <a:rPr lang="ru-RU" sz="2400" dirty="0"/>
              <a:t>(лат. Daubentonia madagascariensis) — единственный вид из семейства руконожковых (Daubentoniidae), млекопитающее из отряда полуобезьян, с пушистой чёрно-бурой шерстью, длинным хвостом и очень удлинёнными тонкими пальцами. Ведёт ночной образ жизни в тропических лесах Мадагаскара. Самый крупный представитель ночных приматов. Имеет бурый окрас в белую крапинку и большой пушистый хвост. Обитает на севере </a:t>
            </a:r>
            <a:r>
              <a:rPr lang="ru-RU" sz="2400" dirty="0" smtClean="0"/>
              <a:t>   Мадагаскара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96752"/>
            <a:ext cx="3672408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429001"/>
            <a:ext cx="3744416" cy="2714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>Жаба брызгун.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124744"/>
            <a:ext cx="8075240" cy="50014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dirty="0"/>
              <a:t>Несколько лет назад Международный союз охраны природы внес эту уникальную амфибию в список видов, полностью исчезнувших в дикой природе. Это означает, что теперь жаб-брызгунов </a:t>
            </a:r>
            <a:r>
              <a:rPr lang="ru-RU" sz="1800" dirty="0" err="1"/>
              <a:t>Киханси</a:t>
            </a:r>
            <a:r>
              <a:rPr lang="ru-RU" sz="1800" dirty="0"/>
              <a:t> (лат. </a:t>
            </a:r>
            <a:r>
              <a:rPr lang="ru-RU" sz="1800" dirty="0" err="1"/>
              <a:t>Nectophrynoides</a:t>
            </a:r>
            <a:r>
              <a:rPr lang="ru-RU" sz="1800" dirty="0"/>
              <a:t> </a:t>
            </a:r>
            <a:r>
              <a:rPr lang="ru-RU" sz="1800" dirty="0" err="1"/>
              <a:t>asperginis</a:t>
            </a:r>
            <a:r>
              <a:rPr lang="ru-RU" sz="1800" dirty="0"/>
              <a:t>) можно увидеть только в коллекциях зоопарков, причем далеко не каждого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dirty="0"/>
              <a:t>Эти удивительные создания некогда обитали у водопадов танзанийской реки </a:t>
            </a:r>
            <a:r>
              <a:rPr lang="ru-RU" sz="1800" dirty="0" err="1"/>
              <a:t>Киханси</a:t>
            </a:r>
            <a:r>
              <a:rPr lang="ru-RU" sz="1800" dirty="0"/>
              <a:t> и занимали территорию площадью 0.02 </a:t>
            </a:r>
            <a:r>
              <a:rPr lang="ru-RU" sz="1800" dirty="0" err="1"/>
              <a:t>кв.км</a:t>
            </a:r>
            <a:r>
              <a:rPr lang="ru-RU" sz="1800" dirty="0"/>
              <a:t> – самый маленький ареал обитания </a:t>
            </a:r>
            <a:r>
              <a:rPr lang="ru-RU" sz="1800" dirty="0" smtClean="0"/>
              <a:t>среди</a:t>
            </a:r>
          </a:p>
          <a:p>
            <a:pPr marL="0" indent="0">
              <a:buNone/>
            </a:pPr>
            <a:r>
              <a:rPr lang="ru-RU" sz="1800" dirty="0" smtClean="0"/>
              <a:t> </a:t>
            </a:r>
            <a:r>
              <a:rPr lang="ru-RU" sz="1800" dirty="0"/>
              <a:t>позвоночных. Их </a:t>
            </a:r>
            <a:r>
              <a:rPr lang="ru-RU" sz="1800" dirty="0" smtClean="0"/>
              <a:t>популяция</a:t>
            </a:r>
          </a:p>
          <a:p>
            <a:pPr marL="0" indent="0">
              <a:buNone/>
            </a:pPr>
            <a:r>
              <a:rPr lang="ru-RU" sz="1800" dirty="0" smtClean="0"/>
              <a:t> </a:t>
            </a:r>
            <a:r>
              <a:rPr lang="ru-RU" sz="1800" dirty="0"/>
              <a:t>насчитывала более семнадцати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тысяч </a:t>
            </a:r>
            <a:r>
              <a:rPr lang="ru-RU" sz="1800" dirty="0"/>
              <a:t>особей, до тех пор, пока в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1995 </a:t>
            </a:r>
            <a:r>
              <a:rPr lang="ru-RU" sz="1800" dirty="0"/>
              <a:t>году не началось </a:t>
            </a:r>
            <a:r>
              <a:rPr lang="ru-RU" sz="1800" dirty="0" smtClean="0"/>
              <a:t>строи-</a:t>
            </a:r>
            <a:r>
              <a:rPr lang="ru-RU" sz="1800" dirty="0" err="1" smtClean="0"/>
              <a:t>тельство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 </a:t>
            </a:r>
            <a:r>
              <a:rPr lang="ru-RU" sz="1800" dirty="0"/>
              <a:t>плотины, которое </a:t>
            </a:r>
            <a:r>
              <a:rPr lang="ru-RU" sz="1800" dirty="0" smtClean="0"/>
              <a:t>лишило</a:t>
            </a:r>
          </a:p>
          <a:p>
            <a:pPr marL="0" indent="0">
              <a:buNone/>
            </a:pPr>
            <a:r>
              <a:rPr lang="ru-RU" sz="1800" dirty="0" smtClean="0"/>
              <a:t> </a:t>
            </a:r>
            <a:r>
              <a:rPr lang="ru-RU" sz="1800" dirty="0"/>
              <a:t>жаб-брызгунов доступа к </a:t>
            </a:r>
            <a:r>
              <a:rPr lang="ru-RU" sz="1800" dirty="0" smtClean="0"/>
              <a:t>пресной</a:t>
            </a:r>
          </a:p>
          <a:p>
            <a:pPr marL="0" indent="0">
              <a:buNone/>
            </a:pPr>
            <a:r>
              <a:rPr lang="ru-RU" sz="1800" dirty="0" smtClean="0"/>
              <a:t> </a:t>
            </a:r>
            <a:r>
              <a:rPr lang="ru-RU" sz="1800" dirty="0"/>
              <a:t>речной воде. Вместе с </a:t>
            </a:r>
            <a:r>
              <a:rPr lang="ru-RU" sz="1800" dirty="0" smtClean="0"/>
              <a:t>переливающимися </a:t>
            </a:r>
          </a:p>
          <a:p>
            <a:pPr marL="0" indent="0">
              <a:buNone/>
            </a:pPr>
            <a:r>
              <a:rPr lang="ru-RU" sz="1800" dirty="0" smtClean="0"/>
              <a:t>на </a:t>
            </a:r>
            <a:r>
              <a:rPr lang="ru-RU" sz="1800" dirty="0"/>
              <a:t>солнце облаками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брызг </a:t>
            </a:r>
            <a:r>
              <a:rPr lang="ru-RU" sz="1800" dirty="0"/>
              <a:t>водопада исчезли </a:t>
            </a:r>
            <a:r>
              <a:rPr lang="ru-RU" sz="1800" dirty="0" smtClean="0"/>
              <a:t>и</a:t>
            </a:r>
          </a:p>
          <a:p>
            <a:pPr marL="0" indent="0">
              <a:buNone/>
            </a:pPr>
            <a:r>
              <a:rPr lang="ru-RU" sz="1800" dirty="0" smtClean="0"/>
              <a:t>  </a:t>
            </a:r>
            <a:r>
              <a:rPr lang="ru-RU" sz="1800" dirty="0"/>
              <a:t>жабы-брызгуны: в последний раз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их </a:t>
            </a:r>
            <a:r>
              <a:rPr lang="ru-RU" sz="1800" dirty="0"/>
              <a:t>здесь видели в 2004 году.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45024"/>
            <a:ext cx="4032448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Амурский тигр.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3"/>
            <a:ext cx="8147248" cy="151216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– самый крупный тигр в мире. И единственный из тигров, освоивший жизнь в снегах.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64904"/>
            <a:ext cx="6096000" cy="381642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3977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Заповедники.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 Заповедник</a:t>
            </a:r>
            <a:r>
              <a:rPr lang="ru-RU" dirty="0" smtClean="0"/>
              <a:t>- это особо </a:t>
            </a:r>
            <a:r>
              <a:rPr lang="ru-RU" dirty="0"/>
              <a:t>охраняемая территория или акватория, полностью исключённая из хозяйственного использования в целях сохранения природных комплексов, охраны видов животных и растений, а также наблюдения за природными процессами;</a:t>
            </a:r>
          </a:p>
        </p:txBody>
      </p:sp>
    </p:spTree>
    <p:extLst>
      <p:ext uri="{BB962C8B-B14F-4D97-AF65-F5344CB8AC3E}">
        <p14:creationId xmlns:p14="http://schemas.microsoft.com/office/powerpoint/2010/main" val="21065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649491"/>
          </a:xfrm>
        </p:spPr>
        <p:txBody>
          <a:bodyPr>
            <a:normAutofit/>
          </a:bodyPr>
          <a:lstStyle/>
          <a:p>
            <a:r>
              <a:rPr lang="ru-RU" sz="2800" dirty="0"/>
              <a:t>Принято считать, что первый закон об охране окружающей среды и защите дикой природы был принят на Шри-Ланке в III веке до н. э. И тогда же, в </a:t>
            </a:r>
            <a:r>
              <a:rPr lang="ru-RU" sz="2800" dirty="0" err="1"/>
              <a:t>марём</a:t>
            </a:r>
            <a:r>
              <a:rPr lang="ru-RU" sz="2800" dirty="0"/>
              <a:t> </a:t>
            </a:r>
            <a:r>
              <a:rPr lang="ru-RU" sz="2800" dirty="0" err="1"/>
              <a:t>Деванампиятисса</a:t>
            </a:r>
            <a:r>
              <a:rPr lang="ru-RU" sz="2800" dirty="0"/>
              <a:t> был основан первый в мире природный заповедник</a:t>
            </a:r>
            <a:r>
              <a:rPr lang="ru-RU" sz="2800" dirty="0" smtClean="0"/>
              <a:t>.</a:t>
            </a:r>
          </a:p>
          <a:p>
            <a:r>
              <a:rPr lang="ru-RU" sz="2800" dirty="0">
                <a:solidFill>
                  <a:srgbClr val="00B050"/>
                </a:solidFill>
              </a:rPr>
              <a:t>Первым</a:t>
            </a:r>
            <a:r>
              <a:rPr lang="ru-RU" sz="2800" dirty="0"/>
              <a:t> официальным государственным </a:t>
            </a:r>
            <a:r>
              <a:rPr lang="ru-RU" sz="2800" dirty="0">
                <a:solidFill>
                  <a:srgbClr val="00B050"/>
                </a:solidFill>
              </a:rPr>
              <a:t>заповедником</a:t>
            </a:r>
            <a:r>
              <a:rPr lang="ru-RU" sz="2800" dirty="0"/>
              <a:t> в </a:t>
            </a:r>
            <a:r>
              <a:rPr lang="ru-RU" sz="2800" dirty="0">
                <a:solidFill>
                  <a:srgbClr val="00B050"/>
                </a:solidFill>
              </a:rPr>
              <a:t>России</a:t>
            </a:r>
            <a:r>
              <a:rPr lang="ru-RU" sz="2800" dirty="0"/>
              <a:t> стал </a:t>
            </a:r>
            <a:r>
              <a:rPr lang="ru-RU" sz="2800" dirty="0" err="1">
                <a:solidFill>
                  <a:srgbClr val="00B050"/>
                </a:solidFill>
              </a:rPr>
              <a:t>Баргузинский</a:t>
            </a:r>
            <a:r>
              <a:rPr lang="ru-RU" sz="2800" dirty="0"/>
              <a:t> </a:t>
            </a:r>
            <a:r>
              <a:rPr lang="ru-RU" sz="2800" dirty="0" smtClean="0">
                <a:solidFill>
                  <a:srgbClr val="00B050"/>
                </a:solidFill>
              </a:rPr>
              <a:t>заповедник </a:t>
            </a:r>
            <a:r>
              <a:rPr lang="ru-RU" sz="2800" dirty="0" smtClean="0"/>
              <a:t>(</a:t>
            </a:r>
            <a:r>
              <a:rPr lang="ru-RU" sz="2800" dirty="0"/>
              <a:t>11 января 1917года)</a:t>
            </a:r>
            <a:r>
              <a:rPr lang="ru-RU" sz="2800" dirty="0" smtClean="0"/>
              <a:t> </a:t>
            </a:r>
            <a:r>
              <a:rPr lang="ru-RU" sz="2800" dirty="0"/>
              <a:t>в северо-восточном Забайкалье. </a:t>
            </a:r>
            <a:endParaRPr lang="ru-RU" sz="2800" dirty="0" smtClean="0"/>
          </a:p>
          <a:p>
            <a:r>
              <a:rPr lang="ru-RU" sz="2800" dirty="0" smtClean="0"/>
              <a:t>По </a:t>
            </a:r>
            <a:r>
              <a:rPr lang="ru-RU" sz="2800" dirty="0"/>
              <a:t>состоянию на апрель 2012 года на территории России находится 103 заповедника.</a:t>
            </a:r>
          </a:p>
        </p:txBody>
      </p:sp>
    </p:spTree>
    <p:extLst>
      <p:ext uri="{BB962C8B-B14F-4D97-AF65-F5344CB8AC3E}">
        <p14:creationId xmlns:p14="http://schemas.microsoft.com/office/powerpoint/2010/main" val="211779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Баргузинский</a:t>
            </a:r>
            <a:r>
              <a:rPr lang="ru-RU" dirty="0"/>
              <a:t> заповедник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26057"/>
            <a:ext cx="4618856" cy="4525963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Баргузинский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заповедник </a:t>
            </a:r>
            <a:r>
              <a:rPr lang="ru-RU" dirty="0"/>
              <a:t>является старейшим заповедником России. Именно здесь в 1916 г. зародилась современная заповедная система нашей страны. </a:t>
            </a:r>
            <a:endParaRPr lang="ru-RU" dirty="0" smtClean="0"/>
          </a:p>
          <a:p>
            <a:r>
              <a:rPr lang="ru-RU" dirty="0" smtClean="0"/>
              <a:t>Свою </a:t>
            </a:r>
            <a:r>
              <a:rPr lang="ru-RU" dirty="0"/>
              <a:t>первоначальную задачу - сохранение и восстановление популяции соболя - заповедник выполнил к середине 30-х годов и в дальнейшем из целевых перешел в категорию комплексных. А в 1986 году, как свидетельство международного признания заслуг заповедника не только в изучении и восстановлении соболя, но и в сохранении всего природного комплекса этого уголка Байкала, стало присвоение ему статуса </a:t>
            </a:r>
            <a:r>
              <a:rPr lang="ru-RU" dirty="0" smtClean="0"/>
              <a:t>биосферного.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3933055"/>
            <a:ext cx="3672408" cy="2469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56792"/>
            <a:ext cx="3672408" cy="2232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6548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Утриш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 Заповедник расположен на полуострове </a:t>
            </a:r>
            <a:r>
              <a:rPr lang="ru-RU" dirty="0" err="1"/>
              <a:t>Абрау</a:t>
            </a:r>
            <a:r>
              <a:rPr lang="ru-RU" dirty="0"/>
              <a:t>, находящемся на северо-востоке Черного моря, юго-восточнее Таманского полуострова, примерно в 100 км от Керченского пролива. </a:t>
            </a:r>
            <a:r>
              <a:rPr lang="ru-RU" dirty="0" smtClean="0"/>
              <a:t>Протяженность </a:t>
            </a:r>
            <a:r>
              <a:rPr lang="ru-RU" dirty="0"/>
              <a:t>территории заповедника с северо-запада на юго-восток составляет 17,4 км, с северо-востока на юго-запад – 10,5км.</a:t>
            </a:r>
          </a:p>
          <a:p>
            <a:r>
              <a:rPr lang="ru-RU" dirty="0" smtClean="0"/>
              <a:t>Территория</a:t>
            </a:r>
            <a:r>
              <a:rPr lang="ru-RU" dirty="0"/>
              <a:t>, подведомственная заповеднику, представляет собой западную часть Северо-Черноморской провинции Большого Кавказа, характеризующуюся преобладанием предгорных и низкогорных ландшафтов лесного типа.</a:t>
            </a:r>
          </a:p>
          <a:p>
            <a:endParaRPr lang="ru-RU" dirty="0"/>
          </a:p>
          <a:p>
            <a:r>
              <a:rPr lang="ru-RU" dirty="0"/>
              <a:t>          На прилегающих к территории заповедника участках земли и водного пространства Правительством Российской Федерации создана охранная зона.</a:t>
            </a:r>
          </a:p>
          <a:p>
            <a:endParaRPr lang="ru-RU" dirty="0"/>
          </a:p>
          <a:p>
            <a:r>
              <a:rPr lang="ru-RU" dirty="0"/>
              <a:t>          Заповедник отнесен распоряжением Правительства Российской Федерации от 2 сентября 2010 года № 1436-р к ведению Минприроды России.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96752"/>
            <a:ext cx="3416792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672388"/>
            <a:ext cx="3416792" cy="2564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3363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13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Вырубка леса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70" y="1412776"/>
            <a:ext cx="6909445" cy="4536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7780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Приокско-Террасный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биосферный заповедник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4353347"/>
          </a:xfrm>
        </p:spPr>
        <p:txBody>
          <a:bodyPr>
            <a:noAutofit/>
          </a:bodyPr>
          <a:lstStyle/>
          <a:p>
            <a:r>
              <a:rPr lang="ru-RU" sz="1800" dirty="0" smtClean="0"/>
              <a:t>На юге Московской области, </a:t>
            </a:r>
            <a:r>
              <a:rPr lang="ru-RU" sz="1800" dirty="0"/>
              <a:t>близ Серпухова, в долине р. Ока. располагается Приокско-Террасный биосферный заповедник </a:t>
            </a:r>
            <a:r>
              <a:rPr lang="ru-RU" sz="1800" dirty="0" smtClean="0"/>
              <a:t>здесь находятся под охраной зубр, бобр </a:t>
            </a:r>
            <a:r>
              <a:rPr lang="ru-RU" sz="1800" dirty="0"/>
              <a:t>и одна из самых северных популяций степных растений</a:t>
            </a:r>
            <a:r>
              <a:rPr lang="ru-RU" sz="1800" dirty="0" smtClean="0"/>
              <a:t>)</a:t>
            </a:r>
            <a:endParaRPr lang="ru-RU" sz="1800" dirty="0"/>
          </a:p>
          <a:p>
            <a:r>
              <a:rPr lang="ru-RU" sz="1800" dirty="0" smtClean="0"/>
              <a:t>Заповедник основан </a:t>
            </a:r>
            <a:r>
              <a:rPr lang="ru-RU" sz="1800" dirty="0"/>
              <a:t>в 1945. Площадь 4945 га. Сосновые, березовые и осиновые леса; участки реликтовой степной </a:t>
            </a:r>
            <a:r>
              <a:rPr lang="ru-RU" sz="1800" dirty="0" err="1" smtClean="0"/>
              <a:t>флоры.Центральный</a:t>
            </a:r>
            <a:r>
              <a:rPr lang="ru-RU" sz="1800" dirty="0" smtClean="0"/>
              <a:t> </a:t>
            </a:r>
            <a:r>
              <a:rPr lang="ru-RU" sz="1800" dirty="0"/>
              <a:t>зубровый питомник Российской Федерации. С 1978 Приокско </a:t>
            </a:r>
            <a:r>
              <a:rPr lang="ru-RU" sz="1800" dirty="0" smtClean="0"/>
              <a:t>-террасный </a:t>
            </a:r>
            <a:r>
              <a:rPr lang="ru-RU" sz="1800" dirty="0"/>
              <a:t>заповедник- биосферный.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28800"/>
            <a:ext cx="4032448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21088"/>
            <a:ext cx="3960440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859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Усынови зубра.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07904" y="1268760"/>
            <a:ext cx="5112568" cy="5256584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/>
              <a:t> </a:t>
            </a:r>
            <a:r>
              <a:rPr lang="ru-RU" sz="7200" dirty="0"/>
              <a:t>С 2004 года осуществляется совместная программа Приокско-Террасного заповедника и Фонда дикой природы WWF «Усынови зубра</a:t>
            </a:r>
            <a:r>
              <a:rPr lang="ru-RU" sz="7200" dirty="0" smtClean="0"/>
              <a:t>»</a:t>
            </a:r>
            <a:endParaRPr lang="ru-RU" sz="7200" dirty="0"/>
          </a:p>
          <a:p>
            <a:pPr marL="0" indent="0">
              <a:buNone/>
            </a:pPr>
            <a:r>
              <a:rPr lang="ru-RU" sz="7200" b="1" dirty="0" smtClean="0"/>
              <a:t>Зубр </a:t>
            </a:r>
            <a:r>
              <a:rPr lang="ru-RU" sz="7200" b="1" dirty="0"/>
              <a:t>– «Царь быков</a:t>
            </a:r>
            <a:r>
              <a:rPr lang="ru-RU" sz="7200" dirty="0"/>
              <a:t>»- единственный вид диких быков Европы, доживших до наших дней. В начале XX века был практически уничтожен, оставалось всего 48 животных, сохранившихся в зоопарках Европы. С 1948 года в Центральном зубровом питомнике идет работа по разведению и расселению зубра в леса России. </a:t>
            </a:r>
            <a:endParaRPr lang="ru-RU" sz="7200" dirty="0" smtClean="0"/>
          </a:p>
          <a:p>
            <a:r>
              <a:rPr lang="ru-RU" sz="7200" dirty="0">
                <a:solidFill>
                  <a:srgbClr val="7030A0"/>
                </a:solidFill>
              </a:rPr>
              <a:t>З</a:t>
            </a:r>
            <a:r>
              <a:rPr lang="ru-RU" sz="7200" dirty="0" smtClean="0">
                <a:solidFill>
                  <a:srgbClr val="7030A0"/>
                </a:solidFill>
              </a:rPr>
              <a:t>убры </a:t>
            </a:r>
            <a:r>
              <a:rPr lang="ru-RU" sz="7200" dirty="0">
                <a:solidFill>
                  <a:srgbClr val="7030A0"/>
                </a:solidFill>
              </a:rPr>
              <a:t>сегодня нуждаются в нашей общей заботе и помощи</a:t>
            </a:r>
            <a:r>
              <a:rPr lang="ru-RU" sz="7200" dirty="0" smtClean="0">
                <a:solidFill>
                  <a:srgbClr val="7030A0"/>
                </a:solidFill>
              </a:rPr>
              <a:t>!</a:t>
            </a:r>
          </a:p>
          <a:p>
            <a:endParaRPr lang="ru-RU" sz="7200" dirty="0"/>
          </a:p>
          <a:p>
            <a:r>
              <a:rPr lang="ru-RU" sz="7200" dirty="0"/>
              <a:t>Приглашаем Вас стать участником Программы и профинансировать годовое содержание зубра в питомнике.</a:t>
            </a:r>
          </a:p>
          <a:p>
            <a:endParaRPr lang="ru-RU" sz="7200" dirty="0"/>
          </a:p>
          <a:p>
            <a:r>
              <a:rPr lang="ru-RU" sz="7200" dirty="0">
                <a:solidFill>
                  <a:srgbClr val="FF0000"/>
                </a:solidFill>
              </a:rPr>
              <a:t>Участником программы может стать любой человек, семья, группа друзей, организация</a:t>
            </a:r>
            <a:r>
              <a:rPr lang="ru-RU" sz="7200" dirty="0" smtClean="0"/>
              <a:t>.</a:t>
            </a:r>
            <a:endParaRPr lang="ru-RU" sz="7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3384376" cy="4392488"/>
          </a:xfrm>
        </p:spPr>
      </p:pic>
    </p:spTree>
    <p:extLst>
      <p:ext uri="{BB962C8B-B14F-4D97-AF65-F5344CB8AC3E}">
        <p14:creationId xmlns:p14="http://schemas.microsoft.com/office/powerpoint/2010/main" val="1119694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Закрепление знаний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Строительство городов, распашка земель вырубка леса-это…</a:t>
            </a:r>
          </a:p>
          <a:p>
            <a:r>
              <a:rPr lang="ru-RU" dirty="0" smtClean="0"/>
              <a:t>Животные полностью исчезнувшие с лица земли занесены в …</a:t>
            </a:r>
          </a:p>
          <a:p>
            <a:r>
              <a:rPr lang="ru-RU" dirty="0" smtClean="0"/>
              <a:t>Для сохранения и увеличения численности редких и исчезающих животных были созданы ….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158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1268760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В России первый заповедник…     , был организован в …   году и был призван сохранить популяцию …..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Самый молодой заповедник России….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На территории Московской области расположен ….. </a:t>
            </a:r>
            <a:r>
              <a:rPr lang="ru-RU" sz="2400" dirty="0"/>
              <a:t>з</a:t>
            </a:r>
            <a:r>
              <a:rPr lang="ru-RU" sz="2400" dirty="0" smtClean="0"/>
              <a:t>аповедник, в нем охраняют….. И воссоздают ….</a:t>
            </a:r>
          </a:p>
          <a:p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94334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6203032" cy="4209331"/>
          </a:xfrm>
        </p:spPr>
        <p:txBody>
          <a:bodyPr>
            <a:normAutofit/>
          </a:bodyPr>
          <a:lstStyle/>
          <a:p>
            <a:r>
              <a:rPr lang="ru-RU" dirty="0" smtClean="0"/>
              <a:t>Параграф  4</a:t>
            </a:r>
          </a:p>
          <a:p>
            <a:endParaRPr lang="ru-RU" dirty="0" smtClean="0"/>
          </a:p>
          <a:p>
            <a:r>
              <a:rPr lang="ru-RU" dirty="0" smtClean="0"/>
              <a:t>Подготовить красиво оформленные сообщения о заповедниках России самые интересные работы будут вывешены на стенд  «Заповедники России»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7415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Распашка степей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915" y="1600200"/>
            <a:ext cx="6794170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6963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Косвенное влияние.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Огромное влияние на животных производит деятельность человека.</a:t>
            </a:r>
          </a:p>
          <a:p>
            <a:pPr marL="457200" indent="-457200"/>
            <a:r>
              <a:rPr lang="ru-RU" sz="2800" dirty="0">
                <a:solidFill>
                  <a:srgbClr val="00B050"/>
                </a:solidFill>
              </a:rPr>
              <a:t>Вырубка лесов</a:t>
            </a:r>
          </a:p>
          <a:p>
            <a:pPr marL="457200" indent="-457200"/>
            <a:r>
              <a:rPr lang="ru-RU" sz="2800" dirty="0">
                <a:solidFill>
                  <a:srgbClr val="00B050"/>
                </a:solidFill>
              </a:rPr>
              <a:t>Распашка земель</a:t>
            </a:r>
          </a:p>
          <a:p>
            <a:pPr marL="457200" indent="-457200"/>
            <a:r>
              <a:rPr lang="ru-RU" sz="2800" dirty="0">
                <a:solidFill>
                  <a:srgbClr val="00B050"/>
                </a:solidFill>
              </a:rPr>
              <a:t>Строительство магистралей </a:t>
            </a:r>
          </a:p>
          <a:p>
            <a:pPr marL="457200" indent="-457200"/>
            <a:r>
              <a:rPr lang="ru-RU" sz="2800" dirty="0">
                <a:solidFill>
                  <a:srgbClr val="00B050"/>
                </a:solidFill>
              </a:rPr>
              <a:t> возведение городов</a:t>
            </a:r>
          </a:p>
          <a:p>
            <a:r>
              <a:rPr lang="ru-RU" dirty="0"/>
              <a:t>Все это </a:t>
            </a:r>
            <a:r>
              <a:rPr lang="ru-RU" dirty="0">
                <a:solidFill>
                  <a:srgbClr val="C00000"/>
                </a:solidFill>
              </a:rPr>
              <a:t>Косвенное</a:t>
            </a:r>
            <a:r>
              <a:rPr lang="ru-RU" dirty="0"/>
              <a:t>( не прямое ) влияние человека на природу, оно изменяет среду обитания.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4588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2492897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Прямое влияние- </a:t>
            </a:r>
            <a:r>
              <a:rPr lang="ru-RU" sz="4000" dirty="0" smtClean="0"/>
              <a:t>охота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Необдуманная охота привела к полному или почти полному исчезновению многих видов животных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2924944"/>
            <a:ext cx="7715304" cy="266429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По данным Всемирного союза охраны природы  (World Conservation Union) на 2008 год за последние </a:t>
            </a:r>
            <a:r>
              <a:rPr lang="ru-RU" sz="2800" dirty="0">
                <a:solidFill>
                  <a:srgbClr val="C00000"/>
                </a:solidFill>
              </a:rPr>
              <a:t>500 лет </a:t>
            </a:r>
            <a:r>
              <a:rPr lang="ru-RU" sz="2800" dirty="0">
                <a:solidFill>
                  <a:schemeClr val="tx1"/>
                </a:solidFill>
              </a:rPr>
              <a:t>полностью вымерло </a:t>
            </a:r>
            <a:r>
              <a:rPr lang="ru-RU" sz="2800" dirty="0">
                <a:solidFill>
                  <a:srgbClr val="C00000"/>
                </a:solidFill>
              </a:rPr>
              <a:t>844 вида </a:t>
            </a:r>
            <a:r>
              <a:rPr lang="ru-RU" sz="2800" dirty="0">
                <a:solidFill>
                  <a:schemeClr val="tx1"/>
                </a:solidFill>
              </a:rPr>
              <a:t>животных.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4042792" cy="2664296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Европейский лев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Европейский лев жил во времена древних греков и римлян. Обитал на территории современных Балкан, Италии, Франции, Испании и Португалии. Греки, римляне и македонцы  регулярно устраивали охоту на этого хищника и устраивали гладиаторские бои с участием льва. В результате этого уже к 100 году н.э. был убит последний европейский лев.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19872" y="3789040"/>
            <a:ext cx="5328592" cy="2337123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 err="1"/>
              <a:t>Моа</a:t>
            </a:r>
            <a:endParaRPr lang="ru-RU" sz="1800" dirty="0"/>
          </a:p>
          <a:p>
            <a:endParaRPr lang="ru-RU" sz="1800" dirty="0"/>
          </a:p>
          <a:p>
            <a:r>
              <a:rPr lang="ru-RU" sz="1800" dirty="0" err="1"/>
              <a:t>Моа</a:t>
            </a:r>
            <a:r>
              <a:rPr lang="ru-RU" sz="1800" dirty="0"/>
              <a:t> - нелетающая птица, похожая на страуса. Обитала на островах новой Зеландии. Достигала в высоту 3.6 м. После прибытия на острова первых поселенцев-полинезийцев, </a:t>
            </a:r>
            <a:r>
              <a:rPr lang="ru-RU" sz="1800" dirty="0" err="1"/>
              <a:t>численнсть</a:t>
            </a:r>
            <a:r>
              <a:rPr lang="ru-RU" sz="1800" dirty="0"/>
              <a:t> </a:t>
            </a:r>
            <a:r>
              <a:rPr lang="ru-RU" sz="1800" dirty="0" err="1"/>
              <a:t>Моа</a:t>
            </a:r>
            <a:r>
              <a:rPr lang="ru-RU" sz="1800" dirty="0"/>
              <a:t> стала быстро сокращаться. Слишком крупны, медлительные птицы не могли скрываться от охотников и примерно к 18 веку </a:t>
            </a:r>
            <a:r>
              <a:rPr lang="ru-RU" sz="1800" dirty="0" err="1"/>
              <a:t>Моа</a:t>
            </a:r>
            <a:r>
              <a:rPr lang="ru-RU" sz="1800" dirty="0"/>
              <a:t> полностью исчезли с лица земли.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764704"/>
            <a:ext cx="4464496" cy="309634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068960"/>
            <a:ext cx="1944216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76672"/>
            <a:ext cx="7772400" cy="2448272"/>
          </a:xfrm>
        </p:spPr>
        <p:txBody>
          <a:bodyPr>
            <a:normAutofit fontScale="90000"/>
          </a:bodyPr>
          <a:lstStyle/>
          <a:p>
            <a:r>
              <a:rPr lang="ru-RU" sz="2000" dirty="0" err="1"/>
              <a:t>Байцзи</a:t>
            </a:r>
            <a:r>
              <a:rPr lang="ru-RU" sz="2000" dirty="0"/>
              <a:t> – Китайский речной дельфин.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На Китайского речного дельфина, который обитал в реках Азии Янцзы, люди не охотились, но косвенно были причастны к его вымиранию. Воды реки были переполнены торговыми и грузовыми судами, которые просто </a:t>
            </a:r>
            <a:r>
              <a:rPr lang="ru-RU" sz="2000" dirty="0" err="1"/>
              <a:t>напросто</a:t>
            </a:r>
            <a:r>
              <a:rPr lang="ru-RU" sz="2000" dirty="0"/>
              <a:t> загрязнили реку. В 2006 году специальная экспедиция подтвердила тот факт, что </a:t>
            </a:r>
            <a:r>
              <a:rPr lang="ru-RU" sz="2000" dirty="0" err="1"/>
              <a:t>Байцзи</a:t>
            </a:r>
            <a:r>
              <a:rPr lang="ru-RU" sz="2000" dirty="0"/>
              <a:t> больше не существует на земле как вид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524" y="2852936"/>
            <a:ext cx="5228803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2207167"/>
          </a:xfrm>
        </p:spPr>
        <p:txBody>
          <a:bodyPr>
            <a:normAutofit/>
          </a:bodyPr>
          <a:lstStyle/>
          <a:p>
            <a:r>
              <a:rPr lang="ru-RU" sz="1800" dirty="0"/>
              <a:t>Золотая лягушка.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Сам вид Золотой лягушки был найден в 1966 году. Обитала в </a:t>
            </a:r>
            <a:r>
              <a:rPr lang="ru-RU" sz="1800" dirty="0" err="1"/>
              <a:t>Монтеверде</a:t>
            </a:r>
            <a:r>
              <a:rPr lang="ru-RU" sz="1800" dirty="0"/>
              <a:t> на Коста-Рике. Долгое время там сохранялась идеальная температура и влажность для жизни этого существа, но деятельность человека нарушили привычные параметры окружающей среды, что привело к вымиранию этого вида лягушки. Последнюю Золотую лягушку наблюдали в 1989 году.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708919"/>
            <a:ext cx="4762500" cy="30963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3647327"/>
          </a:xfrm>
        </p:spPr>
        <p:txBody>
          <a:bodyPr>
            <a:normAutofit/>
          </a:bodyPr>
          <a:lstStyle/>
          <a:p>
            <a:r>
              <a:rPr lang="ru-RU" sz="1800" dirty="0"/>
              <a:t>Каролинский попугай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Охотники постоянно охотились на Каролинского попугая и нещадно истребляли, за то, что они наносили вред плодовым деревьям. В результате осталась только одна пара в зоопарке </a:t>
            </a:r>
            <a:r>
              <a:rPr lang="ru-RU" sz="1800" dirty="0" err="1"/>
              <a:t>Цинцинати</a:t>
            </a:r>
            <a:r>
              <a:rPr lang="ru-RU" sz="1800" dirty="0"/>
              <a:t>, но в 1917-1918 годах обе особи умерли.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928662" y="3357562"/>
            <a:ext cx="7715304" cy="3214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87" y="3357562"/>
            <a:ext cx="3852069" cy="28077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</TotalTime>
  <Words>1261</Words>
  <Application>Microsoft Office PowerPoint</Application>
  <PresentationFormat>Экран (4:3)</PresentationFormat>
  <Paragraphs>92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Влияние человека на животных.</vt:lpstr>
      <vt:lpstr>Вырубка леса </vt:lpstr>
      <vt:lpstr>Распашка степей</vt:lpstr>
      <vt:lpstr>Косвенное влияние.</vt:lpstr>
      <vt:lpstr>Прямое влияние- охота. Необдуманная охота привела к полному или почти полному исчезновению многих видов животных</vt:lpstr>
      <vt:lpstr>Европейский лев  Европейский лев жил во времена древних греков и римлян. Обитал на территории современных Балкан, Италии, Франции, Испании и Португалии. Греки, римляне и македонцы  регулярно устраивали охоту на этого хищника и устраивали гладиаторские бои с участием льва. В результате этого уже к 100 году н.э. был убит последний европейский лев.</vt:lpstr>
      <vt:lpstr>Байцзи – Китайский речной дельфин.  На Китайского речного дельфина, который обитал в реках Азии Янцзы, люди не охотились, но косвенно были причастны к его вымиранию. Воды реки были переполнены торговыми и грузовыми судами, которые просто напросто загрязнили реку. В 2006 году специальная экспедиция подтвердила тот факт, что Байцзи больше не существует на земле как вид.</vt:lpstr>
      <vt:lpstr>Золотая лягушка.  Сам вид Золотой лягушки был найден в 1966 году. Обитала в Монтеверде на Коста-Рике. Долгое время там сохранялась идеальная температура и влажность для жизни этого существа, но деятельность человека нарушили привычные параметры окружающей среды, что привело к вымиранию этого вида лягушки. Последнюю Золотую лягушку наблюдали в 1989 году.</vt:lpstr>
      <vt:lpstr>Каролинский попугай  Охотники постоянно охотились на Каролинского попугая и нещадно истребляли, за то, что они наносили вред плодовым деревьям. В результате осталась только одна пара в зоопарке Цинцинати, но в 1917-1918 годах обе особи умерли.</vt:lpstr>
      <vt:lpstr>Презентация PowerPoint</vt:lpstr>
      <vt:lpstr>Черный список!</vt:lpstr>
      <vt:lpstr>Красная книга г Москвы.  Учреждена Правительством Москвы 10 июля 2001 года. Первое издание было опубликовано в 2001 году, второе — в 2011 году. В первое издание (2001) было включено свыше 450 видов животных, растений и грибов. Во второе издание Красной книги Москвы (2011) занесено более 480 видов животных, растений и грибов, в том числе, 16 видов млекопитающих, 65 — птиц, 4 — пресмыкающихся, 8 — земноводных, 13 — рыб, свыше 177 (с учётом неопределённых видов двух родов) — беспозвоночных, 122 вида сосудистых растений, 26 — моховидных, 10 — водорослей, 21 — лишайников, 15 — грибов.</vt:lpstr>
      <vt:lpstr>Руконожка.</vt:lpstr>
      <vt:lpstr>Жаба брызгун.</vt:lpstr>
      <vt:lpstr>Амурский тигр.</vt:lpstr>
      <vt:lpstr>Заповедники.</vt:lpstr>
      <vt:lpstr>Презентация PowerPoint</vt:lpstr>
      <vt:lpstr>Баргузинский заповедник </vt:lpstr>
      <vt:lpstr>Утриш.</vt:lpstr>
      <vt:lpstr>Приокско-Террасный  биосферный заповедник </vt:lpstr>
      <vt:lpstr>Усынови зубра.</vt:lpstr>
      <vt:lpstr>Закрепление знаний.</vt:lpstr>
      <vt:lpstr>Презентация PowerPoint</vt:lpstr>
      <vt:lpstr>Домашнее задание.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Гость</cp:lastModifiedBy>
  <cp:revision>37</cp:revision>
  <dcterms:created xsi:type="dcterms:W3CDTF">2012-03-12T10:23:02Z</dcterms:created>
  <dcterms:modified xsi:type="dcterms:W3CDTF">2014-04-04T12:35:03Z</dcterms:modified>
</cp:coreProperties>
</file>