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7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36A97-0FA8-4678-B4F6-E61DD2804A28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210E8-1DD7-4FF3-8AD3-672DC07FB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1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10E8-1DD7-4FF3-8AD3-672DC07FB7D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1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2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9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59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0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0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9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8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7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7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D6AA-1EE7-4D07-8AD1-A358419FD40E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901E-60E2-4EE5-834D-FE8081C87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7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gif"/><Relationship Id="rId4" Type="http://schemas.openxmlformats.org/officeDocument/2006/relationships/image" Target="../media/image3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7" Type="http://schemas.openxmlformats.org/officeDocument/2006/relationships/image" Target="../media/image32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gif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на\Desktop\2014-2015уч.год\рамки\картинки\Мои рисунки\elitePanaboa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1484784"/>
            <a:ext cx="5040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Исследование      функций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558924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Методическая разработка Фоминой Н.М.</a:t>
            </a:r>
          </a:p>
          <a:p>
            <a:r>
              <a:rPr lang="ru-RU" sz="2400" b="1" i="1" dirty="0" smtClean="0"/>
              <a:t>МБОУ Лицей №10   </a:t>
            </a:r>
            <a:r>
              <a:rPr lang="ru-RU" sz="2400" b="1" i="1" dirty="0" err="1" smtClean="0"/>
              <a:t>г.Химки</a:t>
            </a:r>
            <a:r>
              <a:rPr lang="ru-RU" sz="2400" b="1" i="1" dirty="0" smtClean="0"/>
              <a:t>, Московская обл.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0250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27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Укажите абсциссы точек пересечения графика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функции                                                          с осью 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Ox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fontAlgn="ctr"/>
            <a:r>
              <a:rPr lang="en-US" dirty="0"/>
              <a:t> </a:t>
            </a:r>
            <a:r>
              <a:rPr lang="en-US" b="1" dirty="0" smtClean="0"/>
              <a:t>A.</a:t>
            </a:r>
            <a:r>
              <a:rPr lang="ru-RU" dirty="0" smtClean="0"/>
              <a:t>    </a:t>
            </a:r>
            <a:r>
              <a:rPr lang="en-US" dirty="0" smtClean="0"/>
              <a:t>x=5</a:t>
            </a: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 smtClean="0"/>
              <a:t>B.</a:t>
            </a:r>
            <a:r>
              <a:rPr lang="ru-RU" dirty="0" smtClean="0"/>
              <a:t>    </a:t>
            </a:r>
            <a:r>
              <a:rPr lang="en-US" dirty="0" smtClean="0"/>
              <a:t>x</a:t>
            </a:r>
            <a:r>
              <a:rPr lang="en-US" dirty="0"/>
              <a:t>=-9, x=5</a:t>
            </a: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 smtClean="0"/>
              <a:t>C.</a:t>
            </a:r>
            <a:r>
              <a:rPr lang="ru-RU" dirty="0" smtClean="0"/>
              <a:t>    </a:t>
            </a:r>
            <a:r>
              <a:rPr lang="en-US" dirty="0" smtClean="0"/>
              <a:t>x=9</a:t>
            </a: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 smtClean="0"/>
              <a:t>D.</a:t>
            </a:r>
            <a:r>
              <a:rPr lang="ru-RU" dirty="0" smtClean="0"/>
              <a:t>   </a:t>
            </a:r>
            <a:r>
              <a:rPr lang="en-US" dirty="0" smtClean="0"/>
              <a:t>x</a:t>
            </a:r>
            <a:r>
              <a:rPr lang="en-US" dirty="0"/>
              <a:t>=-5, x=9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fizmat.by/pic/MATH/test226/form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92138"/>
            <a:ext cx="2020218" cy="46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8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21.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Дана функция                                                                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Укажите верное утверждение.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sz="2200" b="1" dirty="0" smtClean="0"/>
              <a:t>A.</a:t>
            </a:r>
            <a:r>
              <a:rPr lang="ru-RU" sz="2200" dirty="0"/>
              <a:t> </a:t>
            </a:r>
            <a:r>
              <a:rPr lang="ru-RU" sz="2200" dirty="0" smtClean="0"/>
              <a:t>  промежуток </a:t>
            </a:r>
            <a:r>
              <a:rPr lang="ru-RU" sz="2200" dirty="0"/>
              <a:t>убывания этой функции </a:t>
            </a:r>
          </a:p>
          <a:p>
            <a:pPr fontAlgn="ctr"/>
            <a:r>
              <a:rPr lang="en-US" sz="2200" dirty="0"/>
              <a:t> </a:t>
            </a:r>
            <a:r>
              <a:rPr lang="en-US" sz="2200" b="1" dirty="0" smtClean="0"/>
              <a:t>B.</a:t>
            </a:r>
            <a:r>
              <a:rPr lang="ru-RU" sz="2200" dirty="0"/>
              <a:t> </a:t>
            </a:r>
            <a:r>
              <a:rPr lang="ru-RU" sz="2200" dirty="0" smtClean="0"/>
              <a:t>множеством </a:t>
            </a:r>
            <a:r>
              <a:rPr lang="ru-RU" sz="2200" dirty="0"/>
              <a:t>значений функции является промежуток </a:t>
            </a:r>
          </a:p>
          <a:p>
            <a:pPr fontAlgn="ctr"/>
            <a:r>
              <a:rPr lang="en-US" sz="2200" dirty="0"/>
              <a:t> </a:t>
            </a:r>
            <a:r>
              <a:rPr lang="en-US" sz="2200" b="1" dirty="0" smtClean="0"/>
              <a:t>C.</a:t>
            </a:r>
            <a:r>
              <a:rPr lang="ru-RU" sz="2200" dirty="0"/>
              <a:t> </a:t>
            </a:r>
            <a:r>
              <a:rPr lang="ru-RU" sz="2200" dirty="0" smtClean="0"/>
              <a:t>график </a:t>
            </a:r>
            <a:r>
              <a:rPr lang="ru-RU" sz="2200" dirty="0"/>
              <a:t>функции пересекает ось Ох только в точке х=2</a:t>
            </a:r>
          </a:p>
          <a:p>
            <a:pPr fontAlgn="ctr"/>
            <a:r>
              <a:rPr lang="en-US" sz="2200" dirty="0"/>
              <a:t> </a:t>
            </a:r>
            <a:r>
              <a:rPr lang="en-US" sz="2200" b="1" dirty="0" smtClean="0"/>
              <a:t>D.</a:t>
            </a:r>
            <a:r>
              <a:rPr lang="ru-RU" sz="2200" dirty="0" smtClean="0"/>
              <a:t> функция </a:t>
            </a:r>
            <a:r>
              <a:rPr lang="ru-RU" sz="2200" dirty="0"/>
              <a:t>убывает на промежутке </a:t>
            </a:r>
          </a:p>
          <a:p>
            <a:endParaRPr lang="ru-RU" sz="2200" dirty="0" smtClean="0"/>
          </a:p>
          <a:p>
            <a:endParaRPr lang="ru-RU" dirty="0"/>
          </a:p>
        </p:txBody>
      </p:sp>
      <p:pic>
        <p:nvPicPr>
          <p:cNvPr id="4" name="Picture 2" descr="http://fizmat.by/pic/MATH/test226/form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8191"/>
            <a:ext cx="1858201" cy="4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izmat.by/pic/MATH/test226/form14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99" y="3933056"/>
            <a:ext cx="86409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fizmat.by/pic/MATH/test226/form13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517848"/>
            <a:ext cx="936104" cy="41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http://fizmat.by/pic/MATH/test226/form14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540" y="5445224"/>
            <a:ext cx="863668" cy="4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32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Вопрос 1.</a:t>
            </a:r>
            <a:r>
              <a:rPr lang="ru-RU" sz="3100" dirty="0" smtClean="0"/>
              <a:t> Какой формулой задана функция, график которой схематично изображен на рисунке.</a:t>
            </a:r>
            <a:endParaRPr lang="ru-RU" sz="3100" dirty="0"/>
          </a:p>
        </p:txBody>
      </p:sp>
      <p:pic>
        <p:nvPicPr>
          <p:cNvPr id="4" name="Picture 3" descr="C:\Users\Нина\Pictures\im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237172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23403"/>
              </p:ext>
            </p:extLst>
          </p:nvPr>
        </p:nvGraphicFramePr>
        <p:xfrm>
          <a:off x="539552" y="4297680"/>
          <a:ext cx="7992888" cy="2560320"/>
        </p:xfrm>
        <a:graphic>
          <a:graphicData uri="http://schemas.openxmlformats.org/drawingml/2006/table">
            <a:tbl>
              <a:tblPr/>
              <a:tblGrid>
                <a:gridCol w="1332148"/>
                <a:gridCol w="6660740"/>
              </a:tblGrid>
              <a:tr h="1342217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r>
                        <a:rPr lang="en-US" b="1" dirty="0" smtClean="0">
                          <a:effectLst/>
                          <a:latin typeface="Georgia"/>
                        </a:rPr>
                        <a:t>A</a:t>
                      </a:r>
                      <a:r>
                        <a:rPr lang="en-US" b="1" dirty="0" smtClean="0">
                          <a:effectLst/>
                          <a:latin typeface="Georgia"/>
                        </a:rPr>
                        <a:t>.</a:t>
                      </a:r>
                      <a:r>
                        <a:rPr lang="ru-RU" b="1" dirty="0" smtClean="0">
                          <a:effectLst/>
                          <a:latin typeface="Georgia"/>
                        </a:rPr>
                        <a:t> </a:t>
                      </a:r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r>
                        <a:rPr lang="ru-RU" b="1" dirty="0" smtClean="0">
                          <a:effectLst/>
                          <a:latin typeface="Georgia"/>
                        </a:rPr>
                        <a:t> 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effectLst/>
                          <a:latin typeface="Georgia"/>
                        </a:rPr>
                        <a:t>                                              </a:t>
                      </a:r>
                      <a:r>
                        <a:rPr lang="ru-RU" b="1" dirty="0" smtClean="0">
                          <a:effectLst/>
                          <a:latin typeface="Georgia"/>
                        </a:rPr>
                        <a:t>С.</a:t>
                      </a:r>
                      <a:r>
                        <a:rPr lang="en-US" b="1" dirty="0" smtClean="0">
                          <a:effectLst/>
                          <a:latin typeface="Georgia"/>
                        </a:rPr>
                        <a:t>     </a:t>
                      </a:r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554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B</a:t>
                      </a:r>
                      <a:r>
                        <a:rPr lang="en-US" b="1" dirty="0" smtClean="0">
                          <a:effectLst/>
                          <a:latin typeface="Georgia"/>
                        </a:rPr>
                        <a:t>.</a:t>
                      </a:r>
                      <a:r>
                        <a:rPr lang="ru-RU" b="1" dirty="0" smtClean="0">
                          <a:effectLst/>
                          <a:latin typeface="Georgia"/>
                        </a:rPr>
                        <a:t>                                                               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  <a:latin typeface="Georgia"/>
                        </a:rPr>
                        <a:t>                                             </a:t>
                      </a:r>
                      <a:r>
                        <a:rPr lang="en-US" b="1" dirty="0" smtClean="0">
                          <a:effectLst/>
                          <a:latin typeface="Georgia"/>
                        </a:rPr>
                        <a:t> D.       </a:t>
                      </a:r>
                      <a:endParaRPr lang="ru-RU" b="1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554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554">
                <a:tc>
                  <a:txBody>
                    <a:bodyPr/>
                    <a:lstStyle/>
                    <a:p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4" descr="http://fizmat.by/pic/MATH/test226/form4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46" y="4751791"/>
            <a:ext cx="1028297" cy="56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 descr="http://fizmat.by/pic/MATH/test226/form4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47" y="5661248"/>
            <a:ext cx="1028295" cy="76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8" descr="http://fizmat.by/pic/MATH/test226/form5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40741"/>
            <a:ext cx="936104" cy="4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0" descr="http://fizmat.by/pic/MATH/test226/form5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661248"/>
            <a:ext cx="953145" cy="54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2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Используя график функции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постройте график функции  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32060"/>
              </p:ext>
            </p:extLst>
          </p:nvPr>
        </p:nvGraphicFramePr>
        <p:xfrm>
          <a:off x="6856413" y="-63692"/>
          <a:ext cx="854566" cy="756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3" imgW="444240" imgH="393480" progId="Equation.3">
                  <p:embed/>
                </p:oleObj>
              </mc:Choice>
              <mc:Fallback>
                <p:oleObj name="Формула" r:id="rId3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6413" y="-63692"/>
                        <a:ext cx="854566" cy="756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915890"/>
              </p:ext>
            </p:extLst>
          </p:nvPr>
        </p:nvGraphicFramePr>
        <p:xfrm>
          <a:off x="6876256" y="908720"/>
          <a:ext cx="1311408" cy="59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5" imgW="761760" imgH="393480" progId="Equation.3">
                  <p:embed/>
                </p:oleObj>
              </mc:Choice>
              <mc:Fallback>
                <p:oleObj name="Формула" r:id="rId5" imgW="76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6256" y="908720"/>
                        <a:ext cx="1311408" cy="592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49237" y="1599033"/>
            <a:ext cx="4267200" cy="5029200"/>
            <a:chOff x="2976" y="336"/>
            <a:chExt cx="2688" cy="3168"/>
          </a:xfrm>
        </p:grpSpPr>
        <p:sp>
          <p:nvSpPr>
            <p:cNvPr id="7" name="Line 42"/>
            <p:cNvSpPr>
              <a:spLocks noChangeShapeType="1"/>
            </p:cNvSpPr>
            <p:nvPr/>
          </p:nvSpPr>
          <p:spPr bwMode="auto">
            <a:xfrm>
              <a:off x="2997" y="2007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>
              <a:off x="2997" y="55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44"/>
            <p:cNvSpPr>
              <a:spLocks noChangeShapeType="1"/>
            </p:cNvSpPr>
            <p:nvPr/>
          </p:nvSpPr>
          <p:spPr bwMode="auto">
            <a:xfrm>
              <a:off x="2997" y="273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>
              <a:off x="3024" y="80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46"/>
            <p:cNvSpPr>
              <a:spLocks noChangeShapeType="1"/>
            </p:cNvSpPr>
            <p:nvPr/>
          </p:nvSpPr>
          <p:spPr bwMode="auto">
            <a:xfrm>
              <a:off x="2997" y="103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2997" y="128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>
              <a:off x="2997" y="152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2997" y="176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>
              <a:off x="2997" y="225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51"/>
            <p:cNvSpPr>
              <a:spLocks noChangeShapeType="1"/>
            </p:cNvSpPr>
            <p:nvPr/>
          </p:nvSpPr>
          <p:spPr bwMode="auto">
            <a:xfrm>
              <a:off x="2997" y="2494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2997" y="420"/>
              <a:ext cx="2450" cy="3084"/>
              <a:chOff x="2997" y="420"/>
              <a:chExt cx="2450" cy="2316"/>
            </a:xfrm>
          </p:grpSpPr>
          <p:sp>
            <p:nvSpPr>
              <p:cNvPr id="25" name="Line 53"/>
              <p:cNvSpPr>
                <a:spLocks noChangeShapeType="1"/>
              </p:cNvSpPr>
              <p:nvPr/>
            </p:nvSpPr>
            <p:spPr bwMode="auto">
              <a:xfrm>
                <a:off x="544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54"/>
              <p:cNvSpPr>
                <a:spLocks noChangeShapeType="1"/>
              </p:cNvSpPr>
              <p:nvPr/>
            </p:nvSpPr>
            <p:spPr bwMode="auto">
              <a:xfrm>
                <a:off x="324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55"/>
              <p:cNvSpPr>
                <a:spLocks noChangeShapeType="1"/>
              </p:cNvSpPr>
              <p:nvPr/>
            </p:nvSpPr>
            <p:spPr bwMode="auto">
              <a:xfrm>
                <a:off x="348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56"/>
              <p:cNvSpPr>
                <a:spLocks noChangeShapeType="1"/>
              </p:cNvSpPr>
              <p:nvPr/>
            </p:nvSpPr>
            <p:spPr bwMode="auto">
              <a:xfrm>
                <a:off x="373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57"/>
              <p:cNvSpPr>
                <a:spLocks noChangeShapeType="1"/>
              </p:cNvSpPr>
              <p:nvPr/>
            </p:nvSpPr>
            <p:spPr bwMode="auto">
              <a:xfrm>
                <a:off x="397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58"/>
              <p:cNvSpPr>
                <a:spLocks noChangeShapeType="1"/>
              </p:cNvSpPr>
              <p:nvPr/>
            </p:nvSpPr>
            <p:spPr bwMode="auto">
              <a:xfrm>
                <a:off x="446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59"/>
              <p:cNvSpPr>
                <a:spLocks noChangeShapeType="1"/>
              </p:cNvSpPr>
              <p:nvPr/>
            </p:nvSpPr>
            <p:spPr bwMode="auto">
              <a:xfrm>
                <a:off x="471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60"/>
              <p:cNvSpPr>
                <a:spLocks noChangeShapeType="1"/>
              </p:cNvSpPr>
              <p:nvPr/>
            </p:nvSpPr>
            <p:spPr bwMode="auto">
              <a:xfrm>
                <a:off x="495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61"/>
              <p:cNvSpPr>
                <a:spLocks noChangeShapeType="1"/>
              </p:cNvSpPr>
              <p:nvPr/>
            </p:nvSpPr>
            <p:spPr bwMode="auto">
              <a:xfrm>
                <a:off x="520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62"/>
              <p:cNvSpPr>
                <a:spLocks noChangeShapeType="1"/>
              </p:cNvSpPr>
              <p:nvPr/>
            </p:nvSpPr>
            <p:spPr bwMode="auto">
              <a:xfrm flipV="1">
                <a:off x="4223" y="420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63"/>
              <p:cNvSpPr>
                <a:spLocks noChangeShapeType="1"/>
              </p:cNvSpPr>
              <p:nvPr/>
            </p:nvSpPr>
            <p:spPr bwMode="auto">
              <a:xfrm flipV="1">
                <a:off x="2997" y="510"/>
                <a:ext cx="0" cy="22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4368" y="1977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b="1"/>
                <a:t>1</a:t>
              </a:r>
            </a:p>
          </p:txBody>
        </p:sp>
        <p:sp>
          <p:nvSpPr>
            <p:cNvPr id="19" name="Line 65"/>
            <p:cNvSpPr>
              <a:spLocks noChangeShapeType="1"/>
            </p:cNvSpPr>
            <p:nvPr/>
          </p:nvSpPr>
          <p:spPr bwMode="auto">
            <a:xfrm>
              <a:off x="3024" y="29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66"/>
            <p:cNvSpPr>
              <a:spLocks noChangeShapeType="1"/>
            </p:cNvSpPr>
            <p:nvPr/>
          </p:nvSpPr>
          <p:spPr bwMode="auto">
            <a:xfrm>
              <a:off x="3024" y="321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67"/>
            <p:cNvSpPr>
              <a:spLocks noChangeShapeType="1"/>
            </p:cNvSpPr>
            <p:nvPr/>
          </p:nvSpPr>
          <p:spPr bwMode="auto">
            <a:xfrm>
              <a:off x="2976" y="345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4032" y="33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y</a:t>
              </a:r>
              <a:endParaRPr lang="ru-RU" b="1"/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5424" y="17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x</a:t>
              </a:r>
              <a:endParaRPr lang="ru-RU" b="1"/>
            </a:p>
          </p:txBody>
        </p:sp>
        <p:sp>
          <p:nvSpPr>
            <p:cNvPr id="24" name="Text Box 70"/>
            <p:cNvSpPr txBox="1">
              <a:spLocks noChangeArrowheads="1"/>
            </p:cNvSpPr>
            <p:nvPr/>
          </p:nvSpPr>
          <p:spPr bwMode="auto">
            <a:xfrm>
              <a:off x="4032" y="196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0</a:t>
              </a:r>
              <a:endParaRPr lang="ru-RU" b="1"/>
            </a:p>
          </p:txBody>
        </p:sp>
      </p:grpSp>
      <p:sp>
        <p:nvSpPr>
          <p:cNvPr id="54" name="Freeform 447"/>
          <p:cNvSpPr>
            <a:spLocks/>
          </p:cNvSpPr>
          <p:nvPr/>
        </p:nvSpPr>
        <p:spPr bwMode="auto">
          <a:xfrm rot="10600848">
            <a:off x="2363685" y="2543378"/>
            <a:ext cx="1638710" cy="1664492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Freeform 447"/>
          <p:cNvSpPr>
            <a:spLocks/>
          </p:cNvSpPr>
          <p:nvPr/>
        </p:nvSpPr>
        <p:spPr bwMode="auto">
          <a:xfrm>
            <a:off x="516192" y="4347984"/>
            <a:ext cx="1638710" cy="1664492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57" name="Объект 5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30653927"/>
              </p:ext>
            </p:extLst>
          </p:nvPr>
        </p:nvGraphicFramePr>
        <p:xfrm>
          <a:off x="2627313" y="2320925"/>
          <a:ext cx="75723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7" imgW="393480" imgH="393480" progId="Equation.3">
                  <p:embed/>
                </p:oleObj>
              </mc:Choice>
              <mc:Fallback>
                <p:oleObj name="Формула" r:id="rId7" imgW="393480" imgH="393480" progId="Equation.3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320925"/>
                        <a:ext cx="757237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Прямоугольник 57"/>
          <p:cNvSpPr/>
          <p:nvPr/>
        </p:nvSpPr>
        <p:spPr>
          <a:xfrm>
            <a:off x="1092015" y="188640"/>
            <a:ext cx="1234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Вопрос 2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7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Установите соответствие</a:t>
            </a:r>
            <a:endParaRPr lang="ru-RU" sz="2400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22200" y="1557591"/>
            <a:ext cx="2347885" cy="3209636"/>
            <a:chOff x="2976" y="336"/>
            <a:chExt cx="2688" cy="3168"/>
          </a:xfrm>
        </p:grpSpPr>
        <p:sp>
          <p:nvSpPr>
            <p:cNvPr id="5" name="Line 42"/>
            <p:cNvSpPr>
              <a:spLocks noChangeShapeType="1"/>
            </p:cNvSpPr>
            <p:nvPr/>
          </p:nvSpPr>
          <p:spPr bwMode="auto">
            <a:xfrm>
              <a:off x="2997" y="2007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43"/>
            <p:cNvSpPr>
              <a:spLocks noChangeShapeType="1"/>
            </p:cNvSpPr>
            <p:nvPr/>
          </p:nvSpPr>
          <p:spPr bwMode="auto">
            <a:xfrm>
              <a:off x="2997" y="55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4"/>
            <p:cNvSpPr>
              <a:spLocks noChangeShapeType="1"/>
            </p:cNvSpPr>
            <p:nvPr/>
          </p:nvSpPr>
          <p:spPr bwMode="auto">
            <a:xfrm>
              <a:off x="2997" y="273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45"/>
            <p:cNvSpPr>
              <a:spLocks noChangeShapeType="1"/>
            </p:cNvSpPr>
            <p:nvPr/>
          </p:nvSpPr>
          <p:spPr bwMode="auto">
            <a:xfrm>
              <a:off x="3024" y="80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46"/>
            <p:cNvSpPr>
              <a:spLocks noChangeShapeType="1"/>
            </p:cNvSpPr>
            <p:nvPr/>
          </p:nvSpPr>
          <p:spPr bwMode="auto">
            <a:xfrm>
              <a:off x="2997" y="103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>
              <a:off x="2997" y="128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2997" y="152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2997" y="176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>
              <a:off x="2997" y="225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51"/>
            <p:cNvSpPr>
              <a:spLocks noChangeShapeType="1"/>
            </p:cNvSpPr>
            <p:nvPr/>
          </p:nvSpPr>
          <p:spPr bwMode="auto">
            <a:xfrm>
              <a:off x="2997" y="2494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2997" y="420"/>
              <a:ext cx="2450" cy="3084"/>
              <a:chOff x="2997" y="420"/>
              <a:chExt cx="2450" cy="2316"/>
            </a:xfrm>
          </p:grpSpPr>
          <p:sp>
            <p:nvSpPr>
              <p:cNvPr id="23" name="Line 53"/>
              <p:cNvSpPr>
                <a:spLocks noChangeShapeType="1"/>
              </p:cNvSpPr>
              <p:nvPr/>
            </p:nvSpPr>
            <p:spPr bwMode="auto">
              <a:xfrm>
                <a:off x="544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54"/>
              <p:cNvSpPr>
                <a:spLocks noChangeShapeType="1"/>
              </p:cNvSpPr>
              <p:nvPr/>
            </p:nvSpPr>
            <p:spPr bwMode="auto">
              <a:xfrm>
                <a:off x="324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55"/>
              <p:cNvSpPr>
                <a:spLocks noChangeShapeType="1"/>
              </p:cNvSpPr>
              <p:nvPr/>
            </p:nvSpPr>
            <p:spPr bwMode="auto">
              <a:xfrm>
                <a:off x="348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56"/>
              <p:cNvSpPr>
                <a:spLocks noChangeShapeType="1"/>
              </p:cNvSpPr>
              <p:nvPr/>
            </p:nvSpPr>
            <p:spPr bwMode="auto">
              <a:xfrm>
                <a:off x="373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57"/>
              <p:cNvSpPr>
                <a:spLocks noChangeShapeType="1"/>
              </p:cNvSpPr>
              <p:nvPr/>
            </p:nvSpPr>
            <p:spPr bwMode="auto">
              <a:xfrm>
                <a:off x="397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58"/>
              <p:cNvSpPr>
                <a:spLocks noChangeShapeType="1"/>
              </p:cNvSpPr>
              <p:nvPr/>
            </p:nvSpPr>
            <p:spPr bwMode="auto">
              <a:xfrm>
                <a:off x="446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59"/>
              <p:cNvSpPr>
                <a:spLocks noChangeShapeType="1"/>
              </p:cNvSpPr>
              <p:nvPr/>
            </p:nvSpPr>
            <p:spPr bwMode="auto">
              <a:xfrm>
                <a:off x="471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60"/>
              <p:cNvSpPr>
                <a:spLocks noChangeShapeType="1"/>
              </p:cNvSpPr>
              <p:nvPr/>
            </p:nvSpPr>
            <p:spPr bwMode="auto">
              <a:xfrm>
                <a:off x="495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61"/>
              <p:cNvSpPr>
                <a:spLocks noChangeShapeType="1"/>
              </p:cNvSpPr>
              <p:nvPr/>
            </p:nvSpPr>
            <p:spPr bwMode="auto">
              <a:xfrm>
                <a:off x="520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62"/>
              <p:cNvSpPr>
                <a:spLocks noChangeShapeType="1"/>
              </p:cNvSpPr>
              <p:nvPr/>
            </p:nvSpPr>
            <p:spPr bwMode="auto">
              <a:xfrm flipV="1">
                <a:off x="4223" y="420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63"/>
              <p:cNvSpPr>
                <a:spLocks noChangeShapeType="1"/>
              </p:cNvSpPr>
              <p:nvPr/>
            </p:nvSpPr>
            <p:spPr bwMode="auto">
              <a:xfrm flipV="1">
                <a:off x="2997" y="510"/>
                <a:ext cx="0" cy="22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4368" y="1977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b="1"/>
                <a:t>1</a:t>
              </a:r>
            </a:p>
          </p:txBody>
        </p:sp>
        <p:sp>
          <p:nvSpPr>
            <p:cNvPr id="17" name="Line 65"/>
            <p:cNvSpPr>
              <a:spLocks noChangeShapeType="1"/>
            </p:cNvSpPr>
            <p:nvPr/>
          </p:nvSpPr>
          <p:spPr bwMode="auto">
            <a:xfrm>
              <a:off x="3024" y="29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3024" y="321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>
              <a:off x="2976" y="345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Text Box 68"/>
            <p:cNvSpPr txBox="1">
              <a:spLocks noChangeArrowheads="1"/>
            </p:cNvSpPr>
            <p:nvPr/>
          </p:nvSpPr>
          <p:spPr bwMode="auto">
            <a:xfrm>
              <a:off x="4032" y="33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y</a:t>
              </a:r>
              <a:endParaRPr lang="ru-RU" b="1"/>
            </a:p>
          </p:txBody>
        </p:sp>
        <p:sp>
          <p:nvSpPr>
            <p:cNvPr id="21" name="Text Box 69"/>
            <p:cNvSpPr txBox="1">
              <a:spLocks noChangeArrowheads="1"/>
            </p:cNvSpPr>
            <p:nvPr/>
          </p:nvSpPr>
          <p:spPr bwMode="auto">
            <a:xfrm>
              <a:off x="5424" y="17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x</a:t>
              </a:r>
              <a:endParaRPr lang="ru-RU" b="1"/>
            </a:p>
          </p:txBody>
        </p:sp>
        <p:sp>
          <p:nvSpPr>
            <p:cNvPr id="22" name="Text Box 70"/>
            <p:cNvSpPr txBox="1">
              <a:spLocks noChangeArrowheads="1"/>
            </p:cNvSpPr>
            <p:nvPr/>
          </p:nvSpPr>
          <p:spPr bwMode="auto">
            <a:xfrm>
              <a:off x="4032" y="196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0</a:t>
              </a:r>
              <a:endParaRPr lang="ru-RU" b="1"/>
            </a:p>
          </p:txBody>
        </p:sp>
      </p:grpSp>
      <p:grpSp>
        <p:nvGrpSpPr>
          <p:cNvPr id="34" name="Group 41"/>
          <p:cNvGrpSpPr>
            <a:grpSpLocks/>
          </p:cNvGrpSpPr>
          <p:nvPr/>
        </p:nvGrpSpPr>
        <p:grpSpPr bwMode="auto">
          <a:xfrm>
            <a:off x="3628046" y="1595514"/>
            <a:ext cx="2111148" cy="3209636"/>
            <a:chOff x="2976" y="336"/>
            <a:chExt cx="2688" cy="3168"/>
          </a:xfrm>
        </p:grpSpPr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2997" y="2007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2997" y="55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2997" y="273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3024" y="80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2997" y="103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2997" y="128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2997" y="152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997" y="176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2997" y="225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2997" y="2494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" name="Group 52"/>
            <p:cNvGrpSpPr>
              <a:grpSpLocks/>
            </p:cNvGrpSpPr>
            <p:nvPr/>
          </p:nvGrpSpPr>
          <p:grpSpPr bwMode="auto">
            <a:xfrm>
              <a:off x="2997" y="420"/>
              <a:ext cx="2450" cy="3084"/>
              <a:chOff x="2997" y="420"/>
              <a:chExt cx="2450" cy="2316"/>
            </a:xfrm>
          </p:grpSpPr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>
                <a:off x="544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>
                <a:off x="324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>
                <a:off x="348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56"/>
              <p:cNvSpPr>
                <a:spLocks noChangeShapeType="1"/>
              </p:cNvSpPr>
              <p:nvPr/>
            </p:nvSpPr>
            <p:spPr bwMode="auto">
              <a:xfrm>
                <a:off x="373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57"/>
              <p:cNvSpPr>
                <a:spLocks noChangeShapeType="1"/>
              </p:cNvSpPr>
              <p:nvPr/>
            </p:nvSpPr>
            <p:spPr bwMode="auto">
              <a:xfrm>
                <a:off x="397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58"/>
              <p:cNvSpPr>
                <a:spLocks noChangeShapeType="1"/>
              </p:cNvSpPr>
              <p:nvPr/>
            </p:nvSpPr>
            <p:spPr bwMode="auto">
              <a:xfrm>
                <a:off x="446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59"/>
              <p:cNvSpPr>
                <a:spLocks noChangeShapeType="1"/>
              </p:cNvSpPr>
              <p:nvPr/>
            </p:nvSpPr>
            <p:spPr bwMode="auto">
              <a:xfrm>
                <a:off x="471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>
                <a:off x="495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520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Line 62"/>
              <p:cNvSpPr>
                <a:spLocks noChangeShapeType="1"/>
              </p:cNvSpPr>
              <p:nvPr/>
            </p:nvSpPr>
            <p:spPr bwMode="auto">
              <a:xfrm flipV="1">
                <a:off x="4223" y="420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Line 63"/>
              <p:cNvSpPr>
                <a:spLocks noChangeShapeType="1"/>
              </p:cNvSpPr>
              <p:nvPr/>
            </p:nvSpPr>
            <p:spPr bwMode="auto">
              <a:xfrm flipV="1">
                <a:off x="2997" y="510"/>
                <a:ext cx="0" cy="22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" name="Text Box 64"/>
            <p:cNvSpPr txBox="1">
              <a:spLocks noChangeArrowheads="1"/>
            </p:cNvSpPr>
            <p:nvPr/>
          </p:nvSpPr>
          <p:spPr bwMode="auto">
            <a:xfrm>
              <a:off x="4368" y="1977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b="1"/>
                <a:t>1</a:t>
              </a:r>
            </a:p>
          </p:txBody>
        </p:sp>
        <p:sp>
          <p:nvSpPr>
            <p:cNvPr id="47" name="Line 65"/>
            <p:cNvSpPr>
              <a:spLocks noChangeShapeType="1"/>
            </p:cNvSpPr>
            <p:nvPr/>
          </p:nvSpPr>
          <p:spPr bwMode="auto">
            <a:xfrm>
              <a:off x="3024" y="29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66"/>
            <p:cNvSpPr>
              <a:spLocks noChangeShapeType="1"/>
            </p:cNvSpPr>
            <p:nvPr/>
          </p:nvSpPr>
          <p:spPr bwMode="auto">
            <a:xfrm>
              <a:off x="3024" y="321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7"/>
            <p:cNvSpPr>
              <a:spLocks noChangeShapeType="1"/>
            </p:cNvSpPr>
            <p:nvPr/>
          </p:nvSpPr>
          <p:spPr bwMode="auto">
            <a:xfrm>
              <a:off x="2976" y="345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4032" y="33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y</a:t>
              </a:r>
              <a:endParaRPr lang="ru-RU" b="1"/>
            </a:p>
          </p:txBody>
        </p:sp>
        <p:sp>
          <p:nvSpPr>
            <p:cNvPr id="51" name="Text Box 69"/>
            <p:cNvSpPr txBox="1">
              <a:spLocks noChangeArrowheads="1"/>
            </p:cNvSpPr>
            <p:nvPr/>
          </p:nvSpPr>
          <p:spPr bwMode="auto">
            <a:xfrm>
              <a:off x="5424" y="17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x</a:t>
              </a:r>
              <a:endParaRPr lang="ru-RU" b="1"/>
            </a:p>
          </p:txBody>
        </p:sp>
        <p:sp>
          <p:nvSpPr>
            <p:cNvPr id="52" name="Text Box 70"/>
            <p:cNvSpPr txBox="1">
              <a:spLocks noChangeArrowheads="1"/>
            </p:cNvSpPr>
            <p:nvPr/>
          </p:nvSpPr>
          <p:spPr bwMode="auto">
            <a:xfrm>
              <a:off x="4032" y="196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0</a:t>
              </a:r>
              <a:endParaRPr lang="ru-RU" b="1"/>
            </a:p>
          </p:txBody>
        </p:sp>
      </p:grpSp>
      <p:grpSp>
        <p:nvGrpSpPr>
          <p:cNvPr id="64" name="Group 41"/>
          <p:cNvGrpSpPr>
            <a:grpSpLocks/>
          </p:cNvGrpSpPr>
          <p:nvPr/>
        </p:nvGrpSpPr>
        <p:grpSpPr bwMode="auto">
          <a:xfrm>
            <a:off x="6623351" y="1615335"/>
            <a:ext cx="2111148" cy="3209636"/>
            <a:chOff x="2976" y="336"/>
            <a:chExt cx="2688" cy="3168"/>
          </a:xfrm>
        </p:grpSpPr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2997" y="2007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2997" y="55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44"/>
            <p:cNvSpPr>
              <a:spLocks noChangeShapeType="1"/>
            </p:cNvSpPr>
            <p:nvPr/>
          </p:nvSpPr>
          <p:spPr bwMode="auto">
            <a:xfrm>
              <a:off x="2997" y="273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45"/>
            <p:cNvSpPr>
              <a:spLocks noChangeShapeType="1"/>
            </p:cNvSpPr>
            <p:nvPr/>
          </p:nvSpPr>
          <p:spPr bwMode="auto">
            <a:xfrm>
              <a:off x="3024" y="80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46"/>
            <p:cNvSpPr>
              <a:spLocks noChangeShapeType="1"/>
            </p:cNvSpPr>
            <p:nvPr/>
          </p:nvSpPr>
          <p:spPr bwMode="auto">
            <a:xfrm>
              <a:off x="2997" y="103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47"/>
            <p:cNvSpPr>
              <a:spLocks noChangeShapeType="1"/>
            </p:cNvSpPr>
            <p:nvPr/>
          </p:nvSpPr>
          <p:spPr bwMode="auto">
            <a:xfrm>
              <a:off x="2997" y="128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48"/>
            <p:cNvSpPr>
              <a:spLocks noChangeShapeType="1"/>
            </p:cNvSpPr>
            <p:nvPr/>
          </p:nvSpPr>
          <p:spPr bwMode="auto">
            <a:xfrm>
              <a:off x="2997" y="152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Line 49"/>
            <p:cNvSpPr>
              <a:spLocks noChangeShapeType="1"/>
            </p:cNvSpPr>
            <p:nvPr/>
          </p:nvSpPr>
          <p:spPr bwMode="auto">
            <a:xfrm>
              <a:off x="2997" y="176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50"/>
            <p:cNvSpPr>
              <a:spLocks noChangeShapeType="1"/>
            </p:cNvSpPr>
            <p:nvPr/>
          </p:nvSpPr>
          <p:spPr bwMode="auto">
            <a:xfrm>
              <a:off x="2997" y="225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Line 51"/>
            <p:cNvSpPr>
              <a:spLocks noChangeShapeType="1"/>
            </p:cNvSpPr>
            <p:nvPr/>
          </p:nvSpPr>
          <p:spPr bwMode="auto">
            <a:xfrm>
              <a:off x="2997" y="2494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" name="Group 52"/>
            <p:cNvGrpSpPr>
              <a:grpSpLocks/>
            </p:cNvGrpSpPr>
            <p:nvPr/>
          </p:nvGrpSpPr>
          <p:grpSpPr bwMode="auto">
            <a:xfrm>
              <a:off x="2997" y="420"/>
              <a:ext cx="2450" cy="3084"/>
              <a:chOff x="2997" y="420"/>
              <a:chExt cx="2450" cy="2316"/>
            </a:xfrm>
          </p:grpSpPr>
          <p:sp>
            <p:nvSpPr>
              <p:cNvPr id="83" name="Line 53"/>
              <p:cNvSpPr>
                <a:spLocks noChangeShapeType="1"/>
              </p:cNvSpPr>
              <p:nvPr/>
            </p:nvSpPr>
            <p:spPr bwMode="auto">
              <a:xfrm>
                <a:off x="544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54"/>
              <p:cNvSpPr>
                <a:spLocks noChangeShapeType="1"/>
              </p:cNvSpPr>
              <p:nvPr/>
            </p:nvSpPr>
            <p:spPr bwMode="auto">
              <a:xfrm>
                <a:off x="324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55"/>
              <p:cNvSpPr>
                <a:spLocks noChangeShapeType="1"/>
              </p:cNvSpPr>
              <p:nvPr/>
            </p:nvSpPr>
            <p:spPr bwMode="auto">
              <a:xfrm>
                <a:off x="348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56"/>
              <p:cNvSpPr>
                <a:spLocks noChangeShapeType="1"/>
              </p:cNvSpPr>
              <p:nvPr/>
            </p:nvSpPr>
            <p:spPr bwMode="auto">
              <a:xfrm>
                <a:off x="373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Line 57"/>
              <p:cNvSpPr>
                <a:spLocks noChangeShapeType="1"/>
              </p:cNvSpPr>
              <p:nvPr/>
            </p:nvSpPr>
            <p:spPr bwMode="auto">
              <a:xfrm>
                <a:off x="397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Line 58"/>
              <p:cNvSpPr>
                <a:spLocks noChangeShapeType="1"/>
              </p:cNvSpPr>
              <p:nvPr/>
            </p:nvSpPr>
            <p:spPr bwMode="auto">
              <a:xfrm>
                <a:off x="446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Line 59"/>
              <p:cNvSpPr>
                <a:spLocks noChangeShapeType="1"/>
              </p:cNvSpPr>
              <p:nvPr/>
            </p:nvSpPr>
            <p:spPr bwMode="auto">
              <a:xfrm>
                <a:off x="471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Line 60"/>
              <p:cNvSpPr>
                <a:spLocks noChangeShapeType="1"/>
              </p:cNvSpPr>
              <p:nvPr/>
            </p:nvSpPr>
            <p:spPr bwMode="auto">
              <a:xfrm>
                <a:off x="4957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Line 61"/>
              <p:cNvSpPr>
                <a:spLocks noChangeShapeType="1"/>
              </p:cNvSpPr>
              <p:nvPr/>
            </p:nvSpPr>
            <p:spPr bwMode="auto">
              <a:xfrm>
                <a:off x="5203" y="553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Line 62"/>
              <p:cNvSpPr>
                <a:spLocks noChangeShapeType="1"/>
              </p:cNvSpPr>
              <p:nvPr/>
            </p:nvSpPr>
            <p:spPr bwMode="auto">
              <a:xfrm flipV="1">
                <a:off x="4223" y="420"/>
                <a:ext cx="0" cy="2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Line 63"/>
              <p:cNvSpPr>
                <a:spLocks noChangeShapeType="1"/>
              </p:cNvSpPr>
              <p:nvPr/>
            </p:nvSpPr>
            <p:spPr bwMode="auto">
              <a:xfrm flipV="1">
                <a:off x="2997" y="510"/>
                <a:ext cx="0" cy="2223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6" name="Text Box 64"/>
            <p:cNvSpPr txBox="1">
              <a:spLocks noChangeArrowheads="1"/>
            </p:cNvSpPr>
            <p:nvPr/>
          </p:nvSpPr>
          <p:spPr bwMode="auto">
            <a:xfrm>
              <a:off x="4368" y="1977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b="1"/>
                <a:t>1</a:t>
              </a:r>
            </a:p>
          </p:txBody>
        </p:sp>
        <p:sp>
          <p:nvSpPr>
            <p:cNvPr id="77" name="Line 65"/>
            <p:cNvSpPr>
              <a:spLocks noChangeShapeType="1"/>
            </p:cNvSpPr>
            <p:nvPr/>
          </p:nvSpPr>
          <p:spPr bwMode="auto">
            <a:xfrm>
              <a:off x="3024" y="29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66"/>
            <p:cNvSpPr>
              <a:spLocks noChangeShapeType="1"/>
            </p:cNvSpPr>
            <p:nvPr/>
          </p:nvSpPr>
          <p:spPr bwMode="auto">
            <a:xfrm>
              <a:off x="3024" y="321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Line 67"/>
            <p:cNvSpPr>
              <a:spLocks noChangeShapeType="1"/>
            </p:cNvSpPr>
            <p:nvPr/>
          </p:nvSpPr>
          <p:spPr bwMode="auto">
            <a:xfrm>
              <a:off x="2976" y="345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Text Box 68"/>
            <p:cNvSpPr txBox="1">
              <a:spLocks noChangeArrowheads="1"/>
            </p:cNvSpPr>
            <p:nvPr/>
          </p:nvSpPr>
          <p:spPr bwMode="auto">
            <a:xfrm>
              <a:off x="4032" y="33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y</a:t>
              </a:r>
              <a:endParaRPr lang="ru-RU" b="1"/>
            </a:p>
          </p:txBody>
        </p:sp>
        <p:sp>
          <p:nvSpPr>
            <p:cNvPr id="81" name="Text Box 69"/>
            <p:cNvSpPr txBox="1">
              <a:spLocks noChangeArrowheads="1"/>
            </p:cNvSpPr>
            <p:nvPr/>
          </p:nvSpPr>
          <p:spPr bwMode="auto">
            <a:xfrm>
              <a:off x="5424" y="17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x</a:t>
              </a:r>
              <a:endParaRPr lang="ru-RU" b="1"/>
            </a:p>
          </p:txBody>
        </p:sp>
        <p:sp>
          <p:nvSpPr>
            <p:cNvPr id="82" name="Text Box 70"/>
            <p:cNvSpPr txBox="1">
              <a:spLocks noChangeArrowheads="1"/>
            </p:cNvSpPr>
            <p:nvPr/>
          </p:nvSpPr>
          <p:spPr bwMode="auto">
            <a:xfrm>
              <a:off x="4032" y="196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0</a:t>
              </a:r>
              <a:endParaRPr lang="ru-RU" b="1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209343" y="1658189"/>
            <a:ext cx="70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2361743" y="1810589"/>
            <a:ext cx="70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710470" y="1141437"/>
            <a:ext cx="68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91587" y="1150585"/>
            <a:ext cx="68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7409533" y="1157481"/>
            <a:ext cx="68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00" name="Freeform 447"/>
          <p:cNvSpPr>
            <a:spLocks/>
          </p:cNvSpPr>
          <p:nvPr/>
        </p:nvSpPr>
        <p:spPr bwMode="auto">
          <a:xfrm rot="10600848">
            <a:off x="1637583" y="1934048"/>
            <a:ext cx="794997" cy="1031522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1566469" y="2051288"/>
            <a:ext cx="18343" cy="2961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500780" y="3060229"/>
            <a:ext cx="2009853" cy="7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447"/>
          <p:cNvSpPr>
            <a:spLocks/>
          </p:cNvSpPr>
          <p:nvPr/>
        </p:nvSpPr>
        <p:spPr bwMode="auto">
          <a:xfrm>
            <a:off x="753707" y="3122434"/>
            <a:ext cx="769526" cy="1151716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4223073" y="1979626"/>
            <a:ext cx="18343" cy="29618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V="1">
            <a:off x="6536151" y="3814934"/>
            <a:ext cx="2009853" cy="7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reeform 447"/>
          <p:cNvSpPr>
            <a:spLocks/>
          </p:cNvSpPr>
          <p:nvPr/>
        </p:nvSpPr>
        <p:spPr bwMode="auto">
          <a:xfrm rot="10600848">
            <a:off x="7686609" y="2734978"/>
            <a:ext cx="794997" cy="1031522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" name="Freeform 447"/>
          <p:cNvSpPr>
            <a:spLocks/>
          </p:cNvSpPr>
          <p:nvPr/>
        </p:nvSpPr>
        <p:spPr bwMode="auto">
          <a:xfrm rot="10600848">
            <a:off x="4270611" y="2224230"/>
            <a:ext cx="794997" cy="1031522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" name="Freeform 447"/>
          <p:cNvSpPr>
            <a:spLocks/>
          </p:cNvSpPr>
          <p:nvPr/>
        </p:nvSpPr>
        <p:spPr bwMode="auto">
          <a:xfrm>
            <a:off x="6775015" y="3878174"/>
            <a:ext cx="769526" cy="1151716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" name="Freeform 447"/>
          <p:cNvSpPr>
            <a:spLocks/>
          </p:cNvSpPr>
          <p:nvPr/>
        </p:nvSpPr>
        <p:spPr bwMode="auto">
          <a:xfrm>
            <a:off x="3406824" y="3354242"/>
            <a:ext cx="769526" cy="1151716"/>
          </a:xfrm>
          <a:custGeom>
            <a:avLst/>
            <a:gdLst>
              <a:gd name="T0" fmla="*/ 1809 w 1809"/>
              <a:gd name="T1" fmla="*/ 1985 h 1985"/>
              <a:gd name="T2" fmla="*/ 1756 w 1809"/>
              <a:gd name="T3" fmla="*/ 1265 h 1985"/>
              <a:gd name="T4" fmla="*/ 1629 w 1809"/>
              <a:gd name="T5" fmla="*/ 712 h 1985"/>
              <a:gd name="T6" fmla="*/ 1432 w 1809"/>
              <a:gd name="T7" fmla="*/ 333 h 1985"/>
              <a:gd name="T8" fmla="*/ 1060 w 1809"/>
              <a:gd name="T9" fmla="*/ 151 h 1985"/>
              <a:gd name="T10" fmla="*/ 513 w 1809"/>
              <a:gd name="T11" fmla="*/ 45 h 1985"/>
              <a:gd name="T12" fmla="*/ 0 w 1809"/>
              <a:gd name="T13" fmla="*/ 0 h 19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9" h="1985">
                <a:moveTo>
                  <a:pt x="1809" y="1985"/>
                </a:moveTo>
                <a:cubicBezTo>
                  <a:pt x="1800" y="1865"/>
                  <a:pt x="1786" y="1477"/>
                  <a:pt x="1756" y="1265"/>
                </a:cubicBezTo>
                <a:cubicBezTo>
                  <a:pt x="1726" y="1053"/>
                  <a:pt x="1683" y="867"/>
                  <a:pt x="1629" y="712"/>
                </a:cubicBezTo>
                <a:cubicBezTo>
                  <a:pt x="1575" y="557"/>
                  <a:pt x="1527" y="427"/>
                  <a:pt x="1432" y="333"/>
                </a:cubicBezTo>
                <a:cubicBezTo>
                  <a:pt x="1337" y="239"/>
                  <a:pt x="1213" y="199"/>
                  <a:pt x="1060" y="151"/>
                </a:cubicBezTo>
                <a:cubicBezTo>
                  <a:pt x="907" y="103"/>
                  <a:pt x="690" y="70"/>
                  <a:pt x="513" y="45"/>
                </a:cubicBezTo>
                <a:cubicBezTo>
                  <a:pt x="336" y="20"/>
                  <a:pt x="107" y="9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" name="TextBox 116"/>
          <p:cNvSpPr txBox="1"/>
          <p:nvPr/>
        </p:nvSpPr>
        <p:spPr>
          <a:xfrm>
            <a:off x="455416" y="5373216"/>
            <a:ext cx="8143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1.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3.                 .                                                         4.                      </a:t>
            </a:r>
            <a:endParaRPr lang="ru-RU" dirty="0"/>
          </a:p>
        </p:txBody>
      </p:sp>
      <p:graphicFrame>
        <p:nvGraphicFramePr>
          <p:cNvPr id="118" name="Объект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4848"/>
              </p:ext>
            </p:extLst>
          </p:nvPr>
        </p:nvGraphicFramePr>
        <p:xfrm>
          <a:off x="1011238" y="5154613"/>
          <a:ext cx="122555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3" imgW="596880" imgH="393480" progId="Equation.3">
                  <p:embed/>
                </p:oleObj>
              </mc:Choice>
              <mc:Fallback>
                <p:oleObj name="Формула" r:id="rId3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1238" y="5154613"/>
                        <a:ext cx="1225550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Объект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87058"/>
              </p:ext>
            </p:extLst>
          </p:nvPr>
        </p:nvGraphicFramePr>
        <p:xfrm>
          <a:off x="5338763" y="5149850"/>
          <a:ext cx="12350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5" imgW="609480" imgH="393480" progId="Equation.3">
                  <p:embed/>
                </p:oleObj>
              </mc:Choice>
              <mc:Fallback>
                <p:oleObj name="Формула" r:id="rId5" imgW="609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8763" y="5149850"/>
                        <a:ext cx="1235075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Объект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327231"/>
              </p:ext>
            </p:extLst>
          </p:nvPr>
        </p:nvGraphicFramePr>
        <p:xfrm>
          <a:off x="1144583" y="5973380"/>
          <a:ext cx="1624247" cy="76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7" imgW="596880" imgH="393480" progId="Equation.3">
                  <p:embed/>
                </p:oleObj>
              </mc:Choice>
              <mc:Fallback>
                <p:oleObj name="Формула" r:id="rId7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4583" y="5973380"/>
                        <a:ext cx="1624247" cy="76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Объект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43740"/>
              </p:ext>
            </p:extLst>
          </p:nvPr>
        </p:nvGraphicFramePr>
        <p:xfrm>
          <a:off x="5568762" y="5973380"/>
          <a:ext cx="1649134" cy="76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9" imgW="761760" imgH="393480" progId="Equation.3">
                  <p:embed/>
                </p:oleObj>
              </mc:Choice>
              <mc:Fallback>
                <p:oleObj name="Формула" r:id="rId9" imgW="76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68762" y="5973380"/>
                        <a:ext cx="1649134" cy="76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Прямоугольник 121"/>
          <p:cNvSpPr/>
          <p:nvPr/>
        </p:nvSpPr>
        <p:spPr>
          <a:xfrm>
            <a:off x="1438069" y="263510"/>
            <a:ext cx="1173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Вопрос 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5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izmat.by/pic/MATH/test226/im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28800"/>
            <a:ext cx="421196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95553"/>
              </p:ext>
            </p:extLst>
          </p:nvPr>
        </p:nvGraphicFramePr>
        <p:xfrm>
          <a:off x="4860032" y="980727"/>
          <a:ext cx="3888432" cy="5544617"/>
        </p:xfrm>
        <a:graphic>
          <a:graphicData uri="http://schemas.openxmlformats.org/drawingml/2006/table">
            <a:tbl>
              <a:tblPr/>
              <a:tblGrid>
                <a:gridCol w="648072"/>
                <a:gridCol w="3240360"/>
              </a:tblGrid>
              <a:tr h="2963502">
                <a:tc>
                  <a:txBody>
                    <a:bodyPr/>
                    <a:lstStyle/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r>
                        <a:rPr lang="ru-RU" b="1" dirty="0" smtClean="0">
                          <a:effectLst/>
                          <a:latin typeface="Georgia"/>
                        </a:rPr>
                        <a:t>А</a:t>
                      </a:r>
                    </a:p>
                    <a:p>
                      <a:endParaRPr lang="ru-RU" b="1" dirty="0" smtClean="0">
                        <a:effectLst/>
                        <a:latin typeface="Georgia"/>
                      </a:endParaRPr>
                    </a:p>
                    <a:p>
                      <a:endParaRPr lang="en-US" b="1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r>
                        <a:rPr lang="ru-RU" b="0" dirty="0" smtClean="0">
                          <a:effectLst/>
                          <a:latin typeface="Georgia"/>
                        </a:rPr>
                        <a:t>функция </a:t>
                      </a:r>
                      <a:r>
                        <a:rPr lang="ru-RU" b="0" dirty="0">
                          <a:effectLst/>
                          <a:latin typeface="Georgia"/>
                        </a:rPr>
                        <a:t>убывает на </a:t>
                      </a:r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r>
                        <a:rPr lang="ru-RU" b="0" dirty="0" smtClean="0">
                          <a:effectLst/>
                          <a:latin typeface="Georgia"/>
                        </a:rPr>
                        <a:t>промежутке</a:t>
                      </a:r>
                      <a:r>
                        <a:rPr lang="ru-RU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ru-RU" b="0" dirty="0" smtClean="0">
                          <a:effectLst/>
                          <a:latin typeface="Georgia"/>
                        </a:rPr>
                        <a:t> </a:t>
                      </a:r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5969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Georgia"/>
                        </a:rPr>
                        <a:t>B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ось симметрии графика функции - прямая </a:t>
                      </a:r>
                      <a:r>
                        <a:rPr lang="ru-RU" b="0" dirty="0" smtClean="0">
                          <a:effectLst/>
                          <a:latin typeface="Georgia"/>
                        </a:rPr>
                        <a:t>х=3</a:t>
                      </a:r>
                    </a:p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5969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C.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функция имеет наименьшее значение у=5 при </a:t>
                      </a:r>
                      <a:r>
                        <a:rPr lang="ru-RU" b="0" dirty="0" smtClean="0">
                          <a:effectLst/>
                          <a:latin typeface="Georgia"/>
                        </a:rPr>
                        <a:t>х=3</a:t>
                      </a:r>
                    </a:p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177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множество значений функции - все числа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Picture 4" descr="http://fizmat.by/pic/MATH/test226/form15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40968"/>
            <a:ext cx="936104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43608" y="396120"/>
            <a:ext cx="64087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На рисунке изображен график квадратичной функции.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Укажите верное утверждение.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3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25.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На рисунке изображен график квадратичной функции.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Укажите верное утверждение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.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4" name="Picture 2" descr="http://fizmat.by/pic/MATH/test226/im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12776"/>
            <a:ext cx="305983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2977"/>
              </p:ext>
            </p:extLst>
          </p:nvPr>
        </p:nvGraphicFramePr>
        <p:xfrm>
          <a:off x="3131840" y="1910473"/>
          <a:ext cx="6012160" cy="2560320"/>
        </p:xfrm>
        <a:graphic>
          <a:graphicData uri="http://schemas.openxmlformats.org/drawingml/2006/table">
            <a:tbl>
              <a:tblPr/>
              <a:tblGrid>
                <a:gridCol w="1002027"/>
                <a:gridCol w="5010133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 при </a:t>
                      </a:r>
                      <a:r>
                        <a:rPr lang="ru-RU" b="0" dirty="0" smtClean="0">
                          <a:effectLst/>
                          <a:latin typeface="Georgia"/>
                        </a:rPr>
                        <a:t>                 ,</a:t>
                      </a:r>
                      <a:r>
                        <a:rPr lang="ru-RU" b="0" baseline="0" dirty="0" smtClean="0">
                          <a:effectLst/>
                          <a:latin typeface="Georgia"/>
                        </a:rPr>
                        <a:t>  </a:t>
                      </a:r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 при </a:t>
                      </a:r>
                      <a:r>
                        <a:rPr lang="ru-RU" b="0" dirty="0" smtClean="0">
                          <a:effectLst/>
                          <a:latin typeface="Georgia"/>
                        </a:rPr>
                        <a:t>                , </a:t>
                      </a:r>
                    </a:p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C.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промежуток возрастания функции </a:t>
                      </a:r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промежуток убывания функции </a:t>
                      </a:r>
                      <a:endParaRPr lang="ru-RU" b="0" dirty="0" smtClean="0">
                        <a:effectLst/>
                        <a:latin typeface="Georgia"/>
                      </a:endParaRPr>
                    </a:p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4" descr="http://fizmat.by/pic/MATH/test226/form16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320" y="1830670"/>
            <a:ext cx="76122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fizmat.by/pic/MATH/test226/form16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85782"/>
            <a:ext cx="2160240" cy="4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fizmat.by/pic/MATH/test226/form17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009" y="2508828"/>
            <a:ext cx="76122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fizmat.by/pic/MATH/test226/form17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700" y="2475095"/>
            <a:ext cx="1220668" cy="46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fizmat.by/pic/MATH/test226/form166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115017"/>
            <a:ext cx="755576" cy="47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fizmat.by/pic/MATH/test226/form167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67" y="3861048"/>
            <a:ext cx="978705" cy="35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19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en-US" dirty="0"/>
              <a:t> </a:t>
            </a:r>
            <a:r>
              <a:rPr lang="en-US" b="1" dirty="0" smtClean="0"/>
              <a:t>A.</a:t>
            </a:r>
            <a:r>
              <a:rPr lang="ru-RU" b="1" dirty="0" smtClean="0"/>
              <a:t>   4</a:t>
            </a:r>
            <a:endParaRPr lang="ru-RU" dirty="0" smtClean="0"/>
          </a:p>
          <a:p>
            <a:pPr marL="0" indent="0" fontAlgn="ctr">
              <a:buNone/>
            </a:pP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/>
              <a:t>B</a:t>
            </a:r>
            <a:r>
              <a:rPr lang="en-US" b="1" dirty="0" smtClean="0"/>
              <a:t>.</a:t>
            </a:r>
            <a:r>
              <a:rPr lang="ru-RU" b="1" dirty="0" smtClean="0"/>
              <a:t>   5</a:t>
            </a:r>
            <a:endParaRPr lang="ru-RU" dirty="0"/>
          </a:p>
          <a:p>
            <a:pPr marL="0" indent="0" fontAlgn="ctr">
              <a:buNone/>
            </a:pPr>
            <a:endParaRPr lang="ru-RU" dirty="0" smtClean="0"/>
          </a:p>
          <a:p>
            <a:pPr fontAlgn="ctr"/>
            <a:r>
              <a:rPr lang="en-US" dirty="0"/>
              <a:t> </a:t>
            </a:r>
            <a:r>
              <a:rPr lang="en-US" b="1" dirty="0"/>
              <a:t>C</a:t>
            </a:r>
            <a:r>
              <a:rPr lang="en-US" b="1" dirty="0" smtClean="0"/>
              <a:t>.</a:t>
            </a:r>
            <a:r>
              <a:rPr lang="ru-RU" b="1" dirty="0" smtClean="0"/>
              <a:t>    1</a:t>
            </a:r>
            <a:endParaRPr lang="ru-RU" dirty="0"/>
          </a:p>
          <a:p>
            <a:pPr marL="0" indent="0" fontAlgn="ctr">
              <a:buNone/>
            </a:pP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/>
              <a:t>D</a:t>
            </a:r>
            <a:r>
              <a:rPr lang="en-US" b="1" dirty="0" smtClean="0"/>
              <a:t>.</a:t>
            </a:r>
            <a:r>
              <a:rPr lang="ru-RU" b="1" dirty="0" smtClean="0"/>
              <a:t>    2</a:t>
            </a:r>
            <a:endParaRPr lang="ru-RU" dirty="0"/>
          </a:p>
          <a:p>
            <a:pPr marL="0" indent="0" fontAlgn="ctr">
              <a:buNone/>
            </a:pP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/>
              <a:t>E</a:t>
            </a:r>
            <a:r>
              <a:rPr lang="en-US" b="1" dirty="0" smtClean="0"/>
              <a:t>.</a:t>
            </a:r>
            <a:r>
              <a:rPr lang="ru-RU" b="1" dirty="0" smtClean="0"/>
              <a:t>     3</a:t>
            </a:r>
            <a:endParaRPr lang="ru-RU" dirty="0"/>
          </a:p>
          <a:p>
            <a:pPr marL="0" indent="0" fontAlgn="ctr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-48473"/>
            <a:ext cx="8948126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37.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Какая из прямых:   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пересекает график    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 двух точках?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5" name="Picture 2" descr="http://fizmat.by/pic/MATH/test226/form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772" y="0"/>
            <a:ext cx="5183858" cy="38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http://fizmat.by/pic/MATH/test226/form4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535528"/>
            <a:ext cx="2199942" cy="59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1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fontAlgn="ctr"/>
            <a:r>
              <a:rPr lang="en-US" dirty="0"/>
              <a:t> </a:t>
            </a:r>
            <a:r>
              <a:rPr lang="en-US" b="1" dirty="0"/>
              <a:t>A.</a:t>
            </a:r>
            <a:endParaRPr lang="ru-RU" dirty="0"/>
          </a:p>
          <a:p>
            <a:pPr fontAlgn="ctr"/>
            <a:r>
              <a:rPr lang="ru-RU" dirty="0"/>
              <a:t>2</a:t>
            </a:r>
          </a:p>
          <a:p>
            <a:pPr fontAlgn="ctr"/>
            <a:r>
              <a:rPr lang="en-US" dirty="0"/>
              <a:t> </a:t>
            </a:r>
            <a:r>
              <a:rPr lang="en-US" b="1" dirty="0"/>
              <a:t>B.</a:t>
            </a:r>
            <a:endParaRPr lang="ru-RU" dirty="0"/>
          </a:p>
          <a:p>
            <a:pPr fontAlgn="ctr"/>
            <a:r>
              <a:rPr lang="ru-RU" dirty="0"/>
              <a:t>4</a:t>
            </a:r>
          </a:p>
          <a:p>
            <a:pPr fontAlgn="ctr"/>
            <a:r>
              <a:rPr lang="en-US" dirty="0"/>
              <a:t> </a:t>
            </a:r>
            <a:r>
              <a:rPr lang="en-US" b="1" dirty="0"/>
              <a:t>C.</a:t>
            </a:r>
            <a:endParaRPr lang="ru-RU" dirty="0"/>
          </a:p>
          <a:p>
            <a:pPr fontAlgn="ctr"/>
            <a:r>
              <a:rPr lang="ru-RU" dirty="0"/>
              <a:t>1</a:t>
            </a:r>
          </a:p>
          <a:p>
            <a:pPr fontAlgn="ctr"/>
            <a:r>
              <a:rPr lang="en-US" dirty="0"/>
              <a:t> </a:t>
            </a:r>
            <a:r>
              <a:rPr lang="en-US" b="1" dirty="0"/>
              <a:t>D.</a:t>
            </a:r>
            <a:endParaRPr lang="ru-RU" dirty="0"/>
          </a:p>
          <a:p>
            <a:pPr fontAlgn="ctr"/>
            <a:r>
              <a:rPr lang="ru-RU" dirty="0"/>
              <a:t>8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34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Найдите сумму наименьшего и наибольшего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значений выражения                                              на отрезке 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5" name="Picture 2" descr="http://fizmat.by/pic/MATH/test226/form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44515"/>
            <a:ext cx="1728192" cy="53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http://fizmat.by/pic/MATH/test226/form3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3647"/>
            <a:ext cx="1152128" cy="8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24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fontAlgn="ctr"/>
            <a:r>
              <a:rPr lang="en-US" dirty="0"/>
              <a:t> </a:t>
            </a:r>
            <a:r>
              <a:rPr lang="en-US" b="1" dirty="0"/>
              <a:t>A</a:t>
            </a:r>
            <a:r>
              <a:rPr lang="en-US" b="1" dirty="0" smtClean="0"/>
              <a:t>.</a:t>
            </a:r>
            <a:r>
              <a:rPr lang="ru-RU" b="1" dirty="0" smtClean="0"/>
              <a:t>   </a:t>
            </a: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/>
              <a:t>B.</a:t>
            </a: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/>
              <a:t>C.</a:t>
            </a:r>
            <a:endParaRPr lang="ru-RU" dirty="0"/>
          </a:p>
          <a:p>
            <a:pPr fontAlgn="ctr"/>
            <a:r>
              <a:rPr lang="en-US" dirty="0"/>
              <a:t> </a:t>
            </a:r>
            <a:r>
              <a:rPr lang="en-US" b="1" dirty="0"/>
              <a:t>D.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4799"/>
            <a:ext cx="8291264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26.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Представьте уравнение функции, заданной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формулой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виде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                                                                </a:t>
            </a:r>
          </a:p>
        </p:txBody>
      </p:sp>
      <p:pic>
        <p:nvPicPr>
          <p:cNvPr id="5" name="Picture 2" descr="http://fizmat.by/pic/MATH/test226/form2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76" y="975154"/>
            <a:ext cx="1713543" cy="47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http://fizmat.by/pic/MATH/test226/form2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17805"/>
            <a:ext cx="1915268" cy="51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fizmat.by/pic/MATH/test226/form17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06" y="3933672"/>
            <a:ext cx="1907098" cy="40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fizmat.by/pic/MATH/test226/form17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22" y="4360432"/>
            <a:ext cx="1827182" cy="45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http://fizmat.by/pic/MATH/test226/form17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22" y="4813323"/>
            <a:ext cx="1827182" cy="44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http://fizmat.by/pic/MATH/test226/form173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14" y="5257067"/>
            <a:ext cx="2004515" cy="4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414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119</Words>
  <Application>Microsoft Office PowerPoint</Application>
  <PresentationFormat>Экран (4:3)</PresentationFormat>
  <Paragraphs>130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Презентация PowerPoint</vt:lpstr>
      <vt:lpstr>Вопрос 1. Какой формулой задана функция, график которой схематично изображен на рисунке.</vt:lpstr>
      <vt:lpstr>Используя график функции   постройте график функции   </vt:lpstr>
      <vt:lpstr>Установите соответствие</vt:lpstr>
      <vt:lpstr>Презентация PowerPoint</vt:lpstr>
      <vt:lpstr>Вопрос 25. На рисунке изображен график квадратичной функции.  Укажите верное утверждение.  </vt:lpstr>
      <vt:lpstr>Вопрос 37. Какая из прямых:      пересекает график                                               в двух точках?  </vt:lpstr>
      <vt:lpstr>Вопрос 34. Найдите сумму наименьшего и наибольшего  значений выражения                                              на отрезке    </vt:lpstr>
      <vt:lpstr>Вопрос 26.Представьте уравнение функции, заданной  формулой                                        в виде                                                                      </vt:lpstr>
      <vt:lpstr>Вопрос 27 Укажите абсциссы точек пересечения графика  функции                                                          с осью Ox. </vt:lpstr>
      <vt:lpstr>Вопрос 21. Дана функция                                                                .  Укажите верное утверждение.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12</cp:revision>
  <dcterms:created xsi:type="dcterms:W3CDTF">2015-01-31T14:31:30Z</dcterms:created>
  <dcterms:modified xsi:type="dcterms:W3CDTF">2015-01-31T18:26:30Z</dcterms:modified>
</cp:coreProperties>
</file>