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ms-powerpoint.presentation.macroEnabled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activeX/activeX1.xml" ContentType="application/vnd.ms-office.activeX+xml"/>
  <Override PartName="/ppt/activeX/activeX1.bin" ContentType="application/vnd.ms-office.activeX"/>
  <Override PartName="/ppt/notesSlides/notesSlide1.xml" ContentType="application/vnd.openxmlformats-officedocument.presentationml.notesSlide+xml"/>
  <Override PartName="/ppt/vbaProject.bin" ContentType="application/vnd.ms-office.vbaPro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94" r:id="rId2"/>
    <p:sldId id="314" r:id="rId3"/>
    <p:sldId id="303" r:id="rId4"/>
    <p:sldId id="315" r:id="rId5"/>
    <p:sldId id="316" r:id="rId6"/>
    <p:sldId id="295" r:id="rId7"/>
    <p:sldId id="296" r:id="rId8"/>
    <p:sldId id="297" r:id="rId9"/>
    <p:sldId id="298" r:id="rId10"/>
    <p:sldId id="299" r:id="rId11"/>
    <p:sldId id="300" r:id="rId12"/>
    <p:sldId id="307" r:id="rId13"/>
    <p:sldId id="309" r:id="rId14"/>
    <p:sldId id="308" r:id="rId15"/>
    <p:sldId id="310" r:id="rId16"/>
    <p:sldId id="311" r:id="rId17"/>
    <p:sldId id="312" r:id="rId18"/>
    <p:sldId id="313" r:id="rId19"/>
    <p:sldId id="287" r:id="rId20"/>
    <p:sldId id="257" r:id="rId21"/>
    <p:sldId id="301" r:id="rId22"/>
    <p:sldId id="267" r:id="rId23"/>
    <p:sldId id="291" r:id="rId24"/>
    <p:sldId id="275" r:id="rId25"/>
    <p:sldId id="286" r:id="rId26"/>
    <p:sldId id="317" r:id="rId27"/>
    <p:sldId id="261" r:id="rId2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microsoft.com/office/2006/relationships/vbaProject" Target="vbaProject.bin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activeX1.xml><?xml version="1.0" encoding="utf-8"?>
<ax:ocx xmlns:ax="http://schemas.microsoft.com/office/2006/activeX" xmlns:r="http://schemas.openxmlformats.org/officeDocument/2006/relationships" ax:classid="{5512D118-5CC6-11CF-8D67-00AA00BDCE1D}" ax:persistence="persistStream" r:id="rId1"/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30.wmf"/><Relationship Id="rId1" Type="http://schemas.openxmlformats.org/officeDocument/2006/relationships/image" Target="../media/image29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9.wmf"/><Relationship Id="rId2" Type="http://schemas.openxmlformats.org/officeDocument/2006/relationships/image" Target="../media/image38.wmf"/><Relationship Id="rId1" Type="http://schemas.openxmlformats.org/officeDocument/2006/relationships/image" Target="../media/image37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54.wmf"/><Relationship Id="rId1" Type="http://schemas.openxmlformats.org/officeDocument/2006/relationships/image" Target="../media/image5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D71A76-F9C9-47B0-A7D6-F7D8233805E4}" type="datetimeFigureOut">
              <a:rPr lang="ru-RU" smtClean="0"/>
              <a:t>06.02.2015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4AE429-D5D0-4648-8577-3E1ADB9E5D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70113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4AE429-D5D0-4648-8577-3E1ADB9E5DD7}" type="slidenum">
              <a:rPr lang="ru-RU" smtClean="0"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53442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5E595-EC82-44A1-92C3-46412410F014}" type="datetimeFigureOut">
              <a:rPr lang="ru-RU" smtClean="0"/>
              <a:t>06.02.2015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BE41E-6679-426F-9E83-8D59F44ABC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01950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5E595-EC82-44A1-92C3-46412410F014}" type="datetimeFigureOut">
              <a:rPr lang="ru-RU" smtClean="0"/>
              <a:t>06.02.2015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BE41E-6679-426F-9E83-8D59F44ABC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63494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5E595-EC82-44A1-92C3-46412410F014}" type="datetimeFigureOut">
              <a:rPr lang="ru-RU" smtClean="0"/>
              <a:t>06.02.2015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BE41E-6679-426F-9E83-8D59F44ABC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11674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5E595-EC82-44A1-92C3-46412410F014}" type="datetimeFigureOut">
              <a:rPr lang="ru-RU" smtClean="0"/>
              <a:t>06.02.2015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BE41E-6679-426F-9E83-8D59F44ABC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28429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5E595-EC82-44A1-92C3-46412410F014}" type="datetimeFigureOut">
              <a:rPr lang="ru-RU" smtClean="0"/>
              <a:t>06.02.2015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BE41E-6679-426F-9E83-8D59F44ABC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38135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5E595-EC82-44A1-92C3-46412410F014}" type="datetimeFigureOut">
              <a:rPr lang="ru-RU" smtClean="0"/>
              <a:t>06.02.2015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BE41E-6679-426F-9E83-8D59F44ABC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40855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5E595-EC82-44A1-92C3-46412410F014}" type="datetimeFigureOut">
              <a:rPr lang="ru-RU" smtClean="0"/>
              <a:t>06.02.2015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BE41E-6679-426F-9E83-8D59F44ABC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12724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5E595-EC82-44A1-92C3-46412410F014}" type="datetimeFigureOut">
              <a:rPr lang="ru-RU" smtClean="0"/>
              <a:t>06.02.2015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BE41E-6679-426F-9E83-8D59F44ABC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31784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5E595-EC82-44A1-92C3-46412410F014}" type="datetimeFigureOut">
              <a:rPr lang="ru-RU" smtClean="0"/>
              <a:t>06.02.2015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BE41E-6679-426F-9E83-8D59F44ABC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51927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5E595-EC82-44A1-92C3-46412410F014}" type="datetimeFigureOut">
              <a:rPr lang="ru-RU" smtClean="0"/>
              <a:t>06.02.2015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BE41E-6679-426F-9E83-8D59F44ABC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69335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5E595-EC82-44A1-92C3-46412410F014}" type="datetimeFigureOut">
              <a:rPr lang="ru-RU" smtClean="0"/>
              <a:t>06.02.2015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BE41E-6679-426F-9E83-8D59F44ABC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41747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45E595-EC82-44A1-92C3-46412410F014}" type="datetimeFigureOut">
              <a:rPr lang="ru-RU" smtClean="0"/>
              <a:t>06.02.2015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BBE41E-6679-426F-9E83-8D59F44ABC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72838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7" Type="http://schemas.openxmlformats.org/officeDocument/2006/relationships/image" Target="../media/image10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7.bin"/><Relationship Id="rId5" Type="http://schemas.openxmlformats.org/officeDocument/2006/relationships/image" Target="../media/image9.wmf"/><Relationship Id="rId4" Type="http://schemas.openxmlformats.org/officeDocument/2006/relationships/oleObject" Target="../embeddings/oleObject6.bin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image" Target="../media/image17.png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18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gif"/><Relationship Id="rId3" Type="http://schemas.openxmlformats.org/officeDocument/2006/relationships/image" Target="../media/image24.gif"/><Relationship Id="rId7" Type="http://schemas.openxmlformats.org/officeDocument/2006/relationships/image" Target="../media/image27.gi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6.gif"/><Relationship Id="rId5" Type="http://schemas.openxmlformats.org/officeDocument/2006/relationships/image" Target="../media/image25.gif"/><Relationship Id="rId10" Type="http://schemas.openxmlformats.org/officeDocument/2006/relationships/image" Target="../media/image23.wmf"/><Relationship Id="rId4" Type="http://schemas.openxmlformats.org/officeDocument/2006/relationships/image" Target="../media/image5.jpeg"/><Relationship Id="rId9" Type="http://schemas.openxmlformats.org/officeDocument/2006/relationships/oleObject" Target="../embeddings/oleObject10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jpeg"/><Relationship Id="rId4" Type="http://schemas.openxmlformats.org/officeDocument/2006/relationships/image" Target="../media/image2.wmf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gif"/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33.gif"/><Relationship Id="rId12" Type="http://schemas.openxmlformats.org/officeDocument/2006/relationships/image" Target="../media/image36.wmf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32.gif"/><Relationship Id="rId11" Type="http://schemas.openxmlformats.org/officeDocument/2006/relationships/image" Target="../media/image30.wmf"/><Relationship Id="rId5" Type="http://schemas.openxmlformats.org/officeDocument/2006/relationships/image" Target="../media/image31.gif"/><Relationship Id="rId10" Type="http://schemas.openxmlformats.org/officeDocument/2006/relationships/oleObject" Target="../embeddings/oleObject11.bin"/><Relationship Id="rId4" Type="http://schemas.openxmlformats.org/officeDocument/2006/relationships/notesSlide" Target="../notesSlides/notesSlide1.xml"/><Relationship Id="rId9" Type="http://schemas.openxmlformats.org/officeDocument/2006/relationships/image" Target="../media/image35.gif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wmf"/><Relationship Id="rId3" Type="http://schemas.openxmlformats.org/officeDocument/2006/relationships/oleObject" Target="../embeddings/oleObject12.bin"/><Relationship Id="rId7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38.wmf"/><Relationship Id="rId5" Type="http://schemas.openxmlformats.org/officeDocument/2006/relationships/oleObject" Target="../embeddings/oleObject13.bin"/><Relationship Id="rId4" Type="http://schemas.openxmlformats.org/officeDocument/2006/relationships/image" Target="../media/image37.w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gif"/><Relationship Id="rId2" Type="http://schemas.openxmlformats.org/officeDocument/2006/relationships/image" Target="../media/image40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4.gif"/><Relationship Id="rId5" Type="http://schemas.openxmlformats.org/officeDocument/2006/relationships/image" Target="../media/image43.gif"/><Relationship Id="rId4" Type="http://schemas.openxmlformats.org/officeDocument/2006/relationships/image" Target="../media/image42.gif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5.gi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6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gif"/><Relationship Id="rId7" Type="http://schemas.openxmlformats.org/officeDocument/2006/relationships/image" Target="../media/image52.gif"/><Relationship Id="rId2" Type="http://schemas.openxmlformats.org/officeDocument/2006/relationships/image" Target="../media/image4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1.gif"/><Relationship Id="rId5" Type="http://schemas.openxmlformats.org/officeDocument/2006/relationships/image" Target="../media/image50.gif"/><Relationship Id="rId4" Type="http://schemas.openxmlformats.org/officeDocument/2006/relationships/image" Target="../media/image49.gi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5.png"/><Relationship Id="rId7" Type="http://schemas.openxmlformats.org/officeDocument/2006/relationships/image" Target="../media/image5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16.bin"/><Relationship Id="rId5" Type="http://schemas.openxmlformats.org/officeDocument/2006/relationships/image" Target="../media/image53.wmf"/><Relationship Id="rId4" Type="http://schemas.openxmlformats.org/officeDocument/2006/relationships/oleObject" Target="../embeddings/oleObject15.bin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7.gif"/><Relationship Id="rId2" Type="http://schemas.openxmlformats.org/officeDocument/2006/relationships/image" Target="../media/image56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6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6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Нина\Desktop\2014-2015уч.год\рамки\рис\рисунки\Новое изображение.GIF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492"/>
            <a:ext cx="4020021" cy="40200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4211960" y="476672"/>
            <a:ext cx="4897115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32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Область определения и область значения     функций. </a:t>
            </a:r>
          </a:p>
          <a:p>
            <a:pPr>
              <a:defRPr/>
            </a:pPr>
            <a:r>
              <a:rPr lang="ru-RU" sz="24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ru-RU" sz="24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  линейная функция</a:t>
            </a:r>
          </a:p>
          <a:p>
            <a:pPr>
              <a:buFont typeface="Wingdings" pitchFamily="2" charset="2"/>
              <a:buChar char="Ø"/>
              <a:defRPr/>
            </a:pPr>
            <a:endParaRPr lang="ru-RU" sz="2400" dirty="0" smtClean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>
              <a:buFont typeface="Wingdings" pitchFamily="2" charset="2"/>
              <a:buChar char="Ø"/>
              <a:defRPr/>
            </a:pPr>
            <a:r>
              <a:rPr lang="ru-RU" sz="24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  квадратичная функция</a:t>
            </a:r>
            <a:endParaRPr lang="ru-RU" sz="2400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3527" y="5373216"/>
            <a:ext cx="878554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dirty="0" smtClean="0">
                <a:solidFill>
                  <a:schemeClr val="accent2"/>
                </a:solidFill>
              </a:rPr>
              <a:t>Методическая разработка Фоминой Н.М.</a:t>
            </a:r>
          </a:p>
          <a:p>
            <a:r>
              <a:rPr lang="ru-RU" sz="3200" b="1" i="1" dirty="0" smtClean="0">
                <a:solidFill>
                  <a:schemeClr val="accent2"/>
                </a:solidFill>
              </a:rPr>
              <a:t>МБОУ Лицея №10 г. Химки, Московской обл.</a:t>
            </a:r>
          </a:p>
          <a:p>
            <a:endParaRPr lang="ru-RU" sz="3200" b="1" i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1282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906463" y="158750"/>
            <a:ext cx="7913687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ru-RU" sz="2400"/>
              <a:t>На рисунке изображен график квадратичной функции </a:t>
            </a:r>
            <a:endParaRPr lang="en-US" sz="2400"/>
          </a:p>
          <a:p>
            <a:pPr eaLnBrk="1" hangingPunct="1"/>
            <a:r>
              <a:rPr lang="en-US" sz="2400"/>
              <a:t>y=f(x) </a:t>
            </a:r>
            <a:r>
              <a:rPr lang="ru-RU" sz="2400"/>
              <a:t>на отрезке </a:t>
            </a:r>
            <a:r>
              <a:rPr lang="en-US" sz="2400"/>
              <a:t>[-5; </a:t>
            </a:r>
            <a:r>
              <a:rPr lang="ru-RU" sz="2400"/>
              <a:t>2</a:t>
            </a:r>
            <a:r>
              <a:rPr lang="en-US" sz="2400"/>
              <a:t>]</a:t>
            </a:r>
            <a:r>
              <a:rPr lang="ru-RU" sz="2400"/>
              <a:t>. Найдите </a:t>
            </a:r>
            <a:r>
              <a:rPr lang="en-US" sz="2400"/>
              <a:t>f(-8)</a:t>
            </a:r>
            <a:endParaRPr lang="ru-RU" sz="2400"/>
          </a:p>
        </p:txBody>
      </p:sp>
      <p:sp>
        <p:nvSpPr>
          <p:cNvPr id="21507" name="Freeform 3"/>
          <p:cNvSpPr>
            <a:spLocks/>
          </p:cNvSpPr>
          <p:nvPr/>
        </p:nvSpPr>
        <p:spPr bwMode="auto">
          <a:xfrm>
            <a:off x="3873500" y="1346200"/>
            <a:ext cx="1588" cy="4467225"/>
          </a:xfrm>
          <a:custGeom>
            <a:avLst/>
            <a:gdLst>
              <a:gd name="T0" fmla="*/ 0 w 1"/>
              <a:gd name="T1" fmla="*/ 0 h 2814"/>
              <a:gd name="T2" fmla="*/ 0 w 1"/>
              <a:gd name="T3" fmla="*/ 4467225 h 2814"/>
              <a:gd name="T4" fmla="*/ 0 60000 65536"/>
              <a:gd name="T5" fmla="*/ 0 60000 65536"/>
              <a:gd name="T6" fmla="*/ 0 w 1"/>
              <a:gd name="T7" fmla="*/ 0 h 2814"/>
              <a:gd name="T8" fmla="*/ 1 w 1"/>
              <a:gd name="T9" fmla="*/ 2814 h 281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2814">
                <a:moveTo>
                  <a:pt x="0" y="0"/>
                </a:moveTo>
                <a:lnTo>
                  <a:pt x="0" y="2814"/>
                </a:lnTo>
              </a:path>
            </a:pathLst>
          </a:custGeom>
          <a:noFill/>
          <a:ln w="12700" cap="flat" cmpd="sng">
            <a:solidFill>
              <a:srgbClr val="4D4D4D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1508" name="Freeform 4"/>
          <p:cNvSpPr>
            <a:spLocks/>
          </p:cNvSpPr>
          <p:nvPr/>
        </p:nvSpPr>
        <p:spPr bwMode="auto">
          <a:xfrm>
            <a:off x="3946525" y="2736850"/>
            <a:ext cx="4857750" cy="3175"/>
          </a:xfrm>
          <a:custGeom>
            <a:avLst/>
            <a:gdLst>
              <a:gd name="T0" fmla="*/ 0 w 3060"/>
              <a:gd name="T1" fmla="*/ 0 h 2"/>
              <a:gd name="T2" fmla="*/ 4857750 w 3060"/>
              <a:gd name="T3" fmla="*/ 3175 h 2"/>
              <a:gd name="T4" fmla="*/ 0 60000 65536"/>
              <a:gd name="T5" fmla="*/ 0 60000 65536"/>
              <a:gd name="T6" fmla="*/ 0 w 3060"/>
              <a:gd name="T7" fmla="*/ 0 h 2"/>
              <a:gd name="T8" fmla="*/ 3060 w 3060"/>
              <a:gd name="T9" fmla="*/ 2 h 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060" h="2">
                <a:moveTo>
                  <a:pt x="0" y="0"/>
                </a:moveTo>
                <a:lnTo>
                  <a:pt x="3060" y="2"/>
                </a:lnTo>
              </a:path>
            </a:pathLst>
          </a:custGeom>
          <a:noFill/>
          <a:ln w="12700" cap="flat" cmpd="sng">
            <a:solidFill>
              <a:srgbClr val="4D4D4D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1509" name="Freeform 5"/>
          <p:cNvSpPr>
            <a:spLocks/>
          </p:cNvSpPr>
          <p:nvPr/>
        </p:nvSpPr>
        <p:spPr bwMode="auto">
          <a:xfrm>
            <a:off x="3889375" y="5534025"/>
            <a:ext cx="4902200" cy="1588"/>
          </a:xfrm>
          <a:custGeom>
            <a:avLst/>
            <a:gdLst>
              <a:gd name="T0" fmla="*/ 0 w 3088"/>
              <a:gd name="T1" fmla="*/ 0 h 1"/>
              <a:gd name="T2" fmla="*/ 4902200 w 3088"/>
              <a:gd name="T3" fmla="*/ 0 h 1"/>
              <a:gd name="T4" fmla="*/ 0 60000 65536"/>
              <a:gd name="T5" fmla="*/ 0 60000 65536"/>
              <a:gd name="T6" fmla="*/ 0 w 3088"/>
              <a:gd name="T7" fmla="*/ 0 h 1"/>
              <a:gd name="T8" fmla="*/ 3088 w 3088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088" h="1">
                <a:moveTo>
                  <a:pt x="0" y="0"/>
                </a:moveTo>
                <a:lnTo>
                  <a:pt x="3088" y="0"/>
                </a:lnTo>
              </a:path>
            </a:pathLst>
          </a:custGeom>
          <a:noFill/>
          <a:ln w="12700" cap="flat" cmpd="sng">
            <a:solidFill>
              <a:srgbClr val="4D4D4D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1510" name="Freeform 6"/>
          <p:cNvSpPr>
            <a:spLocks/>
          </p:cNvSpPr>
          <p:nvPr/>
        </p:nvSpPr>
        <p:spPr bwMode="auto">
          <a:xfrm>
            <a:off x="3873500" y="5254625"/>
            <a:ext cx="4911725" cy="3175"/>
          </a:xfrm>
          <a:custGeom>
            <a:avLst/>
            <a:gdLst>
              <a:gd name="T0" fmla="*/ 0 w 3094"/>
              <a:gd name="T1" fmla="*/ 3175 h 2"/>
              <a:gd name="T2" fmla="*/ 4911725 w 3094"/>
              <a:gd name="T3" fmla="*/ 0 h 2"/>
              <a:gd name="T4" fmla="*/ 0 60000 65536"/>
              <a:gd name="T5" fmla="*/ 0 60000 65536"/>
              <a:gd name="T6" fmla="*/ 0 w 3094"/>
              <a:gd name="T7" fmla="*/ 0 h 2"/>
              <a:gd name="T8" fmla="*/ 3094 w 3094"/>
              <a:gd name="T9" fmla="*/ 2 h 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094" h="2">
                <a:moveTo>
                  <a:pt x="0" y="2"/>
                </a:moveTo>
                <a:lnTo>
                  <a:pt x="3094" y="0"/>
                </a:lnTo>
              </a:path>
            </a:pathLst>
          </a:custGeom>
          <a:noFill/>
          <a:ln w="12700" cap="flat" cmpd="sng">
            <a:solidFill>
              <a:srgbClr val="4D4D4D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1511" name="Line 7"/>
          <p:cNvSpPr>
            <a:spLocks noChangeShapeType="1"/>
          </p:cNvSpPr>
          <p:nvPr/>
        </p:nvSpPr>
        <p:spPr bwMode="auto">
          <a:xfrm>
            <a:off x="3873500" y="4970463"/>
            <a:ext cx="4968875" cy="0"/>
          </a:xfrm>
          <a:prstGeom prst="line">
            <a:avLst/>
          </a:prstGeom>
          <a:noFill/>
          <a:ln w="12700">
            <a:solidFill>
              <a:srgbClr val="4D4D4D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1512" name="Freeform 8"/>
          <p:cNvSpPr>
            <a:spLocks/>
          </p:cNvSpPr>
          <p:nvPr/>
        </p:nvSpPr>
        <p:spPr bwMode="auto">
          <a:xfrm>
            <a:off x="3876675" y="4695825"/>
            <a:ext cx="4914900" cy="1588"/>
          </a:xfrm>
          <a:custGeom>
            <a:avLst/>
            <a:gdLst>
              <a:gd name="T0" fmla="*/ 0 w 3096"/>
              <a:gd name="T1" fmla="*/ 0 h 1"/>
              <a:gd name="T2" fmla="*/ 4914900 w 3096"/>
              <a:gd name="T3" fmla="*/ 0 h 1"/>
              <a:gd name="T4" fmla="*/ 0 60000 65536"/>
              <a:gd name="T5" fmla="*/ 0 60000 65536"/>
              <a:gd name="T6" fmla="*/ 0 w 3096"/>
              <a:gd name="T7" fmla="*/ 0 h 1"/>
              <a:gd name="T8" fmla="*/ 3096 w 3096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096" h="1">
                <a:moveTo>
                  <a:pt x="0" y="0"/>
                </a:moveTo>
                <a:lnTo>
                  <a:pt x="3096" y="0"/>
                </a:lnTo>
              </a:path>
            </a:pathLst>
          </a:custGeom>
          <a:noFill/>
          <a:ln w="12700" cap="flat" cmpd="sng">
            <a:solidFill>
              <a:srgbClr val="4D4D4D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1513" name="Freeform 9"/>
          <p:cNvSpPr>
            <a:spLocks/>
          </p:cNvSpPr>
          <p:nvPr/>
        </p:nvSpPr>
        <p:spPr bwMode="auto">
          <a:xfrm>
            <a:off x="3870325" y="4416425"/>
            <a:ext cx="4908550" cy="1588"/>
          </a:xfrm>
          <a:custGeom>
            <a:avLst/>
            <a:gdLst>
              <a:gd name="T0" fmla="*/ 0 w 3092"/>
              <a:gd name="T1" fmla="*/ 0 h 1"/>
              <a:gd name="T2" fmla="*/ 4908550 w 3092"/>
              <a:gd name="T3" fmla="*/ 0 h 1"/>
              <a:gd name="T4" fmla="*/ 0 60000 65536"/>
              <a:gd name="T5" fmla="*/ 0 60000 65536"/>
              <a:gd name="T6" fmla="*/ 0 w 3092"/>
              <a:gd name="T7" fmla="*/ 0 h 1"/>
              <a:gd name="T8" fmla="*/ 3092 w 3092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092" h="1">
                <a:moveTo>
                  <a:pt x="0" y="0"/>
                </a:moveTo>
                <a:lnTo>
                  <a:pt x="3092" y="0"/>
                </a:lnTo>
              </a:path>
            </a:pathLst>
          </a:custGeom>
          <a:noFill/>
          <a:ln w="12700" cap="flat" cmpd="sng">
            <a:solidFill>
              <a:srgbClr val="4D4D4D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1514" name="Freeform 10"/>
          <p:cNvSpPr>
            <a:spLocks/>
          </p:cNvSpPr>
          <p:nvPr/>
        </p:nvSpPr>
        <p:spPr bwMode="auto">
          <a:xfrm>
            <a:off x="3863975" y="4130675"/>
            <a:ext cx="4921250" cy="6350"/>
          </a:xfrm>
          <a:custGeom>
            <a:avLst/>
            <a:gdLst>
              <a:gd name="T0" fmla="*/ 0 w 3100"/>
              <a:gd name="T1" fmla="*/ 6350 h 4"/>
              <a:gd name="T2" fmla="*/ 4921250 w 3100"/>
              <a:gd name="T3" fmla="*/ 0 h 4"/>
              <a:gd name="T4" fmla="*/ 0 60000 65536"/>
              <a:gd name="T5" fmla="*/ 0 60000 65536"/>
              <a:gd name="T6" fmla="*/ 0 w 3100"/>
              <a:gd name="T7" fmla="*/ 0 h 4"/>
              <a:gd name="T8" fmla="*/ 3100 w 3100"/>
              <a:gd name="T9" fmla="*/ 4 h 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100" h="4">
                <a:moveTo>
                  <a:pt x="0" y="4"/>
                </a:moveTo>
                <a:lnTo>
                  <a:pt x="3100" y="0"/>
                </a:lnTo>
              </a:path>
            </a:pathLst>
          </a:custGeom>
          <a:noFill/>
          <a:ln w="12700" cap="flat" cmpd="sng">
            <a:solidFill>
              <a:srgbClr val="4D4D4D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1515" name="Freeform 11"/>
          <p:cNvSpPr>
            <a:spLocks/>
          </p:cNvSpPr>
          <p:nvPr/>
        </p:nvSpPr>
        <p:spPr bwMode="auto">
          <a:xfrm>
            <a:off x="3863975" y="3851275"/>
            <a:ext cx="4933950" cy="12700"/>
          </a:xfrm>
          <a:custGeom>
            <a:avLst/>
            <a:gdLst>
              <a:gd name="T0" fmla="*/ 0 w 3108"/>
              <a:gd name="T1" fmla="*/ 12700 h 8"/>
              <a:gd name="T2" fmla="*/ 4933950 w 3108"/>
              <a:gd name="T3" fmla="*/ 0 h 8"/>
              <a:gd name="T4" fmla="*/ 0 60000 65536"/>
              <a:gd name="T5" fmla="*/ 0 60000 65536"/>
              <a:gd name="T6" fmla="*/ 0 w 3108"/>
              <a:gd name="T7" fmla="*/ 0 h 8"/>
              <a:gd name="T8" fmla="*/ 3108 w 3108"/>
              <a:gd name="T9" fmla="*/ 8 h 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108" h="8">
                <a:moveTo>
                  <a:pt x="0" y="8"/>
                </a:moveTo>
                <a:lnTo>
                  <a:pt x="3108" y="0"/>
                </a:lnTo>
              </a:path>
            </a:pathLst>
          </a:custGeom>
          <a:noFill/>
          <a:ln w="12700" cap="flat" cmpd="sng">
            <a:solidFill>
              <a:srgbClr val="4D4D4D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1516" name="Freeform 12"/>
          <p:cNvSpPr>
            <a:spLocks/>
          </p:cNvSpPr>
          <p:nvPr/>
        </p:nvSpPr>
        <p:spPr bwMode="auto">
          <a:xfrm>
            <a:off x="3851275" y="3571875"/>
            <a:ext cx="4946650" cy="6350"/>
          </a:xfrm>
          <a:custGeom>
            <a:avLst/>
            <a:gdLst>
              <a:gd name="T0" fmla="*/ 0 w 3116"/>
              <a:gd name="T1" fmla="*/ 0 h 4"/>
              <a:gd name="T2" fmla="*/ 4946650 w 3116"/>
              <a:gd name="T3" fmla="*/ 6350 h 4"/>
              <a:gd name="T4" fmla="*/ 0 60000 65536"/>
              <a:gd name="T5" fmla="*/ 0 60000 65536"/>
              <a:gd name="T6" fmla="*/ 0 w 3116"/>
              <a:gd name="T7" fmla="*/ 0 h 4"/>
              <a:gd name="T8" fmla="*/ 3116 w 3116"/>
              <a:gd name="T9" fmla="*/ 4 h 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116" h="4">
                <a:moveTo>
                  <a:pt x="0" y="0"/>
                </a:moveTo>
                <a:lnTo>
                  <a:pt x="3116" y="4"/>
                </a:lnTo>
              </a:path>
            </a:pathLst>
          </a:custGeom>
          <a:noFill/>
          <a:ln w="12700" cap="flat" cmpd="sng">
            <a:solidFill>
              <a:srgbClr val="4D4D4D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1517" name="Freeform 13"/>
          <p:cNvSpPr>
            <a:spLocks/>
          </p:cNvSpPr>
          <p:nvPr/>
        </p:nvSpPr>
        <p:spPr bwMode="auto">
          <a:xfrm>
            <a:off x="3946525" y="3019425"/>
            <a:ext cx="4845050" cy="6350"/>
          </a:xfrm>
          <a:custGeom>
            <a:avLst/>
            <a:gdLst>
              <a:gd name="T0" fmla="*/ 0 w 3052"/>
              <a:gd name="T1" fmla="*/ 6350 h 4"/>
              <a:gd name="T2" fmla="*/ 4845050 w 3052"/>
              <a:gd name="T3" fmla="*/ 0 h 4"/>
              <a:gd name="T4" fmla="*/ 0 60000 65536"/>
              <a:gd name="T5" fmla="*/ 0 60000 65536"/>
              <a:gd name="T6" fmla="*/ 0 w 3052"/>
              <a:gd name="T7" fmla="*/ 0 h 4"/>
              <a:gd name="T8" fmla="*/ 3052 w 3052"/>
              <a:gd name="T9" fmla="*/ 4 h 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052" h="4">
                <a:moveTo>
                  <a:pt x="0" y="4"/>
                </a:moveTo>
                <a:lnTo>
                  <a:pt x="3052" y="0"/>
                </a:lnTo>
              </a:path>
            </a:pathLst>
          </a:custGeom>
          <a:noFill/>
          <a:ln w="12700" cap="flat" cmpd="sng">
            <a:solidFill>
              <a:srgbClr val="4D4D4D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1518" name="Freeform 14"/>
          <p:cNvSpPr>
            <a:spLocks/>
          </p:cNvSpPr>
          <p:nvPr/>
        </p:nvSpPr>
        <p:spPr bwMode="auto">
          <a:xfrm>
            <a:off x="3876675" y="2460625"/>
            <a:ext cx="4921250" cy="1588"/>
          </a:xfrm>
          <a:custGeom>
            <a:avLst/>
            <a:gdLst>
              <a:gd name="T0" fmla="*/ 0 w 3100"/>
              <a:gd name="T1" fmla="*/ 0 h 1"/>
              <a:gd name="T2" fmla="*/ 4921250 w 3100"/>
              <a:gd name="T3" fmla="*/ 0 h 1"/>
              <a:gd name="T4" fmla="*/ 0 60000 65536"/>
              <a:gd name="T5" fmla="*/ 0 60000 65536"/>
              <a:gd name="T6" fmla="*/ 0 w 3100"/>
              <a:gd name="T7" fmla="*/ 0 h 1"/>
              <a:gd name="T8" fmla="*/ 3100 w 3100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100" h="1">
                <a:moveTo>
                  <a:pt x="0" y="0"/>
                </a:moveTo>
                <a:lnTo>
                  <a:pt x="3100" y="0"/>
                </a:lnTo>
              </a:path>
            </a:pathLst>
          </a:custGeom>
          <a:noFill/>
          <a:ln w="12700" cap="flat" cmpd="sng">
            <a:solidFill>
              <a:srgbClr val="4D4D4D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1519" name="Freeform 15"/>
          <p:cNvSpPr>
            <a:spLocks/>
          </p:cNvSpPr>
          <p:nvPr/>
        </p:nvSpPr>
        <p:spPr bwMode="auto">
          <a:xfrm>
            <a:off x="3857625" y="2181225"/>
            <a:ext cx="4940300" cy="6350"/>
          </a:xfrm>
          <a:custGeom>
            <a:avLst/>
            <a:gdLst>
              <a:gd name="T0" fmla="*/ 0 w 3112"/>
              <a:gd name="T1" fmla="*/ 6350 h 4"/>
              <a:gd name="T2" fmla="*/ 4940300 w 3112"/>
              <a:gd name="T3" fmla="*/ 0 h 4"/>
              <a:gd name="T4" fmla="*/ 0 60000 65536"/>
              <a:gd name="T5" fmla="*/ 0 60000 65536"/>
              <a:gd name="T6" fmla="*/ 0 w 3112"/>
              <a:gd name="T7" fmla="*/ 0 h 4"/>
              <a:gd name="T8" fmla="*/ 3112 w 3112"/>
              <a:gd name="T9" fmla="*/ 4 h 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112" h="4">
                <a:moveTo>
                  <a:pt x="0" y="4"/>
                </a:moveTo>
                <a:lnTo>
                  <a:pt x="3112" y="0"/>
                </a:lnTo>
              </a:path>
            </a:pathLst>
          </a:custGeom>
          <a:noFill/>
          <a:ln w="12700" cap="flat" cmpd="sng">
            <a:solidFill>
              <a:srgbClr val="4D4D4D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1520" name="Freeform 16"/>
          <p:cNvSpPr>
            <a:spLocks/>
          </p:cNvSpPr>
          <p:nvPr/>
        </p:nvSpPr>
        <p:spPr bwMode="auto">
          <a:xfrm>
            <a:off x="3863975" y="1901825"/>
            <a:ext cx="4933950" cy="6350"/>
          </a:xfrm>
          <a:custGeom>
            <a:avLst/>
            <a:gdLst>
              <a:gd name="T0" fmla="*/ 0 w 3108"/>
              <a:gd name="T1" fmla="*/ 0 h 4"/>
              <a:gd name="T2" fmla="*/ 4933950 w 3108"/>
              <a:gd name="T3" fmla="*/ 6350 h 4"/>
              <a:gd name="T4" fmla="*/ 0 60000 65536"/>
              <a:gd name="T5" fmla="*/ 0 60000 65536"/>
              <a:gd name="T6" fmla="*/ 0 w 3108"/>
              <a:gd name="T7" fmla="*/ 0 h 4"/>
              <a:gd name="T8" fmla="*/ 3108 w 3108"/>
              <a:gd name="T9" fmla="*/ 4 h 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108" h="4">
                <a:moveTo>
                  <a:pt x="0" y="0"/>
                </a:moveTo>
                <a:lnTo>
                  <a:pt x="3108" y="4"/>
                </a:lnTo>
              </a:path>
            </a:pathLst>
          </a:custGeom>
          <a:noFill/>
          <a:ln w="12700" cap="flat" cmpd="sng">
            <a:solidFill>
              <a:srgbClr val="4D4D4D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1521" name="Freeform 17"/>
          <p:cNvSpPr>
            <a:spLocks/>
          </p:cNvSpPr>
          <p:nvPr/>
        </p:nvSpPr>
        <p:spPr bwMode="auto">
          <a:xfrm>
            <a:off x="3857625" y="1628775"/>
            <a:ext cx="4940300" cy="6350"/>
          </a:xfrm>
          <a:custGeom>
            <a:avLst/>
            <a:gdLst>
              <a:gd name="T0" fmla="*/ 0 w 3112"/>
              <a:gd name="T1" fmla="*/ 6350 h 4"/>
              <a:gd name="T2" fmla="*/ 4940300 w 3112"/>
              <a:gd name="T3" fmla="*/ 0 h 4"/>
              <a:gd name="T4" fmla="*/ 0 60000 65536"/>
              <a:gd name="T5" fmla="*/ 0 60000 65536"/>
              <a:gd name="T6" fmla="*/ 0 w 3112"/>
              <a:gd name="T7" fmla="*/ 0 h 4"/>
              <a:gd name="T8" fmla="*/ 3112 w 3112"/>
              <a:gd name="T9" fmla="*/ 4 h 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112" h="4">
                <a:moveTo>
                  <a:pt x="0" y="4"/>
                </a:moveTo>
                <a:lnTo>
                  <a:pt x="3112" y="0"/>
                </a:lnTo>
              </a:path>
            </a:pathLst>
          </a:custGeom>
          <a:noFill/>
          <a:ln w="12700" cap="flat" cmpd="sng">
            <a:solidFill>
              <a:srgbClr val="4D4D4D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1522" name="Freeform 18"/>
          <p:cNvSpPr>
            <a:spLocks/>
          </p:cNvSpPr>
          <p:nvPr/>
        </p:nvSpPr>
        <p:spPr bwMode="auto">
          <a:xfrm>
            <a:off x="3870325" y="1349375"/>
            <a:ext cx="4927600" cy="1588"/>
          </a:xfrm>
          <a:custGeom>
            <a:avLst/>
            <a:gdLst>
              <a:gd name="T0" fmla="*/ 0 w 3104"/>
              <a:gd name="T1" fmla="*/ 0 h 1"/>
              <a:gd name="T2" fmla="*/ 4927600 w 3104"/>
              <a:gd name="T3" fmla="*/ 0 h 1"/>
              <a:gd name="T4" fmla="*/ 0 60000 65536"/>
              <a:gd name="T5" fmla="*/ 0 60000 65536"/>
              <a:gd name="T6" fmla="*/ 0 w 3104"/>
              <a:gd name="T7" fmla="*/ 0 h 1"/>
              <a:gd name="T8" fmla="*/ 3104 w 3104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104" h="1">
                <a:moveTo>
                  <a:pt x="0" y="0"/>
                </a:moveTo>
                <a:lnTo>
                  <a:pt x="3104" y="0"/>
                </a:lnTo>
              </a:path>
            </a:pathLst>
          </a:custGeom>
          <a:noFill/>
          <a:ln w="12700" cap="flat" cmpd="sng">
            <a:solidFill>
              <a:srgbClr val="4D4D4D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1523" name="Freeform 19"/>
          <p:cNvSpPr>
            <a:spLocks/>
          </p:cNvSpPr>
          <p:nvPr/>
        </p:nvSpPr>
        <p:spPr bwMode="auto">
          <a:xfrm>
            <a:off x="3857625" y="5813425"/>
            <a:ext cx="4946650" cy="1588"/>
          </a:xfrm>
          <a:custGeom>
            <a:avLst/>
            <a:gdLst>
              <a:gd name="T0" fmla="*/ 0 w 3116"/>
              <a:gd name="T1" fmla="*/ 0 h 1"/>
              <a:gd name="T2" fmla="*/ 4946650 w 3116"/>
              <a:gd name="T3" fmla="*/ 0 h 1"/>
              <a:gd name="T4" fmla="*/ 0 60000 65536"/>
              <a:gd name="T5" fmla="*/ 0 60000 65536"/>
              <a:gd name="T6" fmla="*/ 0 w 3116"/>
              <a:gd name="T7" fmla="*/ 0 h 1"/>
              <a:gd name="T8" fmla="*/ 3116 w 3116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116" h="1">
                <a:moveTo>
                  <a:pt x="0" y="0"/>
                </a:moveTo>
                <a:lnTo>
                  <a:pt x="3116" y="0"/>
                </a:lnTo>
              </a:path>
            </a:pathLst>
          </a:custGeom>
          <a:noFill/>
          <a:ln w="12700" cap="flat" cmpd="sng">
            <a:solidFill>
              <a:srgbClr val="4D4D4D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1524" name="Freeform 20"/>
          <p:cNvSpPr>
            <a:spLocks/>
          </p:cNvSpPr>
          <p:nvPr/>
        </p:nvSpPr>
        <p:spPr bwMode="auto">
          <a:xfrm>
            <a:off x="8788400" y="1333500"/>
            <a:ext cx="9525" cy="4448175"/>
          </a:xfrm>
          <a:custGeom>
            <a:avLst/>
            <a:gdLst>
              <a:gd name="T0" fmla="*/ 0 w 6"/>
              <a:gd name="T1" fmla="*/ 0 h 2802"/>
              <a:gd name="T2" fmla="*/ 9525 w 6"/>
              <a:gd name="T3" fmla="*/ 4448175 h 2802"/>
              <a:gd name="T4" fmla="*/ 0 60000 65536"/>
              <a:gd name="T5" fmla="*/ 0 60000 65536"/>
              <a:gd name="T6" fmla="*/ 0 w 6"/>
              <a:gd name="T7" fmla="*/ 0 h 2802"/>
              <a:gd name="T8" fmla="*/ 6 w 6"/>
              <a:gd name="T9" fmla="*/ 2802 h 280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6" h="2802">
                <a:moveTo>
                  <a:pt x="0" y="0"/>
                </a:moveTo>
                <a:lnTo>
                  <a:pt x="6" y="2802"/>
                </a:lnTo>
              </a:path>
            </a:pathLst>
          </a:custGeom>
          <a:noFill/>
          <a:ln w="12700" cap="flat" cmpd="sng">
            <a:solidFill>
              <a:srgbClr val="4D4D4D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1525" name="Freeform 21"/>
          <p:cNvSpPr>
            <a:spLocks/>
          </p:cNvSpPr>
          <p:nvPr/>
        </p:nvSpPr>
        <p:spPr bwMode="auto">
          <a:xfrm>
            <a:off x="8486775" y="1339850"/>
            <a:ext cx="9525" cy="4486275"/>
          </a:xfrm>
          <a:custGeom>
            <a:avLst/>
            <a:gdLst>
              <a:gd name="T0" fmla="*/ 9525 w 6"/>
              <a:gd name="T1" fmla="*/ 0 h 2826"/>
              <a:gd name="T2" fmla="*/ 0 w 6"/>
              <a:gd name="T3" fmla="*/ 4486275 h 2826"/>
              <a:gd name="T4" fmla="*/ 0 60000 65536"/>
              <a:gd name="T5" fmla="*/ 0 60000 65536"/>
              <a:gd name="T6" fmla="*/ 0 w 6"/>
              <a:gd name="T7" fmla="*/ 0 h 2826"/>
              <a:gd name="T8" fmla="*/ 6 w 6"/>
              <a:gd name="T9" fmla="*/ 2826 h 282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6" h="2826">
                <a:moveTo>
                  <a:pt x="6" y="0"/>
                </a:moveTo>
                <a:lnTo>
                  <a:pt x="0" y="2826"/>
                </a:lnTo>
              </a:path>
            </a:pathLst>
          </a:custGeom>
          <a:noFill/>
          <a:ln w="12700" cap="flat" cmpd="sng">
            <a:solidFill>
              <a:srgbClr val="4D4D4D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1526" name="Freeform 22"/>
          <p:cNvSpPr>
            <a:spLocks/>
          </p:cNvSpPr>
          <p:nvPr/>
        </p:nvSpPr>
        <p:spPr bwMode="auto">
          <a:xfrm>
            <a:off x="8175625" y="1333500"/>
            <a:ext cx="9525" cy="4486275"/>
          </a:xfrm>
          <a:custGeom>
            <a:avLst/>
            <a:gdLst>
              <a:gd name="T0" fmla="*/ 9525 w 6"/>
              <a:gd name="T1" fmla="*/ 0 h 2826"/>
              <a:gd name="T2" fmla="*/ 0 w 6"/>
              <a:gd name="T3" fmla="*/ 4486275 h 2826"/>
              <a:gd name="T4" fmla="*/ 0 60000 65536"/>
              <a:gd name="T5" fmla="*/ 0 60000 65536"/>
              <a:gd name="T6" fmla="*/ 0 w 6"/>
              <a:gd name="T7" fmla="*/ 0 h 2826"/>
              <a:gd name="T8" fmla="*/ 6 w 6"/>
              <a:gd name="T9" fmla="*/ 2826 h 282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6" h="2826">
                <a:moveTo>
                  <a:pt x="6" y="0"/>
                </a:moveTo>
                <a:lnTo>
                  <a:pt x="0" y="2826"/>
                </a:lnTo>
              </a:path>
            </a:pathLst>
          </a:custGeom>
          <a:noFill/>
          <a:ln w="12700" cap="flat" cmpd="sng">
            <a:solidFill>
              <a:srgbClr val="4D4D4D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1527" name="Freeform 23"/>
          <p:cNvSpPr>
            <a:spLocks/>
          </p:cNvSpPr>
          <p:nvPr/>
        </p:nvSpPr>
        <p:spPr bwMode="auto">
          <a:xfrm>
            <a:off x="7870825" y="1346200"/>
            <a:ext cx="3175" cy="4460875"/>
          </a:xfrm>
          <a:custGeom>
            <a:avLst/>
            <a:gdLst>
              <a:gd name="T0" fmla="*/ 3175 w 2"/>
              <a:gd name="T1" fmla="*/ 0 h 2810"/>
              <a:gd name="T2" fmla="*/ 0 w 2"/>
              <a:gd name="T3" fmla="*/ 4460875 h 2810"/>
              <a:gd name="T4" fmla="*/ 0 60000 65536"/>
              <a:gd name="T5" fmla="*/ 0 60000 65536"/>
              <a:gd name="T6" fmla="*/ 0 w 2"/>
              <a:gd name="T7" fmla="*/ 0 h 2810"/>
              <a:gd name="T8" fmla="*/ 2 w 2"/>
              <a:gd name="T9" fmla="*/ 2810 h 281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" h="2810">
                <a:moveTo>
                  <a:pt x="2" y="0"/>
                </a:moveTo>
                <a:lnTo>
                  <a:pt x="0" y="2810"/>
                </a:lnTo>
              </a:path>
            </a:pathLst>
          </a:custGeom>
          <a:noFill/>
          <a:ln w="12700" cap="flat" cmpd="sng">
            <a:solidFill>
              <a:srgbClr val="4D4D4D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1528" name="Freeform 24"/>
          <p:cNvSpPr>
            <a:spLocks/>
          </p:cNvSpPr>
          <p:nvPr/>
        </p:nvSpPr>
        <p:spPr bwMode="auto">
          <a:xfrm>
            <a:off x="7559675" y="1346200"/>
            <a:ext cx="3175" cy="4473575"/>
          </a:xfrm>
          <a:custGeom>
            <a:avLst/>
            <a:gdLst>
              <a:gd name="T0" fmla="*/ 3175 w 2"/>
              <a:gd name="T1" fmla="*/ 0 h 2818"/>
              <a:gd name="T2" fmla="*/ 0 w 2"/>
              <a:gd name="T3" fmla="*/ 4473575 h 2818"/>
              <a:gd name="T4" fmla="*/ 0 60000 65536"/>
              <a:gd name="T5" fmla="*/ 0 60000 65536"/>
              <a:gd name="T6" fmla="*/ 0 w 2"/>
              <a:gd name="T7" fmla="*/ 0 h 2818"/>
              <a:gd name="T8" fmla="*/ 2 w 2"/>
              <a:gd name="T9" fmla="*/ 2818 h 281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" h="2818">
                <a:moveTo>
                  <a:pt x="2" y="0"/>
                </a:moveTo>
                <a:lnTo>
                  <a:pt x="0" y="2818"/>
                </a:lnTo>
              </a:path>
            </a:pathLst>
          </a:custGeom>
          <a:noFill/>
          <a:ln w="12700" cap="flat" cmpd="sng">
            <a:solidFill>
              <a:srgbClr val="4D4D4D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1529" name="Freeform 25"/>
          <p:cNvSpPr>
            <a:spLocks/>
          </p:cNvSpPr>
          <p:nvPr/>
        </p:nvSpPr>
        <p:spPr bwMode="auto">
          <a:xfrm>
            <a:off x="7232650" y="1346200"/>
            <a:ext cx="25400" cy="4497388"/>
          </a:xfrm>
          <a:custGeom>
            <a:avLst/>
            <a:gdLst>
              <a:gd name="T0" fmla="*/ 0 w 16"/>
              <a:gd name="T1" fmla="*/ 0 h 2833"/>
              <a:gd name="T2" fmla="*/ 25400 w 16"/>
              <a:gd name="T3" fmla="*/ 4497388 h 2833"/>
              <a:gd name="T4" fmla="*/ 0 60000 65536"/>
              <a:gd name="T5" fmla="*/ 0 60000 65536"/>
              <a:gd name="T6" fmla="*/ 0 w 16"/>
              <a:gd name="T7" fmla="*/ 0 h 2833"/>
              <a:gd name="T8" fmla="*/ 16 w 16"/>
              <a:gd name="T9" fmla="*/ 2833 h 2833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6" h="2833">
                <a:moveTo>
                  <a:pt x="0" y="0"/>
                </a:moveTo>
                <a:lnTo>
                  <a:pt x="16" y="2833"/>
                </a:lnTo>
              </a:path>
            </a:pathLst>
          </a:custGeom>
          <a:noFill/>
          <a:ln w="12700" cap="flat" cmpd="sng">
            <a:solidFill>
              <a:srgbClr val="4D4D4D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1530" name="Freeform 26"/>
          <p:cNvSpPr>
            <a:spLocks/>
          </p:cNvSpPr>
          <p:nvPr/>
        </p:nvSpPr>
        <p:spPr bwMode="auto">
          <a:xfrm>
            <a:off x="6940550" y="1346200"/>
            <a:ext cx="3175" cy="4473575"/>
          </a:xfrm>
          <a:custGeom>
            <a:avLst/>
            <a:gdLst>
              <a:gd name="T0" fmla="*/ 0 w 2"/>
              <a:gd name="T1" fmla="*/ 0 h 2818"/>
              <a:gd name="T2" fmla="*/ 3175 w 2"/>
              <a:gd name="T3" fmla="*/ 4473575 h 2818"/>
              <a:gd name="T4" fmla="*/ 0 60000 65536"/>
              <a:gd name="T5" fmla="*/ 0 60000 65536"/>
              <a:gd name="T6" fmla="*/ 0 w 2"/>
              <a:gd name="T7" fmla="*/ 0 h 2818"/>
              <a:gd name="T8" fmla="*/ 2 w 2"/>
              <a:gd name="T9" fmla="*/ 2818 h 281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" h="2818">
                <a:moveTo>
                  <a:pt x="0" y="0"/>
                </a:moveTo>
                <a:lnTo>
                  <a:pt x="2" y="2818"/>
                </a:lnTo>
              </a:path>
            </a:pathLst>
          </a:custGeom>
          <a:noFill/>
          <a:ln w="12700" cap="flat" cmpd="sng">
            <a:solidFill>
              <a:srgbClr val="4D4D4D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1531" name="Freeform 27"/>
          <p:cNvSpPr>
            <a:spLocks/>
          </p:cNvSpPr>
          <p:nvPr/>
        </p:nvSpPr>
        <p:spPr bwMode="auto">
          <a:xfrm>
            <a:off x="6635750" y="1333500"/>
            <a:ext cx="3175" cy="4473575"/>
          </a:xfrm>
          <a:custGeom>
            <a:avLst/>
            <a:gdLst>
              <a:gd name="T0" fmla="*/ 0 w 2"/>
              <a:gd name="T1" fmla="*/ 0 h 2818"/>
              <a:gd name="T2" fmla="*/ 3175 w 2"/>
              <a:gd name="T3" fmla="*/ 4473575 h 2818"/>
              <a:gd name="T4" fmla="*/ 0 60000 65536"/>
              <a:gd name="T5" fmla="*/ 0 60000 65536"/>
              <a:gd name="T6" fmla="*/ 0 w 2"/>
              <a:gd name="T7" fmla="*/ 0 h 2818"/>
              <a:gd name="T8" fmla="*/ 2 w 2"/>
              <a:gd name="T9" fmla="*/ 2818 h 281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" h="2818">
                <a:moveTo>
                  <a:pt x="0" y="0"/>
                </a:moveTo>
                <a:lnTo>
                  <a:pt x="2" y="2818"/>
                </a:lnTo>
              </a:path>
            </a:pathLst>
          </a:custGeom>
          <a:noFill/>
          <a:ln w="12700" cap="flat" cmpd="sng">
            <a:solidFill>
              <a:srgbClr val="4D4D4D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1532" name="Freeform 28"/>
          <p:cNvSpPr>
            <a:spLocks/>
          </p:cNvSpPr>
          <p:nvPr/>
        </p:nvSpPr>
        <p:spPr bwMode="auto">
          <a:xfrm>
            <a:off x="6019800" y="1339850"/>
            <a:ext cx="14288" cy="4503738"/>
          </a:xfrm>
          <a:custGeom>
            <a:avLst/>
            <a:gdLst>
              <a:gd name="T0" fmla="*/ 0 w 9"/>
              <a:gd name="T1" fmla="*/ 0 h 2837"/>
              <a:gd name="T2" fmla="*/ 14288 w 9"/>
              <a:gd name="T3" fmla="*/ 4503738 h 2837"/>
              <a:gd name="T4" fmla="*/ 0 60000 65536"/>
              <a:gd name="T5" fmla="*/ 0 60000 65536"/>
              <a:gd name="T6" fmla="*/ 0 w 9"/>
              <a:gd name="T7" fmla="*/ 0 h 2837"/>
              <a:gd name="T8" fmla="*/ 9 w 9"/>
              <a:gd name="T9" fmla="*/ 2837 h 2837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9" h="2837">
                <a:moveTo>
                  <a:pt x="0" y="0"/>
                </a:moveTo>
                <a:lnTo>
                  <a:pt x="9" y="2837"/>
                </a:lnTo>
              </a:path>
            </a:pathLst>
          </a:custGeom>
          <a:noFill/>
          <a:ln w="12700" cap="flat" cmpd="sng">
            <a:solidFill>
              <a:srgbClr val="4D4D4D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1533" name="Freeform 29"/>
          <p:cNvSpPr>
            <a:spLocks/>
          </p:cNvSpPr>
          <p:nvPr/>
        </p:nvSpPr>
        <p:spPr bwMode="auto">
          <a:xfrm>
            <a:off x="5711825" y="1339850"/>
            <a:ext cx="3175" cy="4486275"/>
          </a:xfrm>
          <a:custGeom>
            <a:avLst/>
            <a:gdLst>
              <a:gd name="T0" fmla="*/ 3175 w 2"/>
              <a:gd name="T1" fmla="*/ 0 h 2826"/>
              <a:gd name="T2" fmla="*/ 0 w 2"/>
              <a:gd name="T3" fmla="*/ 4486275 h 2826"/>
              <a:gd name="T4" fmla="*/ 0 60000 65536"/>
              <a:gd name="T5" fmla="*/ 0 60000 65536"/>
              <a:gd name="T6" fmla="*/ 0 w 2"/>
              <a:gd name="T7" fmla="*/ 0 h 2826"/>
              <a:gd name="T8" fmla="*/ 2 w 2"/>
              <a:gd name="T9" fmla="*/ 2826 h 282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" h="2826">
                <a:moveTo>
                  <a:pt x="2" y="0"/>
                </a:moveTo>
                <a:lnTo>
                  <a:pt x="0" y="2826"/>
                </a:lnTo>
              </a:path>
            </a:pathLst>
          </a:custGeom>
          <a:noFill/>
          <a:ln w="12700" cap="flat" cmpd="sng">
            <a:solidFill>
              <a:srgbClr val="4D4D4D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1534" name="Freeform 30"/>
          <p:cNvSpPr>
            <a:spLocks/>
          </p:cNvSpPr>
          <p:nvPr/>
        </p:nvSpPr>
        <p:spPr bwMode="auto">
          <a:xfrm>
            <a:off x="5407025" y="1339850"/>
            <a:ext cx="3175" cy="4479925"/>
          </a:xfrm>
          <a:custGeom>
            <a:avLst/>
            <a:gdLst>
              <a:gd name="T0" fmla="*/ 3175 w 2"/>
              <a:gd name="T1" fmla="*/ 0 h 2822"/>
              <a:gd name="T2" fmla="*/ 0 w 2"/>
              <a:gd name="T3" fmla="*/ 4479925 h 2822"/>
              <a:gd name="T4" fmla="*/ 0 60000 65536"/>
              <a:gd name="T5" fmla="*/ 0 60000 65536"/>
              <a:gd name="T6" fmla="*/ 0 w 2"/>
              <a:gd name="T7" fmla="*/ 0 h 2822"/>
              <a:gd name="T8" fmla="*/ 2 w 2"/>
              <a:gd name="T9" fmla="*/ 2822 h 282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" h="2822">
                <a:moveTo>
                  <a:pt x="2" y="0"/>
                </a:moveTo>
                <a:lnTo>
                  <a:pt x="0" y="2822"/>
                </a:lnTo>
              </a:path>
            </a:pathLst>
          </a:custGeom>
          <a:noFill/>
          <a:ln w="12700" cap="flat" cmpd="sng">
            <a:solidFill>
              <a:srgbClr val="4D4D4D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1535" name="Freeform 31"/>
          <p:cNvSpPr>
            <a:spLocks/>
          </p:cNvSpPr>
          <p:nvPr/>
        </p:nvSpPr>
        <p:spPr bwMode="auto">
          <a:xfrm>
            <a:off x="5086350" y="1346200"/>
            <a:ext cx="15875" cy="4467225"/>
          </a:xfrm>
          <a:custGeom>
            <a:avLst/>
            <a:gdLst>
              <a:gd name="T0" fmla="*/ 0 w 10"/>
              <a:gd name="T1" fmla="*/ 0 h 2814"/>
              <a:gd name="T2" fmla="*/ 15875 w 10"/>
              <a:gd name="T3" fmla="*/ 4467225 h 2814"/>
              <a:gd name="T4" fmla="*/ 0 60000 65536"/>
              <a:gd name="T5" fmla="*/ 0 60000 65536"/>
              <a:gd name="T6" fmla="*/ 0 w 10"/>
              <a:gd name="T7" fmla="*/ 0 h 2814"/>
              <a:gd name="T8" fmla="*/ 10 w 10"/>
              <a:gd name="T9" fmla="*/ 2814 h 281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0" h="2814">
                <a:moveTo>
                  <a:pt x="0" y="0"/>
                </a:moveTo>
                <a:lnTo>
                  <a:pt x="10" y="2814"/>
                </a:lnTo>
              </a:path>
            </a:pathLst>
          </a:custGeom>
          <a:noFill/>
          <a:ln w="12700" cap="flat" cmpd="sng">
            <a:solidFill>
              <a:srgbClr val="4D4D4D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1536" name="Freeform 32"/>
          <p:cNvSpPr>
            <a:spLocks/>
          </p:cNvSpPr>
          <p:nvPr/>
        </p:nvSpPr>
        <p:spPr bwMode="auto">
          <a:xfrm>
            <a:off x="4791075" y="1352550"/>
            <a:ext cx="9525" cy="4460875"/>
          </a:xfrm>
          <a:custGeom>
            <a:avLst/>
            <a:gdLst>
              <a:gd name="T0" fmla="*/ 9525 w 6"/>
              <a:gd name="T1" fmla="*/ 0 h 2810"/>
              <a:gd name="T2" fmla="*/ 0 w 6"/>
              <a:gd name="T3" fmla="*/ 4460875 h 2810"/>
              <a:gd name="T4" fmla="*/ 0 60000 65536"/>
              <a:gd name="T5" fmla="*/ 0 60000 65536"/>
              <a:gd name="T6" fmla="*/ 0 w 6"/>
              <a:gd name="T7" fmla="*/ 0 h 2810"/>
              <a:gd name="T8" fmla="*/ 6 w 6"/>
              <a:gd name="T9" fmla="*/ 2810 h 281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6" h="2810">
                <a:moveTo>
                  <a:pt x="6" y="0"/>
                </a:moveTo>
                <a:lnTo>
                  <a:pt x="0" y="2810"/>
                </a:lnTo>
              </a:path>
            </a:pathLst>
          </a:custGeom>
          <a:noFill/>
          <a:ln w="12700" cap="flat" cmpd="sng">
            <a:solidFill>
              <a:srgbClr val="4D4D4D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1537" name="Freeform 33"/>
          <p:cNvSpPr>
            <a:spLocks/>
          </p:cNvSpPr>
          <p:nvPr/>
        </p:nvSpPr>
        <p:spPr bwMode="auto">
          <a:xfrm>
            <a:off x="4483100" y="1339850"/>
            <a:ext cx="3175" cy="4486275"/>
          </a:xfrm>
          <a:custGeom>
            <a:avLst/>
            <a:gdLst>
              <a:gd name="T0" fmla="*/ 0 w 2"/>
              <a:gd name="T1" fmla="*/ 0 h 2826"/>
              <a:gd name="T2" fmla="*/ 3175 w 2"/>
              <a:gd name="T3" fmla="*/ 4486275 h 2826"/>
              <a:gd name="T4" fmla="*/ 0 60000 65536"/>
              <a:gd name="T5" fmla="*/ 0 60000 65536"/>
              <a:gd name="T6" fmla="*/ 0 w 2"/>
              <a:gd name="T7" fmla="*/ 0 h 2826"/>
              <a:gd name="T8" fmla="*/ 2 w 2"/>
              <a:gd name="T9" fmla="*/ 2826 h 282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" h="2826">
                <a:moveTo>
                  <a:pt x="0" y="0"/>
                </a:moveTo>
                <a:lnTo>
                  <a:pt x="2" y="2826"/>
                </a:lnTo>
              </a:path>
            </a:pathLst>
          </a:custGeom>
          <a:noFill/>
          <a:ln w="12700" cap="flat" cmpd="sng">
            <a:solidFill>
              <a:srgbClr val="4D4D4D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1538" name="Freeform 34"/>
          <p:cNvSpPr>
            <a:spLocks/>
          </p:cNvSpPr>
          <p:nvPr/>
        </p:nvSpPr>
        <p:spPr bwMode="auto">
          <a:xfrm>
            <a:off x="4171950" y="1346200"/>
            <a:ext cx="3175" cy="4467225"/>
          </a:xfrm>
          <a:custGeom>
            <a:avLst/>
            <a:gdLst>
              <a:gd name="T0" fmla="*/ 0 w 2"/>
              <a:gd name="T1" fmla="*/ 0 h 2814"/>
              <a:gd name="T2" fmla="*/ 3175 w 2"/>
              <a:gd name="T3" fmla="*/ 4467225 h 2814"/>
              <a:gd name="T4" fmla="*/ 0 60000 65536"/>
              <a:gd name="T5" fmla="*/ 0 60000 65536"/>
              <a:gd name="T6" fmla="*/ 0 w 2"/>
              <a:gd name="T7" fmla="*/ 0 h 2814"/>
              <a:gd name="T8" fmla="*/ 2 w 2"/>
              <a:gd name="T9" fmla="*/ 2814 h 2814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" h="2814">
                <a:moveTo>
                  <a:pt x="0" y="0"/>
                </a:moveTo>
                <a:lnTo>
                  <a:pt x="2" y="2814"/>
                </a:lnTo>
              </a:path>
            </a:pathLst>
          </a:custGeom>
          <a:noFill/>
          <a:ln w="12700" cap="flat" cmpd="sng">
            <a:solidFill>
              <a:srgbClr val="4D4D4D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1539" name="Line 35"/>
          <p:cNvSpPr>
            <a:spLocks noChangeShapeType="1"/>
          </p:cNvSpPr>
          <p:nvPr/>
        </p:nvSpPr>
        <p:spPr bwMode="auto">
          <a:xfrm>
            <a:off x="3924300" y="3284538"/>
            <a:ext cx="489743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1540" name="Freeform 36"/>
          <p:cNvSpPr>
            <a:spLocks/>
          </p:cNvSpPr>
          <p:nvPr/>
        </p:nvSpPr>
        <p:spPr bwMode="auto">
          <a:xfrm>
            <a:off x="6299200" y="1104900"/>
            <a:ext cx="1588" cy="4702175"/>
          </a:xfrm>
          <a:custGeom>
            <a:avLst/>
            <a:gdLst>
              <a:gd name="T0" fmla="*/ 1588 w 1"/>
              <a:gd name="T1" fmla="*/ 4702175 h 2962"/>
              <a:gd name="T2" fmla="*/ 0 w 1"/>
              <a:gd name="T3" fmla="*/ 0 h 2962"/>
              <a:gd name="T4" fmla="*/ 0 60000 65536"/>
              <a:gd name="T5" fmla="*/ 0 60000 65536"/>
              <a:gd name="T6" fmla="*/ 0 w 1"/>
              <a:gd name="T7" fmla="*/ 0 h 2962"/>
              <a:gd name="T8" fmla="*/ 1 w 1"/>
              <a:gd name="T9" fmla="*/ 2962 h 296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2962">
                <a:moveTo>
                  <a:pt x="1" y="2962"/>
                </a:moveTo>
                <a:lnTo>
                  <a:pt x="0" y="0"/>
                </a:ln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1541" name="Text Box 37"/>
          <p:cNvSpPr txBox="1">
            <a:spLocks noChangeArrowheads="1"/>
          </p:cNvSpPr>
          <p:nvPr/>
        </p:nvSpPr>
        <p:spPr bwMode="auto">
          <a:xfrm>
            <a:off x="6516688" y="3284538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1542" name="Text Box 38"/>
          <p:cNvSpPr txBox="1">
            <a:spLocks noChangeArrowheads="1"/>
          </p:cNvSpPr>
          <p:nvPr/>
        </p:nvSpPr>
        <p:spPr bwMode="auto">
          <a:xfrm>
            <a:off x="6443663" y="3284538"/>
            <a:ext cx="21526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ru-RU" b="1"/>
              <a:t>1   2   3  4   5   6   7</a:t>
            </a:r>
          </a:p>
        </p:txBody>
      </p:sp>
      <p:sp>
        <p:nvSpPr>
          <p:cNvPr id="21543" name="Text Box 39"/>
          <p:cNvSpPr txBox="1">
            <a:spLocks noChangeArrowheads="1"/>
          </p:cNvSpPr>
          <p:nvPr/>
        </p:nvSpPr>
        <p:spPr bwMode="auto">
          <a:xfrm>
            <a:off x="3995738" y="3278188"/>
            <a:ext cx="21780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ru-RU" b="1"/>
              <a:t>-7 -6 -5 -4  -3  -2  -1</a:t>
            </a:r>
          </a:p>
        </p:txBody>
      </p:sp>
      <p:sp>
        <p:nvSpPr>
          <p:cNvPr id="21544" name="Text Box 40"/>
          <p:cNvSpPr txBox="1">
            <a:spLocks noChangeArrowheads="1"/>
          </p:cNvSpPr>
          <p:nvPr/>
        </p:nvSpPr>
        <p:spPr bwMode="auto">
          <a:xfrm>
            <a:off x="6011863" y="1125538"/>
            <a:ext cx="311150" cy="2014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ru-RU" b="1"/>
              <a:t>7</a:t>
            </a:r>
          </a:p>
          <a:p>
            <a:pPr eaLnBrk="1" hangingPunct="1"/>
            <a:r>
              <a:rPr lang="ru-RU" b="1"/>
              <a:t>6</a:t>
            </a:r>
          </a:p>
          <a:p>
            <a:pPr eaLnBrk="1" hangingPunct="1"/>
            <a:r>
              <a:rPr lang="ru-RU" b="1"/>
              <a:t>5</a:t>
            </a:r>
          </a:p>
          <a:p>
            <a:pPr eaLnBrk="1" hangingPunct="1"/>
            <a:r>
              <a:rPr lang="ru-RU" b="1"/>
              <a:t>4</a:t>
            </a:r>
          </a:p>
          <a:p>
            <a:pPr eaLnBrk="1" hangingPunct="1"/>
            <a:r>
              <a:rPr lang="ru-RU" b="1"/>
              <a:t>3</a:t>
            </a:r>
          </a:p>
          <a:p>
            <a:pPr eaLnBrk="1" hangingPunct="1"/>
            <a:r>
              <a:rPr lang="ru-RU" b="1"/>
              <a:t>2</a:t>
            </a:r>
          </a:p>
          <a:p>
            <a:pPr eaLnBrk="1" hangingPunct="1"/>
            <a:r>
              <a:rPr lang="ru-RU" b="1"/>
              <a:t>1</a:t>
            </a:r>
          </a:p>
        </p:txBody>
      </p:sp>
      <p:sp>
        <p:nvSpPr>
          <p:cNvPr id="21545" name="Text Box 41"/>
          <p:cNvSpPr txBox="1">
            <a:spLocks noChangeArrowheads="1"/>
          </p:cNvSpPr>
          <p:nvPr/>
        </p:nvSpPr>
        <p:spPr bwMode="auto">
          <a:xfrm>
            <a:off x="6227763" y="3357563"/>
            <a:ext cx="387350" cy="2014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ru-RU" b="1"/>
              <a:t>-1</a:t>
            </a:r>
          </a:p>
          <a:p>
            <a:pPr eaLnBrk="1" hangingPunct="1"/>
            <a:r>
              <a:rPr lang="ru-RU" b="1"/>
              <a:t>-2</a:t>
            </a:r>
          </a:p>
          <a:p>
            <a:pPr eaLnBrk="1" hangingPunct="1"/>
            <a:r>
              <a:rPr lang="ru-RU" b="1"/>
              <a:t>-3</a:t>
            </a:r>
          </a:p>
          <a:p>
            <a:pPr eaLnBrk="1" hangingPunct="1"/>
            <a:r>
              <a:rPr lang="ru-RU" b="1"/>
              <a:t>-4</a:t>
            </a:r>
          </a:p>
          <a:p>
            <a:pPr eaLnBrk="1" hangingPunct="1"/>
            <a:r>
              <a:rPr lang="ru-RU" b="1"/>
              <a:t>-5</a:t>
            </a:r>
          </a:p>
          <a:p>
            <a:pPr eaLnBrk="1" hangingPunct="1"/>
            <a:r>
              <a:rPr lang="ru-RU" b="1"/>
              <a:t>-6</a:t>
            </a:r>
          </a:p>
          <a:p>
            <a:pPr eaLnBrk="1" hangingPunct="1"/>
            <a:r>
              <a:rPr lang="ru-RU" b="1"/>
              <a:t>-7</a:t>
            </a:r>
          </a:p>
        </p:txBody>
      </p:sp>
      <p:sp>
        <p:nvSpPr>
          <p:cNvPr id="21546" name="Text Box 42"/>
          <p:cNvSpPr txBox="1">
            <a:spLocks noChangeArrowheads="1"/>
          </p:cNvSpPr>
          <p:nvPr/>
        </p:nvSpPr>
        <p:spPr bwMode="auto">
          <a:xfrm>
            <a:off x="1116013" y="4724400"/>
            <a:ext cx="3540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ru-RU" sz="2400" b="1"/>
              <a:t>5</a:t>
            </a:r>
          </a:p>
        </p:txBody>
      </p:sp>
      <p:sp>
        <p:nvSpPr>
          <p:cNvPr id="21547" name="Text Box 43"/>
          <p:cNvSpPr txBox="1">
            <a:spLocks noChangeArrowheads="1"/>
          </p:cNvSpPr>
          <p:nvPr/>
        </p:nvSpPr>
        <p:spPr bwMode="auto">
          <a:xfrm>
            <a:off x="1116013" y="3933825"/>
            <a:ext cx="24209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ru-RU" sz="2400" b="1"/>
              <a:t>Не существует</a:t>
            </a:r>
          </a:p>
        </p:txBody>
      </p:sp>
      <p:sp>
        <p:nvSpPr>
          <p:cNvPr id="74796" name="AutoShape 4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11188" y="4708525"/>
            <a:ext cx="360362" cy="503238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sz="2400" b="1"/>
              <a:t>3</a:t>
            </a:r>
            <a:endParaRPr lang="ru-RU" sz="2400" b="1"/>
          </a:p>
        </p:txBody>
      </p:sp>
      <p:sp>
        <p:nvSpPr>
          <p:cNvPr id="74797" name="AutoShape 4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11188" y="3052763"/>
            <a:ext cx="360362" cy="503237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ru-RU" sz="2400" b="1"/>
              <a:t>1</a:t>
            </a:r>
          </a:p>
        </p:txBody>
      </p:sp>
      <p:sp>
        <p:nvSpPr>
          <p:cNvPr id="74798" name="AutoShape 46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11188" y="3916363"/>
            <a:ext cx="360362" cy="503237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sz="2400" b="1"/>
              <a:t>2</a:t>
            </a:r>
            <a:endParaRPr lang="ru-RU" sz="2400" b="1"/>
          </a:p>
        </p:txBody>
      </p:sp>
      <p:sp>
        <p:nvSpPr>
          <p:cNvPr id="74799" name="AutoShape 4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11188" y="5572125"/>
            <a:ext cx="360362" cy="503238"/>
          </a:xfrm>
          <a:prstGeom prst="actionButtonBlank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path path="rect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ru-RU" sz="2400" b="1"/>
              <a:t>4</a:t>
            </a:r>
          </a:p>
        </p:txBody>
      </p:sp>
      <p:sp>
        <p:nvSpPr>
          <p:cNvPr id="74802" name="AutoShape 50"/>
          <p:cNvSpPr>
            <a:spLocks noChangeArrowheads="1"/>
          </p:cNvSpPr>
          <p:nvPr/>
        </p:nvSpPr>
        <p:spPr bwMode="auto">
          <a:xfrm>
            <a:off x="2843213" y="3284538"/>
            <a:ext cx="2160587" cy="576262"/>
          </a:xfrm>
          <a:prstGeom prst="wedgeEllipseCallout">
            <a:avLst>
              <a:gd name="adj1" fmla="val -102241"/>
              <a:gd name="adj2" fmla="val 161847"/>
            </a:avLst>
          </a:prstGeom>
          <a:gradFill rotWithShape="1">
            <a:gsLst>
              <a:gs pos="0">
                <a:srgbClr val="00FFCC"/>
              </a:gs>
              <a:gs pos="50000">
                <a:srgbClr val="FFFFFF"/>
              </a:gs>
              <a:gs pos="100000">
                <a:srgbClr val="00FFCC"/>
              </a:gs>
            </a:gsLst>
            <a:lin ang="18900000" scaled="1"/>
          </a:gra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FFCC"/>
            </a:extrusionClr>
          </a:sp3d>
        </p:spPr>
        <p:txBody>
          <a:bodyPr>
            <a:flatTx/>
          </a:bodyPr>
          <a:lstStyle/>
          <a:p>
            <a:pPr algn="ctr"/>
            <a:r>
              <a:rPr lang="ru-RU" sz="2000" b="1"/>
              <a:t>ПОДУМАЙ!</a:t>
            </a:r>
          </a:p>
        </p:txBody>
      </p:sp>
      <p:sp>
        <p:nvSpPr>
          <p:cNvPr id="74803" name="AutoShape 51"/>
          <p:cNvSpPr>
            <a:spLocks noChangeArrowheads="1"/>
          </p:cNvSpPr>
          <p:nvPr/>
        </p:nvSpPr>
        <p:spPr bwMode="auto">
          <a:xfrm>
            <a:off x="2339975" y="4149725"/>
            <a:ext cx="1944688" cy="720725"/>
          </a:xfrm>
          <a:prstGeom prst="wedgeEllipseCallout">
            <a:avLst>
              <a:gd name="adj1" fmla="val -103389"/>
              <a:gd name="adj2" fmla="val 106389"/>
            </a:avLst>
          </a:prstGeom>
          <a:gradFill rotWithShape="1">
            <a:gsLst>
              <a:gs pos="0">
                <a:srgbClr val="FF00FF"/>
              </a:gs>
              <a:gs pos="50000">
                <a:srgbClr val="FFFFFF"/>
              </a:gs>
              <a:gs pos="100000">
                <a:srgbClr val="FF00FF"/>
              </a:gs>
            </a:gsLst>
            <a:lin ang="18900000" scaled="1"/>
          </a:gra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00FF"/>
            </a:extrusionClr>
          </a:sp3d>
        </p:spPr>
        <p:txBody>
          <a:bodyPr>
            <a:flatTx/>
          </a:bodyPr>
          <a:lstStyle/>
          <a:p>
            <a:pPr algn="ctr"/>
            <a:r>
              <a:rPr lang="ru-RU" sz="2400" b="1">
                <a:solidFill>
                  <a:srgbClr val="FF0000"/>
                </a:solidFill>
              </a:rPr>
              <a:t>ВЕРНО!</a:t>
            </a:r>
          </a:p>
        </p:txBody>
      </p:sp>
      <p:sp>
        <p:nvSpPr>
          <p:cNvPr id="74804" name="AutoShape 52"/>
          <p:cNvSpPr>
            <a:spLocks noChangeArrowheads="1"/>
          </p:cNvSpPr>
          <p:nvPr/>
        </p:nvSpPr>
        <p:spPr bwMode="auto">
          <a:xfrm>
            <a:off x="2916238" y="2205038"/>
            <a:ext cx="2160587" cy="576262"/>
          </a:xfrm>
          <a:prstGeom prst="wedgeEllipseCallout">
            <a:avLst>
              <a:gd name="adj1" fmla="val -92028"/>
              <a:gd name="adj2" fmla="val 173139"/>
            </a:avLst>
          </a:prstGeom>
          <a:gradFill rotWithShape="1">
            <a:gsLst>
              <a:gs pos="0">
                <a:srgbClr val="00FFCC"/>
              </a:gs>
              <a:gs pos="50000">
                <a:srgbClr val="FFFFFF"/>
              </a:gs>
              <a:gs pos="100000">
                <a:srgbClr val="00FFCC"/>
              </a:gs>
            </a:gsLst>
            <a:lin ang="18900000" scaled="1"/>
          </a:gra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FFCC"/>
            </a:extrusionClr>
          </a:sp3d>
        </p:spPr>
        <p:txBody>
          <a:bodyPr>
            <a:flatTx/>
          </a:bodyPr>
          <a:lstStyle/>
          <a:p>
            <a:pPr algn="ctr"/>
            <a:r>
              <a:rPr lang="ru-RU" sz="2000" b="1"/>
              <a:t>ПОДУМАЙ!</a:t>
            </a:r>
          </a:p>
        </p:txBody>
      </p:sp>
      <p:sp>
        <p:nvSpPr>
          <p:cNvPr id="74805" name="AutoShape 53"/>
          <p:cNvSpPr>
            <a:spLocks noChangeArrowheads="1"/>
          </p:cNvSpPr>
          <p:nvPr/>
        </p:nvSpPr>
        <p:spPr bwMode="auto">
          <a:xfrm>
            <a:off x="3059113" y="5229225"/>
            <a:ext cx="2232025" cy="649288"/>
          </a:xfrm>
          <a:prstGeom prst="wedgeEllipseCallout">
            <a:avLst>
              <a:gd name="adj1" fmla="val -110597"/>
              <a:gd name="adj2" fmla="val 118704"/>
            </a:avLst>
          </a:prstGeom>
          <a:gradFill rotWithShape="1">
            <a:gsLst>
              <a:gs pos="0">
                <a:srgbClr val="00FFCC"/>
              </a:gs>
              <a:gs pos="50000">
                <a:srgbClr val="FFFFFF"/>
              </a:gs>
              <a:gs pos="100000">
                <a:srgbClr val="00FFCC"/>
              </a:gs>
            </a:gsLst>
            <a:lin ang="18900000" scaled="1"/>
          </a:gra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FFCC"/>
            </a:extrusionClr>
          </a:sp3d>
        </p:spPr>
        <p:txBody>
          <a:bodyPr>
            <a:flatTx/>
          </a:bodyPr>
          <a:lstStyle/>
          <a:p>
            <a:pPr algn="ctr"/>
            <a:r>
              <a:rPr lang="ru-RU" sz="2000" b="1"/>
              <a:t>ПОДУМАЙ!</a:t>
            </a:r>
          </a:p>
        </p:txBody>
      </p:sp>
      <p:sp>
        <p:nvSpPr>
          <p:cNvPr id="74806" name="Freeform 54"/>
          <p:cNvSpPr>
            <a:spLocks/>
          </p:cNvSpPr>
          <p:nvPr/>
        </p:nvSpPr>
        <p:spPr bwMode="auto">
          <a:xfrm>
            <a:off x="3670300" y="1231900"/>
            <a:ext cx="1079500" cy="2311400"/>
          </a:xfrm>
          <a:custGeom>
            <a:avLst/>
            <a:gdLst>
              <a:gd name="T0" fmla="*/ 1079500 w 680"/>
              <a:gd name="T1" fmla="*/ 2311400 h 1456"/>
              <a:gd name="T2" fmla="*/ 698500 w 680"/>
              <a:gd name="T3" fmla="*/ 1790700 h 1456"/>
              <a:gd name="T4" fmla="*/ 215900 w 680"/>
              <a:gd name="T5" fmla="*/ 673100 h 1456"/>
              <a:gd name="T6" fmla="*/ 0 w 680"/>
              <a:gd name="T7" fmla="*/ 0 h 1456"/>
              <a:gd name="T8" fmla="*/ 0 60000 65536"/>
              <a:gd name="T9" fmla="*/ 0 60000 65536"/>
              <a:gd name="T10" fmla="*/ 0 60000 65536"/>
              <a:gd name="T11" fmla="*/ 0 60000 65536"/>
              <a:gd name="T12" fmla="*/ 0 w 680"/>
              <a:gd name="T13" fmla="*/ 0 h 1456"/>
              <a:gd name="T14" fmla="*/ 680 w 680"/>
              <a:gd name="T15" fmla="*/ 1456 h 145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80" h="1456">
                <a:moveTo>
                  <a:pt x="680" y="1456"/>
                </a:moveTo>
                <a:cubicBezTo>
                  <a:pt x="640" y="1401"/>
                  <a:pt x="531" y="1300"/>
                  <a:pt x="440" y="1128"/>
                </a:cubicBezTo>
                <a:cubicBezTo>
                  <a:pt x="349" y="956"/>
                  <a:pt x="209" y="612"/>
                  <a:pt x="136" y="424"/>
                </a:cubicBezTo>
                <a:cubicBezTo>
                  <a:pt x="63" y="236"/>
                  <a:pt x="28" y="88"/>
                  <a:pt x="0" y="0"/>
                </a:cubicBezTo>
              </a:path>
            </a:pathLst>
          </a:custGeom>
          <a:noFill/>
          <a:ln w="38100" cmpd="sng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1559" name="Text Box 55"/>
          <p:cNvSpPr txBox="1">
            <a:spLocks noChangeArrowheads="1"/>
          </p:cNvSpPr>
          <p:nvPr/>
        </p:nvSpPr>
        <p:spPr bwMode="auto">
          <a:xfrm>
            <a:off x="1116013" y="3068638"/>
            <a:ext cx="3540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ru-RU" sz="2400" b="1"/>
              <a:t>1</a:t>
            </a:r>
          </a:p>
        </p:txBody>
      </p:sp>
      <p:sp>
        <p:nvSpPr>
          <p:cNvPr id="21560" name="Text Box 56"/>
          <p:cNvSpPr txBox="1">
            <a:spLocks noChangeArrowheads="1"/>
          </p:cNvSpPr>
          <p:nvPr/>
        </p:nvSpPr>
        <p:spPr bwMode="auto">
          <a:xfrm>
            <a:off x="1116013" y="5589588"/>
            <a:ext cx="523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ru-RU" sz="2400" b="1"/>
              <a:t>10</a:t>
            </a:r>
          </a:p>
        </p:txBody>
      </p:sp>
      <p:sp>
        <p:nvSpPr>
          <p:cNvPr id="74809" name="Freeform 57"/>
          <p:cNvSpPr>
            <a:spLocks/>
          </p:cNvSpPr>
          <p:nvPr/>
        </p:nvSpPr>
        <p:spPr bwMode="auto">
          <a:xfrm>
            <a:off x="5076825" y="1125538"/>
            <a:ext cx="1588" cy="4978400"/>
          </a:xfrm>
          <a:custGeom>
            <a:avLst/>
            <a:gdLst>
              <a:gd name="T0" fmla="*/ 0 w 1"/>
              <a:gd name="T1" fmla="*/ 0 h 3136"/>
              <a:gd name="T2" fmla="*/ 0 w 1"/>
              <a:gd name="T3" fmla="*/ 4978400 h 3136"/>
              <a:gd name="T4" fmla="*/ 0 60000 65536"/>
              <a:gd name="T5" fmla="*/ 0 60000 65536"/>
              <a:gd name="T6" fmla="*/ 0 w 1"/>
              <a:gd name="T7" fmla="*/ 0 h 3136"/>
              <a:gd name="T8" fmla="*/ 1 w 1"/>
              <a:gd name="T9" fmla="*/ 3136 h 31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3136">
                <a:moveTo>
                  <a:pt x="0" y="0"/>
                </a:moveTo>
                <a:lnTo>
                  <a:pt x="0" y="3136"/>
                </a:lnTo>
              </a:path>
            </a:pathLst>
          </a:custGeom>
          <a:noFill/>
          <a:ln w="28575" cap="flat" cmpd="sng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1562" name="Freeform 61"/>
          <p:cNvSpPr>
            <a:spLocks/>
          </p:cNvSpPr>
          <p:nvPr/>
        </p:nvSpPr>
        <p:spPr bwMode="auto">
          <a:xfrm>
            <a:off x="4787900" y="1219200"/>
            <a:ext cx="1739900" cy="2630488"/>
          </a:xfrm>
          <a:custGeom>
            <a:avLst/>
            <a:gdLst>
              <a:gd name="T0" fmla="*/ 1739900 w 1096"/>
              <a:gd name="T1" fmla="*/ 0 h 1657"/>
              <a:gd name="T2" fmla="*/ 1498600 w 1096"/>
              <a:gd name="T3" fmla="*/ 673100 h 1657"/>
              <a:gd name="T4" fmla="*/ 1257300 w 1096"/>
              <a:gd name="T5" fmla="*/ 1270000 h 1657"/>
              <a:gd name="T6" fmla="*/ 901700 w 1096"/>
              <a:gd name="T7" fmla="*/ 2057400 h 1657"/>
              <a:gd name="T8" fmla="*/ 546100 w 1096"/>
              <a:gd name="T9" fmla="*/ 2514600 h 1657"/>
              <a:gd name="T10" fmla="*/ 304800 w 1096"/>
              <a:gd name="T11" fmla="*/ 2628900 h 1657"/>
              <a:gd name="T12" fmla="*/ 114300 w 1096"/>
              <a:gd name="T13" fmla="*/ 2501900 h 1657"/>
              <a:gd name="T14" fmla="*/ 0 w 1096"/>
              <a:gd name="T15" fmla="*/ 2362200 h 1657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096"/>
              <a:gd name="T25" fmla="*/ 0 h 1657"/>
              <a:gd name="T26" fmla="*/ 1096 w 1096"/>
              <a:gd name="T27" fmla="*/ 1657 h 1657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096" h="1657">
                <a:moveTo>
                  <a:pt x="1096" y="0"/>
                </a:moveTo>
                <a:cubicBezTo>
                  <a:pt x="1071" y="72"/>
                  <a:pt x="995" y="291"/>
                  <a:pt x="944" y="424"/>
                </a:cubicBezTo>
                <a:cubicBezTo>
                  <a:pt x="893" y="557"/>
                  <a:pt x="855" y="655"/>
                  <a:pt x="792" y="800"/>
                </a:cubicBezTo>
                <a:cubicBezTo>
                  <a:pt x="729" y="945"/>
                  <a:pt x="643" y="1165"/>
                  <a:pt x="568" y="1296"/>
                </a:cubicBezTo>
                <a:cubicBezTo>
                  <a:pt x="493" y="1427"/>
                  <a:pt x="407" y="1524"/>
                  <a:pt x="344" y="1584"/>
                </a:cubicBezTo>
                <a:cubicBezTo>
                  <a:pt x="281" y="1644"/>
                  <a:pt x="237" y="1657"/>
                  <a:pt x="192" y="1656"/>
                </a:cubicBezTo>
                <a:cubicBezTo>
                  <a:pt x="147" y="1655"/>
                  <a:pt x="104" y="1604"/>
                  <a:pt x="72" y="1576"/>
                </a:cubicBezTo>
                <a:cubicBezTo>
                  <a:pt x="40" y="1548"/>
                  <a:pt x="15" y="1506"/>
                  <a:pt x="0" y="1488"/>
                </a:cubicBezTo>
              </a:path>
            </a:pathLst>
          </a:custGeom>
          <a:noFill/>
          <a:ln w="28575" cap="flat" cmpd="sng">
            <a:solidFill>
              <a:srgbClr val="0000CC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4816" name="Oval 64"/>
          <p:cNvSpPr>
            <a:spLocks noChangeArrowheads="1"/>
          </p:cNvSpPr>
          <p:nvPr/>
        </p:nvSpPr>
        <p:spPr bwMode="auto">
          <a:xfrm>
            <a:off x="6227763" y="1844675"/>
            <a:ext cx="144462" cy="1444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4817" name="Oval 65"/>
          <p:cNvSpPr>
            <a:spLocks noChangeArrowheads="1"/>
          </p:cNvSpPr>
          <p:nvPr/>
        </p:nvSpPr>
        <p:spPr bwMode="auto">
          <a:xfrm>
            <a:off x="3779838" y="1846263"/>
            <a:ext cx="144462" cy="142875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2" name="AutoShape 49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388350" y="6092825"/>
            <a:ext cx="576263" cy="576263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1445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479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48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1000"/>
                                        <p:tgtEl>
                                          <p:spTgt spid="748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748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48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48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48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48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48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48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48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48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48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48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48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748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5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7" dur="500" fill="hold"/>
                                        <p:tgtEl>
                                          <p:spTgt spid="74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35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9" dur="500" fill="hold"/>
                                        <p:tgtEl>
                                          <p:spTgt spid="74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796"/>
                  </p:tgtEl>
                </p:cond>
              </p:nextCondLst>
            </p:seq>
            <p:seq concurrent="1" nextAc="seek">
              <p:cTn id="40" restart="whenNotActive" fill="hold" evtFilter="cancelBubble" nodeType="interactiveSeq">
                <p:stCondLst>
                  <p:cond evt="onClick" delay="0">
                    <p:tgtEl>
                      <p:spTgt spid="747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" fill="hold" nodeType="clickPar">
                      <p:stCondLst>
                        <p:cond delay="0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748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7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748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798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747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 nodeType="clickPar">
                      <p:stCondLst>
                        <p:cond delay="0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748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7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500"/>
                                        <p:tgtEl>
                                          <p:spTgt spid="748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797"/>
                  </p:tgtEl>
                </p:cond>
              </p:nextCondLst>
            </p:seq>
            <p:seq concurrent="1" nextAc="seek">
              <p:cTn id="60" restart="whenNotActive" fill="hold" evtFilter="cancelBubble" nodeType="interactiveSeq">
                <p:stCondLst>
                  <p:cond evt="onClick" delay="0">
                    <p:tgtEl>
                      <p:spTgt spid="7479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" fill="hold" nodeType="clickPar">
                      <p:stCondLst>
                        <p:cond delay="0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748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7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500"/>
                                        <p:tgtEl>
                                          <p:spTgt spid="748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799"/>
                  </p:tgtEl>
                </p:cond>
              </p:nextCondLst>
            </p:seq>
          </p:childTnLst>
        </p:cTn>
      </p:par>
    </p:tnLst>
    <p:bldLst>
      <p:bldP spid="74802" grpId="0" animBg="1"/>
      <p:bldP spid="74802" grpId="1" animBg="1"/>
      <p:bldP spid="74803" grpId="0" animBg="1"/>
      <p:bldP spid="74804" grpId="0" animBg="1"/>
      <p:bldP spid="74804" grpId="1" animBg="1"/>
      <p:bldP spid="74805" grpId="0" animBg="1"/>
      <p:bldP spid="74805" grpId="1" animBg="1"/>
      <p:bldP spid="74806" grpId="0" animBg="1"/>
      <p:bldP spid="74809" grpId="0" animBg="1"/>
      <p:bldP spid="74816" grpId="0" animBg="1"/>
      <p:bldP spid="74816" grpId="1" animBg="1"/>
      <p:bldP spid="74817" grpId="0" animBg="1"/>
      <p:bldP spid="74817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1575"/>
          <a:stretch/>
        </p:blipFill>
        <p:spPr>
          <a:xfrm>
            <a:off x="0" y="188640"/>
            <a:ext cx="9144000" cy="376083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331640" y="1"/>
            <a:ext cx="15841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i="1" dirty="0"/>
              <a:t>y</a:t>
            </a:r>
            <a:r>
              <a:rPr lang="en-US" sz="3600" b="1" i="1" dirty="0" smtClean="0"/>
              <a:t>=f(x)</a:t>
            </a:r>
            <a:endParaRPr lang="ru-RU" sz="3600" b="1" i="1" dirty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83534925"/>
              </p:ext>
            </p:extLst>
          </p:nvPr>
        </p:nvGraphicFramePr>
        <p:xfrm>
          <a:off x="1449040" y="4869160"/>
          <a:ext cx="1349375" cy="568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4" name="Формула" r:id="rId4" imgW="482391" imgH="203112" progId="Equation.3">
                  <p:embed/>
                </p:oleObj>
              </mc:Choice>
              <mc:Fallback>
                <p:oleObj name="Формула" r:id="rId4" imgW="482391" imgH="203112" progId="Equation.3">
                  <p:embed/>
                  <p:pic>
                    <p:nvPicPr>
                      <p:cNvPr id="0" name="Object 6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9040" y="4869160"/>
                        <a:ext cx="1349375" cy="568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00582730"/>
              </p:ext>
            </p:extLst>
          </p:nvPr>
        </p:nvGraphicFramePr>
        <p:xfrm>
          <a:off x="1466503" y="5733256"/>
          <a:ext cx="1314450" cy="568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5" name="Формула" r:id="rId6" imgW="469696" imgH="203112" progId="Equation.3">
                  <p:embed/>
                </p:oleObj>
              </mc:Choice>
              <mc:Fallback>
                <p:oleObj name="Формула" r:id="rId6" imgW="469696" imgH="203112" progId="Equation.3">
                  <p:embed/>
                  <p:pic>
                    <p:nvPicPr>
                      <p:cNvPr id="0" name="Object 6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66503" y="5733256"/>
                        <a:ext cx="1314450" cy="568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004048" y="646332"/>
            <a:ext cx="15841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i="1" dirty="0"/>
              <a:t>y</a:t>
            </a:r>
            <a:r>
              <a:rPr lang="en-US" sz="3600" b="1" i="1" dirty="0" smtClean="0"/>
              <a:t>&gt;f(x)</a:t>
            </a:r>
            <a:endParaRPr lang="ru-RU" sz="3600" b="1" i="1" dirty="0"/>
          </a:p>
        </p:txBody>
      </p:sp>
      <p:sp>
        <p:nvSpPr>
          <p:cNvPr id="7" name="TextBox 6"/>
          <p:cNvSpPr txBox="1"/>
          <p:nvPr/>
        </p:nvSpPr>
        <p:spPr>
          <a:xfrm>
            <a:off x="6300192" y="3626312"/>
            <a:ext cx="15841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i="1" dirty="0"/>
              <a:t>y</a:t>
            </a:r>
            <a:r>
              <a:rPr lang="en-US" sz="3600" b="1" i="1" dirty="0" smtClean="0"/>
              <a:t>&lt;f(x)</a:t>
            </a:r>
            <a:endParaRPr lang="ru-RU" sz="3600" b="1" i="1" dirty="0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2411760" y="2564904"/>
            <a:ext cx="12961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6300192" y="2585539"/>
            <a:ext cx="12961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2411760" y="2564904"/>
            <a:ext cx="1296144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6444208" y="2564904"/>
            <a:ext cx="1152128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73319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71625"/>
            <a:ext cx="9144000" cy="528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Заголовок 1"/>
          <p:cNvSpPr txBox="1">
            <a:spLocks/>
          </p:cNvSpPr>
          <p:nvPr/>
        </p:nvSpPr>
        <p:spPr bwMode="auto">
          <a:xfrm>
            <a:off x="0" y="274638"/>
            <a:ext cx="8686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90000" lnSpcReduction="20000"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Найдите по графику </a:t>
            </a:r>
            <a:br>
              <a:rPr kumimoji="0" lang="ru-RU" sz="4400" b="1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ru-RU" sz="4400" b="1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область </a:t>
            </a:r>
            <a:r>
              <a:rPr kumimoji="0" lang="ru-RU" sz="4400" b="1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определения функции - </a:t>
            </a:r>
            <a:r>
              <a:rPr kumimoji="0" lang="en-US" sz="4400" b="1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D(</a:t>
            </a:r>
            <a:r>
              <a:rPr kumimoji="0" lang="ru-RU" sz="4400" b="1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у</a:t>
            </a:r>
            <a:r>
              <a:rPr kumimoji="0" lang="en-US" sz="4400" b="1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)</a:t>
            </a:r>
            <a:endParaRPr kumimoji="0" lang="ru-RU" sz="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285750" y="6149975"/>
            <a:ext cx="31019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4000" b="1" dirty="0">
                <a:latin typeface="Calibri" pitchFamily="34" charset="0"/>
              </a:rPr>
              <a:t>D(</a:t>
            </a:r>
            <a:r>
              <a:rPr lang="ru-RU" sz="4000" b="1" dirty="0">
                <a:latin typeface="Calibri" pitchFamily="34" charset="0"/>
              </a:rPr>
              <a:t>у</a:t>
            </a:r>
            <a:r>
              <a:rPr lang="en-US" sz="4000" b="1" dirty="0">
                <a:latin typeface="Calibri" pitchFamily="34" charset="0"/>
              </a:rPr>
              <a:t>)= [</a:t>
            </a:r>
            <a:r>
              <a:rPr lang="ru-RU" sz="4000" b="1" dirty="0">
                <a:latin typeface="Calibri" pitchFamily="34" charset="0"/>
              </a:rPr>
              <a:t>-5</a:t>
            </a:r>
            <a:r>
              <a:rPr lang="en-US" sz="4000" b="1" dirty="0">
                <a:latin typeface="Calibri" pitchFamily="34" charset="0"/>
              </a:rPr>
              <a:t>; </a:t>
            </a:r>
            <a:r>
              <a:rPr lang="ru-RU" sz="4000" b="1" dirty="0">
                <a:latin typeface="Calibri" pitchFamily="34" charset="0"/>
              </a:rPr>
              <a:t>4,5</a:t>
            </a:r>
            <a:r>
              <a:rPr lang="en-US" sz="4000" b="1" dirty="0">
                <a:latin typeface="Calibri" pitchFamily="34" charset="0"/>
              </a:rPr>
              <a:t>]</a:t>
            </a:r>
            <a:endParaRPr lang="ru-RU" sz="4000" b="1" dirty="0">
              <a:latin typeface="Calibri" pitchFamily="34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000125" y="4786313"/>
            <a:ext cx="601663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sz="4000" b="1" dirty="0">
                <a:latin typeface="Calibri" pitchFamily="34" charset="0"/>
              </a:rPr>
              <a:t>-5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6929438" y="4786313"/>
            <a:ext cx="4445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sz="4000" b="1" dirty="0">
                <a:latin typeface="Calibri" pitchFamily="34" charset="0"/>
              </a:rPr>
              <a:t>4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1285875" y="3286125"/>
            <a:ext cx="0" cy="142875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7500938" y="3286125"/>
            <a:ext cx="0" cy="1357313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1270000" y="4643438"/>
            <a:ext cx="6230938" cy="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90714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b="1" dirty="0" smtClean="0"/>
              <a:t>Найдите по графику </a:t>
            </a:r>
            <a:br>
              <a:rPr lang="ru-RU" sz="3600" b="1" dirty="0" smtClean="0"/>
            </a:br>
            <a:r>
              <a:rPr lang="ru-RU" sz="3600" b="1" dirty="0" smtClean="0"/>
              <a:t>область определения функции</a:t>
            </a:r>
            <a:endParaRPr lang="ru-RU" sz="3600" b="1" dirty="0"/>
          </a:p>
        </p:txBody>
      </p:sp>
      <p:pic>
        <p:nvPicPr>
          <p:cNvPr id="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79512" y="1600200"/>
            <a:ext cx="8712967" cy="4997152"/>
          </a:xfrm>
        </p:spPr>
      </p:pic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285750" y="5786438"/>
            <a:ext cx="31019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4000" b="1" dirty="0">
                <a:latin typeface="Calibri" pitchFamily="34" charset="0"/>
              </a:rPr>
              <a:t>D(</a:t>
            </a:r>
            <a:r>
              <a:rPr lang="ru-RU" sz="4000" b="1" dirty="0">
                <a:latin typeface="Calibri" pitchFamily="34" charset="0"/>
              </a:rPr>
              <a:t>у</a:t>
            </a:r>
            <a:r>
              <a:rPr lang="en-US" sz="4000" b="1" dirty="0">
                <a:latin typeface="Calibri" pitchFamily="34" charset="0"/>
              </a:rPr>
              <a:t>)= [</a:t>
            </a:r>
            <a:r>
              <a:rPr lang="ru-RU" sz="4000" b="1" dirty="0">
                <a:latin typeface="Calibri" pitchFamily="34" charset="0"/>
              </a:rPr>
              <a:t>-6</a:t>
            </a:r>
            <a:r>
              <a:rPr lang="en-US" sz="4000" b="1" dirty="0">
                <a:latin typeface="Calibri" pitchFamily="34" charset="0"/>
              </a:rPr>
              <a:t>; </a:t>
            </a:r>
            <a:r>
              <a:rPr lang="ru-RU" sz="4000" b="1" dirty="0">
                <a:latin typeface="Calibri" pitchFamily="34" charset="0"/>
              </a:rPr>
              <a:t>3,5</a:t>
            </a:r>
            <a:r>
              <a:rPr lang="en-US" sz="4000" b="1" dirty="0">
                <a:latin typeface="Calibri" pitchFamily="34" charset="0"/>
              </a:rPr>
              <a:t>]</a:t>
            </a:r>
            <a:endParaRPr lang="ru-RU" sz="4000" b="1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6679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/>
              <a:t>Найдите по графику </a:t>
            </a:r>
            <a:br>
              <a:rPr lang="ru-RU" b="1" dirty="0" smtClean="0"/>
            </a:br>
            <a:r>
              <a:rPr lang="ru-RU" b="1" dirty="0" smtClean="0"/>
              <a:t>область </a:t>
            </a:r>
            <a:r>
              <a:rPr lang="ru-RU" b="1" dirty="0" smtClean="0">
                <a:solidFill>
                  <a:srgbClr val="00B050"/>
                </a:solidFill>
              </a:rPr>
              <a:t>значений функции - Е</a:t>
            </a:r>
            <a:r>
              <a:rPr lang="en-US" b="1" dirty="0" smtClean="0">
                <a:solidFill>
                  <a:srgbClr val="00B050"/>
                </a:solidFill>
              </a:rPr>
              <a:t>(</a:t>
            </a:r>
            <a:r>
              <a:rPr lang="ru-RU" b="1" dirty="0" smtClean="0">
                <a:solidFill>
                  <a:srgbClr val="00B050"/>
                </a:solidFill>
              </a:rPr>
              <a:t>у</a:t>
            </a:r>
            <a:r>
              <a:rPr lang="en-US" b="1" dirty="0" smtClean="0">
                <a:solidFill>
                  <a:srgbClr val="00B050"/>
                </a:solidFill>
              </a:rPr>
              <a:t>)</a:t>
            </a:r>
            <a:endParaRPr lang="ru-RU" b="1" dirty="0">
              <a:solidFill>
                <a:srgbClr val="00B050"/>
              </a:solidFill>
            </a:endParaRPr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600200"/>
            <a:ext cx="8712968" cy="4925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4500563" y="2428875"/>
            <a:ext cx="2000250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286125" y="5301208"/>
            <a:ext cx="1214438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285750" y="6149975"/>
            <a:ext cx="263525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sz="4000" b="1" dirty="0">
                <a:latin typeface="Calibri" pitchFamily="34" charset="0"/>
              </a:rPr>
              <a:t>Е</a:t>
            </a:r>
            <a:r>
              <a:rPr lang="en-US" sz="4000" b="1" dirty="0">
                <a:latin typeface="Calibri" pitchFamily="34" charset="0"/>
              </a:rPr>
              <a:t>(</a:t>
            </a:r>
            <a:r>
              <a:rPr lang="ru-RU" sz="4000" b="1" dirty="0">
                <a:latin typeface="Calibri" pitchFamily="34" charset="0"/>
              </a:rPr>
              <a:t>у</a:t>
            </a:r>
            <a:r>
              <a:rPr lang="en-US" sz="4000" b="1" dirty="0">
                <a:latin typeface="Calibri" pitchFamily="34" charset="0"/>
              </a:rPr>
              <a:t>)= [</a:t>
            </a:r>
            <a:r>
              <a:rPr lang="ru-RU" sz="4000" b="1" dirty="0">
                <a:latin typeface="Calibri" pitchFamily="34" charset="0"/>
              </a:rPr>
              <a:t>-2</a:t>
            </a:r>
            <a:r>
              <a:rPr lang="en-US" sz="4000" b="1" dirty="0">
                <a:latin typeface="Calibri" pitchFamily="34" charset="0"/>
              </a:rPr>
              <a:t>; </a:t>
            </a:r>
            <a:r>
              <a:rPr lang="ru-RU" sz="4000" b="1" dirty="0">
                <a:latin typeface="Calibri" pitchFamily="34" charset="0"/>
              </a:rPr>
              <a:t>5</a:t>
            </a:r>
            <a:r>
              <a:rPr lang="en-US" sz="4000" b="1" dirty="0">
                <a:latin typeface="Calibri" pitchFamily="34" charset="0"/>
              </a:rPr>
              <a:t>]</a:t>
            </a:r>
            <a:endParaRPr lang="ru-RU" sz="4000" b="1" dirty="0">
              <a:latin typeface="Calibri" pitchFamily="34" charset="0"/>
            </a:endParaRP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4500563" y="2428875"/>
            <a:ext cx="0" cy="2872333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04763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51520" y="1600200"/>
            <a:ext cx="8892480" cy="4965700"/>
          </a:xfrm>
        </p:spPr>
      </p:pic>
      <p:sp>
        <p:nvSpPr>
          <p:cNvPr id="5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/>
              <a:t>Найдите по графику </a:t>
            </a:r>
            <a:br>
              <a:rPr lang="ru-RU" b="1" dirty="0" smtClean="0"/>
            </a:br>
            <a:r>
              <a:rPr lang="ru-RU" b="1" dirty="0" smtClean="0"/>
              <a:t>область </a:t>
            </a:r>
            <a:r>
              <a:rPr lang="ru-RU" b="1" dirty="0" smtClean="0">
                <a:solidFill>
                  <a:srgbClr val="00B050"/>
                </a:solidFill>
              </a:rPr>
              <a:t>значений функции - Е</a:t>
            </a:r>
            <a:r>
              <a:rPr lang="en-US" b="1" dirty="0" smtClean="0">
                <a:solidFill>
                  <a:srgbClr val="00B050"/>
                </a:solidFill>
              </a:rPr>
              <a:t>(</a:t>
            </a:r>
            <a:r>
              <a:rPr lang="ru-RU" b="1" dirty="0" smtClean="0">
                <a:solidFill>
                  <a:srgbClr val="00B050"/>
                </a:solidFill>
              </a:rPr>
              <a:t>у</a:t>
            </a:r>
            <a:r>
              <a:rPr lang="en-US" b="1" dirty="0" smtClean="0">
                <a:solidFill>
                  <a:srgbClr val="00B050"/>
                </a:solidFill>
              </a:rPr>
              <a:t>)</a:t>
            </a:r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51520" y="5857874"/>
            <a:ext cx="263525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sz="4000" b="1" dirty="0">
                <a:latin typeface="Calibri" pitchFamily="34" charset="0"/>
              </a:rPr>
              <a:t>Е</a:t>
            </a:r>
            <a:r>
              <a:rPr lang="en-US" sz="4000" b="1" dirty="0">
                <a:latin typeface="Calibri" pitchFamily="34" charset="0"/>
              </a:rPr>
              <a:t>(</a:t>
            </a:r>
            <a:r>
              <a:rPr lang="ru-RU" sz="4000" b="1" dirty="0">
                <a:latin typeface="Calibri" pitchFamily="34" charset="0"/>
              </a:rPr>
              <a:t>у</a:t>
            </a:r>
            <a:r>
              <a:rPr lang="en-US" sz="4000" b="1" dirty="0">
                <a:latin typeface="Calibri" pitchFamily="34" charset="0"/>
              </a:rPr>
              <a:t>)= [</a:t>
            </a:r>
            <a:r>
              <a:rPr lang="ru-RU" sz="4000" b="1" dirty="0">
                <a:latin typeface="Calibri" pitchFamily="34" charset="0"/>
              </a:rPr>
              <a:t>-2</a:t>
            </a:r>
            <a:r>
              <a:rPr lang="en-US" sz="4000" b="1" dirty="0">
                <a:latin typeface="Calibri" pitchFamily="34" charset="0"/>
              </a:rPr>
              <a:t>; </a:t>
            </a:r>
            <a:r>
              <a:rPr lang="ru-RU" sz="4000" b="1" dirty="0">
                <a:latin typeface="Calibri" pitchFamily="34" charset="0"/>
              </a:rPr>
              <a:t>6</a:t>
            </a:r>
            <a:r>
              <a:rPr lang="en-US" sz="4000" b="1" dirty="0">
                <a:latin typeface="Calibri" pitchFamily="34" charset="0"/>
              </a:rPr>
              <a:t>]</a:t>
            </a:r>
            <a:endParaRPr lang="ru-RU" sz="4000" b="1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2875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850106"/>
          </a:xfrm>
        </p:spPr>
        <p:txBody>
          <a:bodyPr/>
          <a:lstStyle/>
          <a:p>
            <a:pPr eaLnBrk="1" hangingPunct="1"/>
            <a:r>
              <a:rPr lang="ru-RU" sz="2800" b="1" dirty="0" smtClean="0"/>
              <a:t>Найдите область определения и значений функции</a:t>
            </a:r>
          </a:p>
        </p:txBody>
      </p:sp>
      <p:pic>
        <p:nvPicPr>
          <p:cNvPr id="5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05" y="1484784"/>
            <a:ext cx="1637978" cy="4608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835696" y="1052736"/>
            <a:ext cx="7128792" cy="5805264"/>
          </a:xfrm>
          <a:prstGeom prst="rect">
            <a:avLst/>
          </a:prstGeom>
        </p:spPr>
      </p:pic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21349212"/>
              </p:ext>
            </p:extLst>
          </p:nvPr>
        </p:nvGraphicFramePr>
        <p:xfrm>
          <a:off x="3203848" y="5733256"/>
          <a:ext cx="1656184" cy="8280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0" name="Формула" r:id="rId5" imgW="431640" imgH="215640" progId="Equation.3">
                  <p:embed/>
                </p:oleObj>
              </mc:Choice>
              <mc:Fallback>
                <p:oleObj name="Формула" r:id="rId5" imgW="431640" imgH="215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203848" y="5733256"/>
                        <a:ext cx="1656184" cy="82809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97555536"/>
              </p:ext>
            </p:extLst>
          </p:nvPr>
        </p:nvGraphicFramePr>
        <p:xfrm>
          <a:off x="6875463" y="5784850"/>
          <a:ext cx="1514475" cy="828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1" name="Формула" r:id="rId7" imgW="393480" imgH="215640" progId="Equation.3">
                  <p:embed/>
                </p:oleObj>
              </mc:Choice>
              <mc:Fallback>
                <p:oleObj name="Формула" r:id="rId7" imgW="393480" imgH="215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6875463" y="5784850"/>
                        <a:ext cx="1514475" cy="8286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69061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123728" y="1484784"/>
            <a:ext cx="6802685" cy="5256584"/>
          </a:xfrm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484784"/>
            <a:ext cx="1066800" cy="471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3491880" y="5776760"/>
            <a:ext cx="144462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4000" b="1" dirty="0">
                <a:latin typeface="Calibri" pitchFamily="34" charset="0"/>
              </a:rPr>
              <a:t>[</a:t>
            </a:r>
            <a:r>
              <a:rPr lang="ru-RU" sz="4000" b="1" dirty="0">
                <a:latin typeface="Calibri" pitchFamily="34" charset="0"/>
              </a:rPr>
              <a:t> -</a:t>
            </a:r>
            <a:r>
              <a:rPr lang="en-US" sz="4000" b="1" dirty="0">
                <a:latin typeface="Calibri" pitchFamily="34" charset="0"/>
              </a:rPr>
              <a:t>2;4)</a:t>
            </a:r>
            <a:endParaRPr lang="ru-RU" sz="4000" b="1" dirty="0">
              <a:latin typeface="Calibri" pitchFamily="34" charset="0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6948264" y="5767082"/>
            <a:ext cx="14509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4000" b="1">
                <a:latin typeface="Calibri" pitchFamily="34" charset="0"/>
              </a:rPr>
              <a:t>[</a:t>
            </a:r>
            <a:r>
              <a:rPr lang="ru-RU" sz="4000" b="1">
                <a:latin typeface="Calibri" pitchFamily="34" charset="0"/>
              </a:rPr>
              <a:t> -</a:t>
            </a:r>
            <a:r>
              <a:rPr lang="en-US" sz="4000" b="1">
                <a:latin typeface="Calibri" pitchFamily="34" charset="0"/>
              </a:rPr>
              <a:t>1;4]</a:t>
            </a:r>
            <a:endParaRPr lang="ru-RU" sz="4000" b="1">
              <a:latin typeface="Calibri" pitchFamily="34" charset="0"/>
            </a:endParaRPr>
          </a:p>
        </p:txBody>
      </p:sp>
      <p:sp>
        <p:nvSpPr>
          <p:cNvPr id="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800" b="1" dirty="0" smtClean="0"/>
              <a:t>Найдите область определения и значений функции</a:t>
            </a:r>
          </a:p>
        </p:txBody>
      </p:sp>
    </p:spTree>
    <p:extLst>
      <p:ext uri="{BB962C8B-B14F-4D97-AF65-F5344CB8AC3E}">
        <p14:creationId xmlns:p14="http://schemas.microsoft.com/office/powerpoint/2010/main" val="1199535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267744" y="1556792"/>
            <a:ext cx="6480720" cy="5040560"/>
          </a:xfrm>
        </p:spPr>
      </p:pic>
      <p:sp>
        <p:nvSpPr>
          <p:cNvPr id="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800" b="1" dirty="0" smtClean="0"/>
              <a:t>Найдите область определения и значений функции</a:t>
            </a: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628800"/>
            <a:ext cx="1368152" cy="4608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635896" y="5638494"/>
            <a:ext cx="14509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4000" b="1" dirty="0">
                <a:latin typeface="Calibri" pitchFamily="34" charset="0"/>
              </a:rPr>
              <a:t>[</a:t>
            </a:r>
            <a:r>
              <a:rPr lang="ru-RU" sz="4000" b="1" dirty="0">
                <a:latin typeface="Calibri" pitchFamily="34" charset="0"/>
              </a:rPr>
              <a:t> -4</a:t>
            </a:r>
            <a:r>
              <a:rPr lang="en-US" sz="4000" b="1" dirty="0">
                <a:latin typeface="Calibri" pitchFamily="34" charset="0"/>
              </a:rPr>
              <a:t>;</a:t>
            </a:r>
            <a:r>
              <a:rPr lang="ru-RU" sz="4000" b="1" dirty="0">
                <a:latin typeface="Calibri" pitchFamily="34" charset="0"/>
              </a:rPr>
              <a:t>2</a:t>
            </a:r>
            <a:r>
              <a:rPr lang="en-US" sz="4000" b="1" dirty="0">
                <a:latin typeface="Calibri" pitchFamily="34" charset="0"/>
              </a:rPr>
              <a:t>]</a:t>
            </a:r>
            <a:endParaRPr lang="ru-RU" sz="4000" b="1" dirty="0">
              <a:latin typeface="Calibri" pitchFamily="34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6660232" y="5638493"/>
            <a:ext cx="14509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4000" b="1">
                <a:latin typeface="Calibri" pitchFamily="34" charset="0"/>
              </a:rPr>
              <a:t>[</a:t>
            </a:r>
            <a:r>
              <a:rPr lang="ru-RU" sz="4000" b="1">
                <a:latin typeface="Calibri" pitchFamily="34" charset="0"/>
              </a:rPr>
              <a:t> -1</a:t>
            </a:r>
            <a:r>
              <a:rPr lang="en-US" sz="4000" b="1">
                <a:latin typeface="Calibri" pitchFamily="34" charset="0"/>
              </a:rPr>
              <a:t>;</a:t>
            </a:r>
            <a:r>
              <a:rPr lang="ru-RU" sz="4000" b="1">
                <a:latin typeface="Calibri" pitchFamily="34" charset="0"/>
              </a:rPr>
              <a:t>2</a:t>
            </a:r>
            <a:r>
              <a:rPr lang="en-US" sz="4000" b="1">
                <a:latin typeface="Calibri" pitchFamily="34" charset="0"/>
              </a:rPr>
              <a:t>]</a:t>
            </a:r>
            <a:endParaRPr lang="ru-RU" sz="4000" b="1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5930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8298258"/>
              </p:ext>
            </p:extLst>
          </p:nvPr>
        </p:nvGraphicFramePr>
        <p:xfrm>
          <a:off x="402407" y="4725144"/>
          <a:ext cx="8229600" cy="1828800"/>
        </p:xfrm>
        <a:graphic>
          <a:graphicData uri="http://schemas.openxmlformats.org/drawingml/2006/table">
            <a:tbl>
              <a:tblPr/>
              <a:tblGrid>
                <a:gridCol w="1371600"/>
                <a:gridCol w="6858000"/>
              </a:tblGrid>
              <a:tr h="0">
                <a:tc>
                  <a:txBody>
                    <a:bodyPr/>
                    <a:lstStyle/>
                    <a:p>
                      <a:r>
                        <a:rPr lang="en-US" b="0" dirty="0">
                          <a:effectLst/>
                          <a:latin typeface="Georgia"/>
                        </a:rPr>
                        <a:t> </a:t>
                      </a:r>
                      <a:r>
                        <a:rPr lang="en-US" b="1" dirty="0">
                          <a:effectLst/>
                          <a:latin typeface="Georgia"/>
                        </a:rPr>
                        <a:t>A.</a:t>
                      </a:r>
                      <a:endParaRPr lang="en-US" b="0" dirty="0">
                        <a:effectLst/>
                        <a:latin typeface="Georgia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b="0" dirty="0">
                        <a:effectLst/>
                        <a:latin typeface="Georgia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b="0">
                          <a:effectLst/>
                          <a:latin typeface="Georgia"/>
                        </a:rPr>
                        <a:t> </a:t>
                      </a:r>
                      <a:r>
                        <a:rPr lang="en-US" b="1">
                          <a:effectLst/>
                          <a:latin typeface="Georgia"/>
                        </a:rPr>
                        <a:t>B.</a:t>
                      </a:r>
                      <a:endParaRPr lang="en-US" b="0">
                        <a:effectLst/>
                        <a:latin typeface="Georgia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b="0">
                        <a:effectLst/>
                        <a:latin typeface="Georgia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b="0">
                          <a:effectLst/>
                          <a:latin typeface="Georgia"/>
                        </a:rPr>
                        <a:t> </a:t>
                      </a:r>
                      <a:r>
                        <a:rPr lang="en-US" b="1">
                          <a:effectLst/>
                          <a:latin typeface="Georgia"/>
                        </a:rPr>
                        <a:t>C.</a:t>
                      </a:r>
                      <a:endParaRPr lang="en-US" b="0">
                        <a:effectLst/>
                        <a:latin typeface="Georgia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b="0" dirty="0">
                        <a:effectLst/>
                        <a:latin typeface="Georgia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b="0">
                          <a:effectLst/>
                          <a:latin typeface="Georgia"/>
                        </a:rPr>
                        <a:t> </a:t>
                      </a:r>
                      <a:r>
                        <a:rPr lang="en-US" b="1">
                          <a:effectLst/>
                          <a:latin typeface="Georgia"/>
                        </a:rPr>
                        <a:t>D.</a:t>
                      </a:r>
                      <a:endParaRPr lang="en-US" b="0">
                        <a:effectLst/>
                        <a:latin typeface="Georgia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b="0">
                        <a:effectLst/>
                        <a:latin typeface="Georgia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b="0" dirty="0">
                          <a:effectLst/>
                          <a:latin typeface="Georgia"/>
                        </a:rPr>
                        <a:t> </a:t>
                      </a:r>
                      <a:r>
                        <a:rPr lang="en-US" b="1" dirty="0">
                          <a:effectLst/>
                          <a:latin typeface="Georgia"/>
                        </a:rPr>
                        <a:t>E.</a:t>
                      </a:r>
                      <a:endParaRPr lang="en-US" b="0" dirty="0">
                        <a:effectLst/>
                        <a:latin typeface="Georgia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b="0" dirty="0">
                        <a:effectLst/>
                        <a:latin typeface="Georgia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0" y="283817"/>
            <a:ext cx="8964488" cy="11387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b="1" dirty="0">
                <a:solidFill>
                  <a:srgbClr val="000000"/>
                </a:solidFill>
                <a:latin typeface="Georgia" pitchFamily="18" charset="0"/>
                <a:cs typeface="Arial" pitchFamily="34" charset="0"/>
              </a:rPr>
              <a:t> </a:t>
            </a:r>
            <a:r>
              <a:rPr lang="ru-RU" sz="2000" b="1" dirty="0" smtClean="0">
                <a:solidFill>
                  <a:srgbClr val="000000"/>
                </a:solidFill>
                <a:latin typeface="Georgia" pitchFamily="18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cs typeface="Arial" pitchFamily="34" charset="0"/>
              </a:rPr>
              <a:t> Функция задана графиком на промежутке   :</a:t>
            </a:r>
            <a:b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cs typeface="Arial" pitchFamily="34" charset="0"/>
              </a:rPr>
            </a:b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cs typeface="Arial" pitchFamily="34" charset="0"/>
              </a:rPr>
              <a:t> 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cs typeface="Arial" pitchFamily="34" charset="0"/>
              </a:rPr>
              <a:t/>
            </a:r>
            <a:b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cs typeface="Arial" pitchFamily="34" charset="0"/>
              </a:rPr>
            </a:br>
            <a:r>
              <a:rPr lang="ru-RU" sz="2000" dirty="0">
                <a:solidFill>
                  <a:srgbClr val="000000"/>
                </a:solidFill>
                <a:latin typeface="Georgia" pitchFamily="18" charset="0"/>
                <a:cs typeface="Arial" pitchFamily="34" charset="0"/>
              </a:rPr>
              <a:t> </a:t>
            </a:r>
            <a:r>
              <a:rPr lang="ru-RU" sz="2000" dirty="0" smtClean="0">
                <a:solidFill>
                  <a:srgbClr val="000000"/>
                </a:solidFill>
                <a:latin typeface="Georgia" pitchFamily="18" charset="0"/>
                <a:cs typeface="Arial" pitchFamily="34" charset="0"/>
              </a:rPr>
              <a:t>   Укажите область значения функции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cs typeface="Arial" pitchFamily="34" charset="0"/>
              </a:rPr>
              <a:t>: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cs typeface="Arial" pitchFamily="34" charset="0"/>
              </a:rPr>
              <a:t> </a:t>
            </a:r>
            <a:r>
              <a:rPr kumimoji="0" lang="ru-RU" sz="1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cs typeface="Arial" pitchFamily="34" charset="0"/>
              </a:rPr>
              <a:t>  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cs typeface="Arial" pitchFamily="34" charset="0"/>
              </a:rPr>
              <a:t>                </a:t>
            </a:r>
            <a:r>
              <a:rPr kumimoji="0" lang="ru-RU" sz="1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cs typeface="Arial" pitchFamily="34" charset="0"/>
              </a:rPr>
              <a:t> 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cs typeface="Arial" pitchFamily="34" charset="0"/>
              </a:rPr>
              <a:t>               </a:t>
            </a:r>
            <a:r>
              <a:rPr kumimoji="0" lang="ru-RU" sz="1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cs typeface="Arial" pitchFamily="34" charset="0"/>
              </a:rPr>
              <a:t> 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cs typeface="Arial" pitchFamily="34" charset="0"/>
              </a:rPr>
              <a:t>               </a:t>
            </a:r>
            <a:r>
              <a:rPr kumimoji="0" lang="ru-RU" sz="1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cs typeface="Arial" pitchFamily="34" charset="0"/>
              </a:rPr>
              <a:t> 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cs typeface="Arial" pitchFamily="34" charset="0"/>
              </a:rPr>
              <a:t>           </a:t>
            </a:r>
          </a:p>
        </p:txBody>
      </p:sp>
      <p:pic>
        <p:nvPicPr>
          <p:cNvPr id="32770" name="Picture 2" descr="http://fizmat.by/pic/MATH/test226/form35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129929"/>
            <a:ext cx="936104" cy="4847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771" name="Picture 3" descr="http://fizmat.by/pic/MATH/test226/im14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238" y="1412776"/>
            <a:ext cx="6839098" cy="3240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773" name="Picture 5" descr="http://fizmat.by/pic/MATH/test226/form196.gi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3267" y="4808959"/>
            <a:ext cx="619125" cy="276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777" name="Picture 9" descr="http://fizmat.by/pic/MATH/test226/form198.gif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55" y="5517232"/>
            <a:ext cx="514350" cy="276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779" name="Picture 11" descr="http://fizmat.by/pic/MATH/test226/form197.gif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2750" y="5877272"/>
            <a:ext cx="504825" cy="276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781" name="Picture 13" descr="http://fizmat.by/pic/MATH/test226/form194.gif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6129" y="6188342"/>
            <a:ext cx="523875" cy="3452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76895483"/>
              </p:ext>
            </p:extLst>
          </p:nvPr>
        </p:nvGraphicFramePr>
        <p:xfrm>
          <a:off x="1048365" y="5106469"/>
          <a:ext cx="566737" cy="2919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7" name="Формула" r:id="rId9" imgW="419040" imgH="215640" progId="Equation.3">
                  <p:embed/>
                </p:oleObj>
              </mc:Choice>
              <mc:Fallback>
                <p:oleObj name="Формула" r:id="rId9" imgW="419040" imgH="215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048365" y="5106469"/>
                        <a:ext cx="566737" cy="29195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5-конечная звезда 2"/>
          <p:cNvSpPr/>
          <p:nvPr/>
        </p:nvSpPr>
        <p:spPr>
          <a:xfrm>
            <a:off x="541214" y="5085184"/>
            <a:ext cx="432048" cy="40449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1959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-171400"/>
            <a:ext cx="8229600" cy="1143000"/>
          </a:xfrm>
        </p:spPr>
        <p:txBody>
          <a:bodyPr/>
          <a:lstStyle/>
          <a:p>
            <a:r>
              <a:rPr lang="ru-RU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Определение функции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1176" y="764704"/>
            <a:ext cx="8229600" cy="1024545"/>
          </a:xfrm>
        </p:spPr>
        <p:txBody>
          <a:bodyPr>
            <a:normAutofit fontScale="92500" lnSpcReduction="10000"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Функцией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называют такую зависимость переменной у от переменной х, при которой каждому значению переменной х соответствует единственное значение переменной у.</a:t>
            </a:r>
          </a:p>
          <a:p>
            <a:pPr marL="0" indent="0">
              <a:buNone/>
            </a:pP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27584" y="5286450"/>
            <a:ext cx="748883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         Обозначение функции</a:t>
            </a:r>
          </a:p>
          <a:p>
            <a:r>
              <a:rPr lang="ru-RU" sz="2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</a:t>
            </a:r>
            <a:r>
              <a:rPr lang="ru-RU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где х-независимая переменная (аргумент),</a:t>
            </a:r>
          </a:p>
          <a:p>
            <a:r>
              <a:rPr lang="ru-RU" sz="2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у-зависимая переменная (функция).</a:t>
            </a:r>
            <a:endParaRPr lang="ru-RU" sz="2400" b="1" dirty="0" smtClean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ru-RU" sz="2400" b="1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ru-RU" sz="2400" b="1" dirty="0" smtClean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03258539"/>
              </p:ext>
            </p:extLst>
          </p:nvPr>
        </p:nvGraphicFramePr>
        <p:xfrm>
          <a:off x="1043608" y="5654837"/>
          <a:ext cx="936104" cy="4164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0" name="Формула" r:id="rId3" imgW="583920" imgH="203040" progId="Equation.3">
                  <p:embed/>
                </p:oleObj>
              </mc:Choice>
              <mc:Fallback>
                <p:oleObj name="Формула" r:id="rId3" imgW="58392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43608" y="5654837"/>
                        <a:ext cx="936104" cy="41644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Picture 2" descr="http://fizmat.by/pic/MATH/test226/im2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962978"/>
            <a:ext cx="6336704" cy="33395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24921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8814352"/>
              </p:ext>
            </p:extLst>
          </p:nvPr>
        </p:nvGraphicFramePr>
        <p:xfrm>
          <a:off x="395536" y="3916079"/>
          <a:ext cx="8352928" cy="2321232"/>
        </p:xfrm>
        <a:graphic>
          <a:graphicData uri="http://schemas.openxmlformats.org/drawingml/2006/table">
            <a:tbl>
              <a:tblPr/>
              <a:tblGrid>
                <a:gridCol w="1392155"/>
                <a:gridCol w="6960773"/>
              </a:tblGrid>
              <a:tr h="580308">
                <a:tc>
                  <a:txBody>
                    <a:bodyPr/>
                    <a:lstStyle/>
                    <a:p>
                      <a:r>
                        <a:rPr lang="en-US" b="0" dirty="0">
                          <a:effectLst/>
                          <a:latin typeface="Georgia"/>
                        </a:rPr>
                        <a:t> </a:t>
                      </a:r>
                      <a:r>
                        <a:rPr lang="en-US" b="1" dirty="0">
                          <a:effectLst/>
                          <a:latin typeface="Georgia"/>
                        </a:rPr>
                        <a:t>A.</a:t>
                      </a:r>
                      <a:endParaRPr lang="en-US" b="0" dirty="0">
                        <a:effectLst/>
                        <a:latin typeface="Georgia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b="0" dirty="0">
                        <a:effectLst/>
                        <a:latin typeface="Georgia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80308">
                <a:tc>
                  <a:txBody>
                    <a:bodyPr/>
                    <a:lstStyle/>
                    <a:p>
                      <a:r>
                        <a:rPr lang="en-US" b="0">
                          <a:effectLst/>
                          <a:latin typeface="Georgia"/>
                        </a:rPr>
                        <a:t> </a:t>
                      </a:r>
                      <a:r>
                        <a:rPr lang="en-US" b="1">
                          <a:effectLst/>
                          <a:latin typeface="Georgia"/>
                        </a:rPr>
                        <a:t>B.</a:t>
                      </a:r>
                      <a:endParaRPr lang="en-US" b="0">
                        <a:effectLst/>
                        <a:latin typeface="Georgia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b="0" dirty="0">
                        <a:effectLst/>
                        <a:latin typeface="Georgia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80308">
                <a:tc>
                  <a:txBody>
                    <a:bodyPr/>
                    <a:lstStyle/>
                    <a:p>
                      <a:r>
                        <a:rPr lang="en-US" b="0" dirty="0">
                          <a:effectLst/>
                          <a:latin typeface="Georgia"/>
                        </a:rPr>
                        <a:t> </a:t>
                      </a:r>
                      <a:r>
                        <a:rPr lang="en-US" b="1" dirty="0" smtClean="0">
                          <a:effectLst/>
                          <a:latin typeface="Georgia"/>
                        </a:rPr>
                        <a:t>C.</a:t>
                      </a:r>
                      <a:endParaRPr lang="en-US" b="0" dirty="0">
                        <a:effectLst/>
                        <a:latin typeface="Georgia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b="0" dirty="0">
                        <a:effectLst/>
                        <a:latin typeface="Georgia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80308">
                <a:tc>
                  <a:txBody>
                    <a:bodyPr/>
                    <a:lstStyle/>
                    <a:p>
                      <a:r>
                        <a:rPr lang="en-US" b="0">
                          <a:effectLst/>
                          <a:latin typeface="Georgia"/>
                        </a:rPr>
                        <a:t> </a:t>
                      </a:r>
                      <a:r>
                        <a:rPr lang="en-US" b="1">
                          <a:effectLst/>
                          <a:latin typeface="Georgia"/>
                        </a:rPr>
                        <a:t>D.</a:t>
                      </a:r>
                      <a:endParaRPr lang="en-US" b="0">
                        <a:effectLst/>
                        <a:latin typeface="Georgia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b="0" dirty="0">
                        <a:effectLst/>
                        <a:latin typeface="Georgia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2054" name="Picture 6" descr="http://fizmat.by/pic/MATH/test226/form53.gi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5201" y="4725144"/>
            <a:ext cx="819150" cy="200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11"/>
          <p:cNvSpPr>
            <a:spLocks noChangeArrowheads="1"/>
          </p:cNvSpPr>
          <p:nvPr/>
        </p:nvSpPr>
        <p:spPr bwMode="auto">
          <a:xfrm>
            <a:off x="1" y="161777"/>
            <a:ext cx="7812359" cy="26468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cs typeface="Arial" pitchFamily="34" charset="0"/>
              </a:rPr>
              <a:t>Вопрос 2.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cs typeface="Arial" pitchFamily="34" charset="0"/>
              </a:rPr>
              <a:t> Найдите естественную область определения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Georgia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cs typeface="Arial" pitchFamily="34" charset="0"/>
              </a:rPr>
              <a:t> выражения 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cs typeface="Arial" pitchFamily="34" charset="0"/>
              </a:rPr>
              <a:t>  </a:t>
            </a: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Georgia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Georgia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Georgia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Georgia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cs typeface="Arial" pitchFamily="34" charset="0"/>
              </a:rPr>
              <a:t> </a:t>
            </a:r>
            <a:r>
              <a:rPr kumimoji="0" lang="ru-RU" sz="1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cs typeface="Arial" pitchFamily="34" charset="0"/>
              </a:rPr>
              <a:t> 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cs typeface="Arial" pitchFamily="34" charset="0"/>
              </a:rPr>
              <a:t> </a:t>
            </a:r>
            <a:r>
              <a:rPr kumimoji="0" lang="ru-RU" sz="2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cs typeface="Arial" pitchFamily="34" charset="0"/>
              </a:rPr>
              <a:t>         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cs typeface="Arial" pitchFamily="34" charset="0"/>
              </a:rPr>
              <a:t> </a:t>
            </a:r>
            <a:r>
              <a:rPr kumimoji="0" lang="ru-RU" sz="2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cs typeface="Arial" pitchFamily="34" charset="0"/>
              </a:rPr>
              <a:t>   </a:t>
            </a:r>
            <a:r>
              <a:rPr kumimoji="0" lang="ru-RU" sz="1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cs typeface="Arial" pitchFamily="34" charset="0"/>
              </a:rPr>
              <a:t> </a:t>
            </a:r>
            <a:r>
              <a:rPr kumimoji="0" lang="ru-RU" sz="2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cs typeface="Arial" pitchFamily="34" charset="0"/>
              </a:rPr>
              <a:t>     </a:t>
            </a:r>
          </a:p>
        </p:txBody>
      </p:sp>
      <p:pic>
        <p:nvPicPr>
          <p:cNvPr id="2060" name="Picture 12" descr="http://fizmat.by/pic/MATH/test226/form1.gif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0365" y="711652"/>
            <a:ext cx="792088" cy="7323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2" name="Picture 14" descr="http://fizmat.by/pic/MATH/test226/form54.gif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8152" y="4077072"/>
            <a:ext cx="552450" cy="276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6" name="Picture 18" descr="http://fizmat.by/pic/MATH/test226/form52.gif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4276" y="5301208"/>
            <a:ext cx="323850" cy="171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8" name="Picture 20" descr="http://fizmat.by/pic/MATH/test226/form55.gif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8654" y="5805264"/>
            <a:ext cx="552450" cy="276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70549716"/>
              </p:ext>
            </p:extLst>
          </p:nvPr>
        </p:nvGraphicFramePr>
        <p:xfrm>
          <a:off x="715297" y="1844824"/>
          <a:ext cx="2662238" cy="568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2" name="Формула" r:id="rId10" imgW="939600" imgH="203040" progId="Equation.3">
                  <p:embed/>
                </p:oleObj>
              </mc:Choice>
              <mc:Fallback>
                <p:oleObj name="Формула" r:id="rId10" imgW="939600" imgH="203040" progId="Equation.3">
                  <p:embed/>
                  <p:pic>
                    <p:nvPicPr>
                      <p:cNvPr id="0" name="Объект 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5297" y="1844824"/>
                        <a:ext cx="2662238" cy="568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5-конечная звезда 4"/>
          <p:cNvSpPr/>
          <p:nvPr/>
        </p:nvSpPr>
        <p:spPr>
          <a:xfrm>
            <a:off x="533094" y="5239965"/>
            <a:ext cx="305411" cy="293936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controls>
      <mc:AlternateContent xmlns:mc="http://schemas.openxmlformats.org/markup-compatibility/2006">
        <mc:Choice xmlns:v="urn:schemas-microsoft-com:vml" Requires="v">
          <p:control spid="2089" name="DefaultOcx" r:id="rId2" imgW="1371600" imgH="304800"/>
        </mc:Choice>
        <mc:Fallback>
          <p:control name="DefaultOcx" r:id="rId2" imgW="1371600" imgH="304800">
            <p:pic>
              <p:nvPicPr>
                <p:cNvPr id="0" name="DefaultOcx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1371600" cy="3048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1613839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7"/>
          <p:cNvGrpSpPr>
            <a:grpSpLocks/>
          </p:cNvGrpSpPr>
          <p:nvPr/>
        </p:nvGrpSpPr>
        <p:grpSpPr bwMode="auto">
          <a:xfrm>
            <a:off x="3043660" y="381089"/>
            <a:ext cx="5368734" cy="5915819"/>
            <a:chOff x="2409" y="164"/>
            <a:chExt cx="3223" cy="3065"/>
          </a:xfrm>
        </p:grpSpPr>
        <p:grpSp>
          <p:nvGrpSpPr>
            <p:cNvPr id="5" name="Group 8"/>
            <p:cNvGrpSpPr>
              <a:grpSpLocks/>
            </p:cNvGrpSpPr>
            <p:nvPr/>
          </p:nvGrpSpPr>
          <p:grpSpPr bwMode="auto">
            <a:xfrm>
              <a:off x="2409" y="203"/>
              <a:ext cx="3148" cy="3026"/>
              <a:chOff x="2409" y="203"/>
              <a:chExt cx="3148" cy="3026"/>
            </a:xfrm>
          </p:grpSpPr>
          <p:sp>
            <p:nvSpPr>
              <p:cNvPr id="8" name="Freeform 9"/>
              <p:cNvSpPr>
                <a:spLocks/>
              </p:cNvSpPr>
              <p:nvPr/>
            </p:nvSpPr>
            <p:spPr bwMode="auto">
              <a:xfrm>
                <a:off x="2426" y="211"/>
                <a:ext cx="1" cy="3002"/>
              </a:xfrm>
              <a:custGeom>
                <a:avLst/>
                <a:gdLst>
                  <a:gd name="T0" fmla="*/ 0 w 1"/>
                  <a:gd name="T1" fmla="*/ 0 h 3002"/>
                  <a:gd name="T2" fmla="*/ 0 w 1"/>
                  <a:gd name="T3" fmla="*/ 3002 h 3002"/>
                  <a:gd name="T4" fmla="*/ 0 60000 65536"/>
                  <a:gd name="T5" fmla="*/ 0 60000 65536"/>
                  <a:gd name="T6" fmla="*/ 0 w 1"/>
                  <a:gd name="T7" fmla="*/ 0 h 3002"/>
                  <a:gd name="T8" fmla="*/ 1 w 1"/>
                  <a:gd name="T9" fmla="*/ 3002 h 3002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" h="3002">
                    <a:moveTo>
                      <a:pt x="0" y="0"/>
                    </a:moveTo>
                    <a:lnTo>
                      <a:pt x="0" y="3002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" name="Freeform 10"/>
              <p:cNvSpPr>
                <a:spLocks/>
              </p:cNvSpPr>
              <p:nvPr/>
            </p:nvSpPr>
            <p:spPr bwMode="auto">
              <a:xfrm>
                <a:off x="2409" y="2945"/>
                <a:ext cx="3124" cy="8"/>
              </a:xfrm>
              <a:custGeom>
                <a:avLst/>
                <a:gdLst>
                  <a:gd name="T0" fmla="*/ 0 w 3124"/>
                  <a:gd name="T1" fmla="*/ 0 h 8"/>
                  <a:gd name="T2" fmla="*/ 3124 w 3124"/>
                  <a:gd name="T3" fmla="*/ 8 h 8"/>
                  <a:gd name="T4" fmla="*/ 0 60000 65536"/>
                  <a:gd name="T5" fmla="*/ 0 60000 65536"/>
                  <a:gd name="T6" fmla="*/ 0 w 3124"/>
                  <a:gd name="T7" fmla="*/ 0 h 8"/>
                  <a:gd name="T8" fmla="*/ 3124 w 3124"/>
                  <a:gd name="T9" fmla="*/ 8 h 8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3124" h="8">
                    <a:moveTo>
                      <a:pt x="0" y="0"/>
                    </a:moveTo>
                    <a:lnTo>
                      <a:pt x="3124" y="8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" name="Freeform 11"/>
              <p:cNvSpPr>
                <a:spLocks/>
              </p:cNvSpPr>
              <p:nvPr/>
            </p:nvSpPr>
            <p:spPr bwMode="auto">
              <a:xfrm>
                <a:off x="2677" y="211"/>
                <a:ext cx="8" cy="2994"/>
              </a:xfrm>
              <a:custGeom>
                <a:avLst/>
                <a:gdLst>
                  <a:gd name="T0" fmla="*/ 0 w 8"/>
                  <a:gd name="T1" fmla="*/ 0 h 2994"/>
                  <a:gd name="T2" fmla="*/ 8 w 8"/>
                  <a:gd name="T3" fmla="*/ 2994 h 2994"/>
                  <a:gd name="T4" fmla="*/ 0 60000 65536"/>
                  <a:gd name="T5" fmla="*/ 0 60000 65536"/>
                  <a:gd name="T6" fmla="*/ 0 w 8"/>
                  <a:gd name="T7" fmla="*/ 0 h 2994"/>
                  <a:gd name="T8" fmla="*/ 8 w 8"/>
                  <a:gd name="T9" fmla="*/ 2994 h 2994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8" h="2994">
                    <a:moveTo>
                      <a:pt x="0" y="0"/>
                    </a:moveTo>
                    <a:lnTo>
                      <a:pt x="8" y="2994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" name="Line 12"/>
              <p:cNvSpPr>
                <a:spLocks noChangeShapeType="1"/>
              </p:cNvSpPr>
              <p:nvPr/>
            </p:nvSpPr>
            <p:spPr bwMode="auto">
              <a:xfrm>
                <a:off x="2426" y="2704"/>
                <a:ext cx="313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" name="Freeform 13"/>
              <p:cNvSpPr>
                <a:spLocks/>
              </p:cNvSpPr>
              <p:nvPr/>
            </p:nvSpPr>
            <p:spPr bwMode="auto">
              <a:xfrm>
                <a:off x="2426" y="3203"/>
                <a:ext cx="3124" cy="8"/>
              </a:xfrm>
              <a:custGeom>
                <a:avLst/>
                <a:gdLst>
                  <a:gd name="T0" fmla="*/ 0 w 3124"/>
                  <a:gd name="T1" fmla="*/ 0 h 8"/>
                  <a:gd name="T2" fmla="*/ 3124 w 3124"/>
                  <a:gd name="T3" fmla="*/ 8 h 8"/>
                  <a:gd name="T4" fmla="*/ 0 60000 65536"/>
                  <a:gd name="T5" fmla="*/ 0 60000 65536"/>
                  <a:gd name="T6" fmla="*/ 0 w 3124"/>
                  <a:gd name="T7" fmla="*/ 0 h 8"/>
                  <a:gd name="T8" fmla="*/ 3124 w 3124"/>
                  <a:gd name="T9" fmla="*/ 8 h 8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3124" h="8">
                    <a:moveTo>
                      <a:pt x="0" y="0"/>
                    </a:moveTo>
                    <a:lnTo>
                      <a:pt x="3124" y="8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" name="Freeform 14"/>
              <p:cNvSpPr>
                <a:spLocks/>
              </p:cNvSpPr>
              <p:nvPr/>
            </p:nvSpPr>
            <p:spPr bwMode="auto">
              <a:xfrm>
                <a:off x="2418" y="2450"/>
                <a:ext cx="3131" cy="8"/>
              </a:xfrm>
              <a:custGeom>
                <a:avLst/>
                <a:gdLst>
                  <a:gd name="T0" fmla="*/ 0 w 3131"/>
                  <a:gd name="T1" fmla="*/ 8 h 8"/>
                  <a:gd name="T2" fmla="*/ 3131 w 3131"/>
                  <a:gd name="T3" fmla="*/ 0 h 8"/>
                  <a:gd name="T4" fmla="*/ 0 60000 65536"/>
                  <a:gd name="T5" fmla="*/ 0 60000 65536"/>
                  <a:gd name="T6" fmla="*/ 0 w 3131"/>
                  <a:gd name="T7" fmla="*/ 0 h 8"/>
                  <a:gd name="T8" fmla="*/ 3131 w 3131"/>
                  <a:gd name="T9" fmla="*/ 8 h 8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3131" h="8">
                    <a:moveTo>
                      <a:pt x="0" y="8"/>
                    </a:moveTo>
                    <a:lnTo>
                      <a:pt x="3131" y="0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" name="Freeform 15"/>
              <p:cNvSpPr>
                <a:spLocks/>
              </p:cNvSpPr>
              <p:nvPr/>
            </p:nvSpPr>
            <p:spPr bwMode="auto">
              <a:xfrm>
                <a:off x="2426" y="2205"/>
                <a:ext cx="3131" cy="8"/>
              </a:xfrm>
              <a:custGeom>
                <a:avLst/>
                <a:gdLst>
                  <a:gd name="T0" fmla="*/ 0 w 3131"/>
                  <a:gd name="T1" fmla="*/ 8 h 8"/>
                  <a:gd name="T2" fmla="*/ 3131 w 3131"/>
                  <a:gd name="T3" fmla="*/ 0 h 8"/>
                  <a:gd name="T4" fmla="*/ 0 60000 65536"/>
                  <a:gd name="T5" fmla="*/ 0 60000 65536"/>
                  <a:gd name="T6" fmla="*/ 0 w 3131"/>
                  <a:gd name="T7" fmla="*/ 0 h 8"/>
                  <a:gd name="T8" fmla="*/ 3131 w 3131"/>
                  <a:gd name="T9" fmla="*/ 8 h 8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3131" h="8">
                    <a:moveTo>
                      <a:pt x="0" y="8"/>
                    </a:moveTo>
                    <a:lnTo>
                      <a:pt x="3131" y="0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" name="Freeform 16"/>
              <p:cNvSpPr>
                <a:spLocks/>
              </p:cNvSpPr>
              <p:nvPr/>
            </p:nvSpPr>
            <p:spPr bwMode="auto">
              <a:xfrm>
                <a:off x="2409" y="1955"/>
                <a:ext cx="3132" cy="8"/>
              </a:xfrm>
              <a:custGeom>
                <a:avLst/>
                <a:gdLst>
                  <a:gd name="T0" fmla="*/ 0 w 3132"/>
                  <a:gd name="T1" fmla="*/ 0 h 8"/>
                  <a:gd name="T2" fmla="*/ 3132 w 3132"/>
                  <a:gd name="T3" fmla="*/ 8 h 8"/>
                  <a:gd name="T4" fmla="*/ 0 60000 65536"/>
                  <a:gd name="T5" fmla="*/ 0 60000 65536"/>
                  <a:gd name="T6" fmla="*/ 0 w 3132"/>
                  <a:gd name="T7" fmla="*/ 0 h 8"/>
                  <a:gd name="T8" fmla="*/ 3132 w 3132"/>
                  <a:gd name="T9" fmla="*/ 8 h 8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3132" h="8">
                    <a:moveTo>
                      <a:pt x="0" y="0"/>
                    </a:moveTo>
                    <a:lnTo>
                      <a:pt x="3132" y="8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" name="Freeform 17"/>
              <p:cNvSpPr>
                <a:spLocks/>
              </p:cNvSpPr>
              <p:nvPr/>
            </p:nvSpPr>
            <p:spPr bwMode="auto">
              <a:xfrm>
                <a:off x="2434" y="1444"/>
                <a:ext cx="3107" cy="8"/>
              </a:xfrm>
              <a:custGeom>
                <a:avLst/>
                <a:gdLst>
                  <a:gd name="T0" fmla="*/ 0 w 3107"/>
                  <a:gd name="T1" fmla="*/ 8 h 8"/>
                  <a:gd name="T2" fmla="*/ 3107 w 3107"/>
                  <a:gd name="T3" fmla="*/ 0 h 8"/>
                  <a:gd name="T4" fmla="*/ 0 60000 65536"/>
                  <a:gd name="T5" fmla="*/ 0 60000 65536"/>
                  <a:gd name="T6" fmla="*/ 0 w 3107"/>
                  <a:gd name="T7" fmla="*/ 0 h 8"/>
                  <a:gd name="T8" fmla="*/ 3107 w 3107"/>
                  <a:gd name="T9" fmla="*/ 8 h 8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3107" h="8">
                    <a:moveTo>
                      <a:pt x="0" y="8"/>
                    </a:moveTo>
                    <a:lnTo>
                      <a:pt x="3107" y="0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" name="Freeform 18"/>
              <p:cNvSpPr>
                <a:spLocks/>
              </p:cNvSpPr>
              <p:nvPr/>
            </p:nvSpPr>
            <p:spPr bwMode="auto">
              <a:xfrm>
                <a:off x="2426" y="1207"/>
                <a:ext cx="3107" cy="8"/>
              </a:xfrm>
              <a:custGeom>
                <a:avLst/>
                <a:gdLst>
                  <a:gd name="T0" fmla="*/ 0 w 3107"/>
                  <a:gd name="T1" fmla="*/ 8 h 8"/>
                  <a:gd name="T2" fmla="*/ 3107 w 3107"/>
                  <a:gd name="T3" fmla="*/ 0 h 8"/>
                  <a:gd name="T4" fmla="*/ 0 60000 65536"/>
                  <a:gd name="T5" fmla="*/ 0 60000 65536"/>
                  <a:gd name="T6" fmla="*/ 0 w 3107"/>
                  <a:gd name="T7" fmla="*/ 0 h 8"/>
                  <a:gd name="T8" fmla="*/ 3107 w 3107"/>
                  <a:gd name="T9" fmla="*/ 8 h 8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3107" h="8">
                    <a:moveTo>
                      <a:pt x="0" y="8"/>
                    </a:moveTo>
                    <a:lnTo>
                      <a:pt x="3107" y="0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8" name="Freeform 19"/>
              <p:cNvSpPr>
                <a:spLocks/>
              </p:cNvSpPr>
              <p:nvPr/>
            </p:nvSpPr>
            <p:spPr bwMode="auto">
              <a:xfrm>
                <a:off x="2426" y="949"/>
                <a:ext cx="3123" cy="8"/>
              </a:xfrm>
              <a:custGeom>
                <a:avLst/>
                <a:gdLst>
                  <a:gd name="T0" fmla="*/ 0 w 3123"/>
                  <a:gd name="T1" fmla="*/ 0 h 8"/>
                  <a:gd name="T2" fmla="*/ 3123 w 3123"/>
                  <a:gd name="T3" fmla="*/ 8 h 8"/>
                  <a:gd name="T4" fmla="*/ 0 60000 65536"/>
                  <a:gd name="T5" fmla="*/ 0 60000 65536"/>
                  <a:gd name="T6" fmla="*/ 0 w 3123"/>
                  <a:gd name="T7" fmla="*/ 0 h 8"/>
                  <a:gd name="T8" fmla="*/ 3123 w 3123"/>
                  <a:gd name="T9" fmla="*/ 8 h 8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3123" h="8">
                    <a:moveTo>
                      <a:pt x="0" y="0"/>
                    </a:moveTo>
                    <a:lnTo>
                      <a:pt x="3123" y="8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9" name="Freeform 20"/>
              <p:cNvSpPr>
                <a:spLocks/>
              </p:cNvSpPr>
              <p:nvPr/>
            </p:nvSpPr>
            <p:spPr bwMode="auto">
              <a:xfrm>
                <a:off x="2426" y="708"/>
                <a:ext cx="3107" cy="8"/>
              </a:xfrm>
              <a:custGeom>
                <a:avLst/>
                <a:gdLst>
                  <a:gd name="T0" fmla="*/ 0 w 3107"/>
                  <a:gd name="T1" fmla="*/ 8 h 8"/>
                  <a:gd name="T2" fmla="*/ 3107 w 3107"/>
                  <a:gd name="T3" fmla="*/ 0 h 8"/>
                  <a:gd name="T4" fmla="*/ 0 60000 65536"/>
                  <a:gd name="T5" fmla="*/ 0 60000 65536"/>
                  <a:gd name="T6" fmla="*/ 0 w 3107"/>
                  <a:gd name="T7" fmla="*/ 0 h 8"/>
                  <a:gd name="T8" fmla="*/ 3107 w 3107"/>
                  <a:gd name="T9" fmla="*/ 8 h 8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3107" h="8">
                    <a:moveTo>
                      <a:pt x="0" y="8"/>
                    </a:moveTo>
                    <a:lnTo>
                      <a:pt x="3107" y="0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" name="Freeform 21"/>
              <p:cNvSpPr>
                <a:spLocks/>
              </p:cNvSpPr>
              <p:nvPr/>
            </p:nvSpPr>
            <p:spPr bwMode="auto">
              <a:xfrm>
                <a:off x="2434" y="446"/>
                <a:ext cx="3115" cy="8"/>
              </a:xfrm>
              <a:custGeom>
                <a:avLst/>
                <a:gdLst>
                  <a:gd name="T0" fmla="*/ 0 w 3115"/>
                  <a:gd name="T1" fmla="*/ 0 h 8"/>
                  <a:gd name="T2" fmla="*/ 3115 w 3115"/>
                  <a:gd name="T3" fmla="*/ 8 h 8"/>
                  <a:gd name="T4" fmla="*/ 0 60000 65536"/>
                  <a:gd name="T5" fmla="*/ 0 60000 65536"/>
                  <a:gd name="T6" fmla="*/ 0 w 3115"/>
                  <a:gd name="T7" fmla="*/ 0 h 8"/>
                  <a:gd name="T8" fmla="*/ 3115 w 3115"/>
                  <a:gd name="T9" fmla="*/ 8 h 8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3115" h="8">
                    <a:moveTo>
                      <a:pt x="0" y="0"/>
                    </a:moveTo>
                    <a:lnTo>
                      <a:pt x="3115" y="8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" name="Freeform 22"/>
              <p:cNvSpPr>
                <a:spLocks/>
              </p:cNvSpPr>
              <p:nvPr/>
            </p:nvSpPr>
            <p:spPr bwMode="auto">
              <a:xfrm>
                <a:off x="2426" y="210"/>
                <a:ext cx="3115" cy="8"/>
              </a:xfrm>
              <a:custGeom>
                <a:avLst/>
                <a:gdLst>
                  <a:gd name="T0" fmla="*/ 0 w 3115"/>
                  <a:gd name="T1" fmla="*/ 0 h 8"/>
                  <a:gd name="T2" fmla="*/ 3115 w 3115"/>
                  <a:gd name="T3" fmla="*/ 8 h 8"/>
                  <a:gd name="T4" fmla="*/ 0 60000 65536"/>
                  <a:gd name="T5" fmla="*/ 0 60000 65536"/>
                  <a:gd name="T6" fmla="*/ 0 w 3115"/>
                  <a:gd name="T7" fmla="*/ 0 h 8"/>
                  <a:gd name="T8" fmla="*/ 3115 w 3115"/>
                  <a:gd name="T9" fmla="*/ 8 h 8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3115" h="8">
                    <a:moveTo>
                      <a:pt x="0" y="0"/>
                    </a:moveTo>
                    <a:lnTo>
                      <a:pt x="3115" y="8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" name="Freeform 23"/>
              <p:cNvSpPr>
                <a:spLocks/>
              </p:cNvSpPr>
              <p:nvPr/>
            </p:nvSpPr>
            <p:spPr bwMode="auto">
              <a:xfrm>
                <a:off x="2937" y="203"/>
                <a:ext cx="8" cy="3026"/>
              </a:xfrm>
              <a:custGeom>
                <a:avLst/>
                <a:gdLst>
                  <a:gd name="T0" fmla="*/ 8 w 8"/>
                  <a:gd name="T1" fmla="*/ 0 h 3026"/>
                  <a:gd name="T2" fmla="*/ 0 w 8"/>
                  <a:gd name="T3" fmla="*/ 3026 h 3026"/>
                  <a:gd name="T4" fmla="*/ 0 60000 65536"/>
                  <a:gd name="T5" fmla="*/ 0 60000 65536"/>
                  <a:gd name="T6" fmla="*/ 0 w 8"/>
                  <a:gd name="T7" fmla="*/ 0 h 3026"/>
                  <a:gd name="T8" fmla="*/ 8 w 8"/>
                  <a:gd name="T9" fmla="*/ 3026 h 302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8" h="3026">
                    <a:moveTo>
                      <a:pt x="8" y="0"/>
                    </a:moveTo>
                    <a:lnTo>
                      <a:pt x="0" y="3026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3" name="Freeform 24"/>
              <p:cNvSpPr>
                <a:spLocks/>
              </p:cNvSpPr>
              <p:nvPr/>
            </p:nvSpPr>
            <p:spPr bwMode="auto">
              <a:xfrm>
                <a:off x="3198" y="210"/>
                <a:ext cx="1" cy="3002"/>
              </a:xfrm>
              <a:custGeom>
                <a:avLst/>
                <a:gdLst>
                  <a:gd name="T0" fmla="*/ 0 w 1"/>
                  <a:gd name="T1" fmla="*/ 0 h 3002"/>
                  <a:gd name="T2" fmla="*/ 0 w 1"/>
                  <a:gd name="T3" fmla="*/ 3002 h 3002"/>
                  <a:gd name="T4" fmla="*/ 0 60000 65536"/>
                  <a:gd name="T5" fmla="*/ 0 60000 65536"/>
                  <a:gd name="T6" fmla="*/ 0 w 1"/>
                  <a:gd name="T7" fmla="*/ 0 h 3002"/>
                  <a:gd name="T8" fmla="*/ 1 w 1"/>
                  <a:gd name="T9" fmla="*/ 3002 h 3002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" h="3002">
                    <a:moveTo>
                      <a:pt x="0" y="0"/>
                    </a:moveTo>
                    <a:lnTo>
                      <a:pt x="0" y="3002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" name="Freeform 25"/>
              <p:cNvSpPr>
                <a:spLocks/>
              </p:cNvSpPr>
              <p:nvPr/>
            </p:nvSpPr>
            <p:spPr bwMode="auto">
              <a:xfrm>
                <a:off x="3470" y="210"/>
                <a:ext cx="1" cy="3002"/>
              </a:xfrm>
              <a:custGeom>
                <a:avLst/>
                <a:gdLst>
                  <a:gd name="T0" fmla="*/ 0 w 1"/>
                  <a:gd name="T1" fmla="*/ 0 h 3002"/>
                  <a:gd name="T2" fmla="*/ 0 w 1"/>
                  <a:gd name="T3" fmla="*/ 3002 h 3002"/>
                  <a:gd name="T4" fmla="*/ 0 60000 65536"/>
                  <a:gd name="T5" fmla="*/ 0 60000 65536"/>
                  <a:gd name="T6" fmla="*/ 0 w 1"/>
                  <a:gd name="T7" fmla="*/ 0 h 3002"/>
                  <a:gd name="T8" fmla="*/ 1 w 1"/>
                  <a:gd name="T9" fmla="*/ 3002 h 3002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" h="3002">
                    <a:moveTo>
                      <a:pt x="0" y="0"/>
                    </a:moveTo>
                    <a:lnTo>
                      <a:pt x="0" y="3002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" name="Freeform 26"/>
              <p:cNvSpPr>
                <a:spLocks/>
              </p:cNvSpPr>
              <p:nvPr/>
            </p:nvSpPr>
            <p:spPr bwMode="auto">
              <a:xfrm>
                <a:off x="3707" y="219"/>
                <a:ext cx="9" cy="3010"/>
              </a:xfrm>
              <a:custGeom>
                <a:avLst/>
                <a:gdLst>
                  <a:gd name="T0" fmla="*/ 9 w 9"/>
                  <a:gd name="T1" fmla="*/ 0 h 3010"/>
                  <a:gd name="T2" fmla="*/ 0 w 9"/>
                  <a:gd name="T3" fmla="*/ 3010 h 3010"/>
                  <a:gd name="T4" fmla="*/ 0 60000 65536"/>
                  <a:gd name="T5" fmla="*/ 0 60000 65536"/>
                  <a:gd name="T6" fmla="*/ 0 w 9"/>
                  <a:gd name="T7" fmla="*/ 0 h 3010"/>
                  <a:gd name="T8" fmla="*/ 9 w 9"/>
                  <a:gd name="T9" fmla="*/ 3010 h 301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9" h="3010">
                    <a:moveTo>
                      <a:pt x="9" y="0"/>
                    </a:moveTo>
                    <a:lnTo>
                      <a:pt x="0" y="3010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" name="Freeform 27"/>
              <p:cNvSpPr>
                <a:spLocks/>
              </p:cNvSpPr>
              <p:nvPr/>
            </p:nvSpPr>
            <p:spPr bwMode="auto">
              <a:xfrm>
                <a:off x="4241" y="210"/>
                <a:ext cx="1" cy="3002"/>
              </a:xfrm>
              <a:custGeom>
                <a:avLst/>
                <a:gdLst>
                  <a:gd name="T0" fmla="*/ 0 w 1"/>
                  <a:gd name="T1" fmla="*/ 0 h 3002"/>
                  <a:gd name="T2" fmla="*/ 0 w 1"/>
                  <a:gd name="T3" fmla="*/ 3002 h 3002"/>
                  <a:gd name="T4" fmla="*/ 0 60000 65536"/>
                  <a:gd name="T5" fmla="*/ 0 60000 65536"/>
                  <a:gd name="T6" fmla="*/ 0 w 1"/>
                  <a:gd name="T7" fmla="*/ 0 h 3002"/>
                  <a:gd name="T8" fmla="*/ 1 w 1"/>
                  <a:gd name="T9" fmla="*/ 3002 h 3002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" h="3002">
                    <a:moveTo>
                      <a:pt x="0" y="0"/>
                    </a:moveTo>
                    <a:lnTo>
                      <a:pt x="0" y="3002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" name="Freeform 28"/>
              <p:cNvSpPr>
                <a:spLocks/>
              </p:cNvSpPr>
              <p:nvPr/>
            </p:nvSpPr>
            <p:spPr bwMode="auto">
              <a:xfrm>
                <a:off x="4494" y="203"/>
                <a:ext cx="1" cy="3002"/>
              </a:xfrm>
              <a:custGeom>
                <a:avLst/>
                <a:gdLst>
                  <a:gd name="T0" fmla="*/ 0 w 1"/>
                  <a:gd name="T1" fmla="*/ 0 h 3002"/>
                  <a:gd name="T2" fmla="*/ 0 w 1"/>
                  <a:gd name="T3" fmla="*/ 3002 h 3002"/>
                  <a:gd name="T4" fmla="*/ 0 60000 65536"/>
                  <a:gd name="T5" fmla="*/ 0 60000 65536"/>
                  <a:gd name="T6" fmla="*/ 0 w 1"/>
                  <a:gd name="T7" fmla="*/ 0 h 3002"/>
                  <a:gd name="T8" fmla="*/ 1 w 1"/>
                  <a:gd name="T9" fmla="*/ 3002 h 3002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" h="3002">
                    <a:moveTo>
                      <a:pt x="0" y="0"/>
                    </a:moveTo>
                    <a:lnTo>
                      <a:pt x="0" y="3002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8" name="Freeform 29"/>
              <p:cNvSpPr>
                <a:spLocks/>
              </p:cNvSpPr>
              <p:nvPr/>
            </p:nvSpPr>
            <p:spPr bwMode="auto">
              <a:xfrm>
                <a:off x="4762" y="219"/>
                <a:ext cx="1" cy="3002"/>
              </a:xfrm>
              <a:custGeom>
                <a:avLst/>
                <a:gdLst>
                  <a:gd name="T0" fmla="*/ 0 w 1"/>
                  <a:gd name="T1" fmla="*/ 0 h 3002"/>
                  <a:gd name="T2" fmla="*/ 0 w 1"/>
                  <a:gd name="T3" fmla="*/ 3002 h 3002"/>
                  <a:gd name="T4" fmla="*/ 0 60000 65536"/>
                  <a:gd name="T5" fmla="*/ 0 60000 65536"/>
                  <a:gd name="T6" fmla="*/ 0 w 1"/>
                  <a:gd name="T7" fmla="*/ 0 h 3002"/>
                  <a:gd name="T8" fmla="*/ 1 w 1"/>
                  <a:gd name="T9" fmla="*/ 3002 h 3002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" h="3002">
                    <a:moveTo>
                      <a:pt x="0" y="0"/>
                    </a:moveTo>
                    <a:lnTo>
                      <a:pt x="0" y="3002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9" name="Freeform 30"/>
              <p:cNvSpPr>
                <a:spLocks/>
              </p:cNvSpPr>
              <p:nvPr/>
            </p:nvSpPr>
            <p:spPr bwMode="auto">
              <a:xfrm>
                <a:off x="5012" y="210"/>
                <a:ext cx="1" cy="3002"/>
              </a:xfrm>
              <a:custGeom>
                <a:avLst/>
                <a:gdLst>
                  <a:gd name="T0" fmla="*/ 0 w 1"/>
                  <a:gd name="T1" fmla="*/ 0 h 3002"/>
                  <a:gd name="T2" fmla="*/ 0 w 1"/>
                  <a:gd name="T3" fmla="*/ 3002 h 3002"/>
                  <a:gd name="T4" fmla="*/ 0 60000 65536"/>
                  <a:gd name="T5" fmla="*/ 0 60000 65536"/>
                  <a:gd name="T6" fmla="*/ 0 w 1"/>
                  <a:gd name="T7" fmla="*/ 0 h 3002"/>
                  <a:gd name="T8" fmla="*/ 1 w 1"/>
                  <a:gd name="T9" fmla="*/ 3002 h 3002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" h="3002">
                    <a:moveTo>
                      <a:pt x="0" y="0"/>
                    </a:moveTo>
                    <a:lnTo>
                      <a:pt x="0" y="3002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0" name="Freeform 31"/>
              <p:cNvSpPr>
                <a:spLocks/>
              </p:cNvSpPr>
              <p:nvPr/>
            </p:nvSpPr>
            <p:spPr bwMode="auto">
              <a:xfrm>
                <a:off x="5284" y="210"/>
                <a:ext cx="1" cy="3002"/>
              </a:xfrm>
              <a:custGeom>
                <a:avLst/>
                <a:gdLst>
                  <a:gd name="T0" fmla="*/ 0 w 1"/>
                  <a:gd name="T1" fmla="*/ 0 h 3002"/>
                  <a:gd name="T2" fmla="*/ 0 w 1"/>
                  <a:gd name="T3" fmla="*/ 3002 h 3002"/>
                  <a:gd name="T4" fmla="*/ 0 60000 65536"/>
                  <a:gd name="T5" fmla="*/ 0 60000 65536"/>
                  <a:gd name="T6" fmla="*/ 0 w 1"/>
                  <a:gd name="T7" fmla="*/ 0 h 3002"/>
                  <a:gd name="T8" fmla="*/ 1 w 1"/>
                  <a:gd name="T9" fmla="*/ 3002 h 3002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" h="3002">
                    <a:moveTo>
                      <a:pt x="0" y="0"/>
                    </a:moveTo>
                    <a:lnTo>
                      <a:pt x="0" y="3002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6" name="Text Box 32"/>
            <p:cNvSpPr txBox="1">
              <a:spLocks noChangeArrowheads="1"/>
            </p:cNvSpPr>
            <p:nvPr/>
          </p:nvSpPr>
          <p:spPr bwMode="auto">
            <a:xfrm>
              <a:off x="5420" y="1661"/>
              <a:ext cx="2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r>
                <a:rPr lang="ru-RU" sz="2400"/>
                <a:t>х</a:t>
              </a:r>
            </a:p>
          </p:txBody>
        </p:sp>
        <p:sp>
          <p:nvSpPr>
            <p:cNvPr id="7" name="Text Box 33"/>
            <p:cNvSpPr txBox="1">
              <a:spLocks noChangeArrowheads="1"/>
            </p:cNvSpPr>
            <p:nvPr/>
          </p:nvSpPr>
          <p:spPr bwMode="auto">
            <a:xfrm>
              <a:off x="3742" y="164"/>
              <a:ext cx="2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r>
                <a:rPr lang="ru-RU" sz="2400"/>
                <a:t>у</a:t>
              </a:r>
            </a:p>
          </p:txBody>
        </p:sp>
      </p:grpSp>
      <p:sp>
        <p:nvSpPr>
          <p:cNvPr id="32" name="Line 6"/>
          <p:cNvSpPr>
            <a:spLocks noChangeShapeType="1"/>
          </p:cNvSpPr>
          <p:nvPr/>
        </p:nvSpPr>
        <p:spPr bwMode="auto">
          <a:xfrm flipH="1" flipV="1">
            <a:off x="5701282" y="676312"/>
            <a:ext cx="26745" cy="575435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4" name="Полилиния 33"/>
          <p:cNvSpPr/>
          <p:nvPr/>
        </p:nvSpPr>
        <p:spPr>
          <a:xfrm>
            <a:off x="5733332" y="2276873"/>
            <a:ext cx="3447180" cy="1126108"/>
          </a:xfrm>
          <a:custGeom>
            <a:avLst/>
            <a:gdLst>
              <a:gd name="connsiteX0" fmla="*/ 0 w 6175419"/>
              <a:gd name="connsiteY0" fmla="*/ 714778 h 714778"/>
              <a:gd name="connsiteX1" fmla="*/ 1004552 w 6175419"/>
              <a:gd name="connsiteY1" fmla="*/ 328412 h 714778"/>
              <a:gd name="connsiteX2" fmla="*/ 5434884 w 6175419"/>
              <a:gd name="connsiteY2" fmla="*/ 45076 h 714778"/>
              <a:gd name="connsiteX3" fmla="*/ 5447763 w 6175419"/>
              <a:gd name="connsiteY3" fmla="*/ 57955 h 714778"/>
              <a:gd name="connsiteX4" fmla="*/ 5447763 w 6175419"/>
              <a:gd name="connsiteY4" fmla="*/ 57955 h 7147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175419" h="714778">
                <a:moveTo>
                  <a:pt x="0" y="714778"/>
                </a:moveTo>
                <a:cubicBezTo>
                  <a:pt x="49369" y="577403"/>
                  <a:pt x="98738" y="440029"/>
                  <a:pt x="1004552" y="328412"/>
                </a:cubicBezTo>
                <a:cubicBezTo>
                  <a:pt x="1910366" y="216795"/>
                  <a:pt x="4694349" y="90152"/>
                  <a:pt x="5434884" y="45076"/>
                </a:cubicBezTo>
                <a:cubicBezTo>
                  <a:pt x="6175419" y="0"/>
                  <a:pt x="5447763" y="57955"/>
                  <a:pt x="5447763" y="57955"/>
                </a:cubicBezTo>
                <a:lnTo>
                  <a:pt x="5447763" y="57955"/>
                </a:lnTo>
              </a:path>
            </a:pathLst>
          </a:custGeom>
          <a:ln w="508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5" name="Заголовок 1"/>
          <p:cNvSpPr>
            <a:spLocks noGrp="1"/>
          </p:cNvSpPr>
          <p:nvPr>
            <p:ph type="title"/>
          </p:nvPr>
        </p:nvSpPr>
        <p:spPr>
          <a:xfrm>
            <a:off x="428625" y="357188"/>
            <a:ext cx="2487191" cy="3863900"/>
          </a:xfrm>
        </p:spPr>
        <p:txBody>
          <a:bodyPr>
            <a:normAutofit/>
          </a:bodyPr>
          <a:lstStyle/>
          <a:p>
            <a:pPr eaLnBrk="1" hangingPunct="1"/>
            <a:r>
              <a:rPr lang="ru-RU" sz="3600" b="1" u="sng" dirty="0" smtClean="0"/>
              <a:t>Функция</a:t>
            </a:r>
            <a:r>
              <a:rPr lang="en-US" sz="3600" b="1" u="sng" dirty="0" smtClean="0"/>
              <a:t/>
            </a:r>
            <a:br>
              <a:rPr lang="en-US" sz="3600" b="1" u="sng" dirty="0" smtClean="0"/>
            </a:br>
            <a:r>
              <a:rPr lang="ru-RU" sz="3600" b="1" dirty="0" smtClean="0"/>
              <a:t>   </a:t>
            </a:r>
            <a:r>
              <a:rPr lang="ru-RU" sz="3600" b="1" u="sng" dirty="0" smtClean="0"/>
              <a:t/>
            </a:r>
            <a:br>
              <a:rPr lang="ru-RU" sz="3600" b="1" u="sng" dirty="0" smtClean="0"/>
            </a:br>
            <a:r>
              <a:rPr lang="ru-RU" sz="3600" b="1" dirty="0" smtClean="0"/>
              <a:t/>
            </a:r>
            <a:br>
              <a:rPr lang="ru-RU" sz="3600" b="1" dirty="0" smtClean="0"/>
            </a:br>
            <a:endParaRPr lang="ru-RU" sz="3600" dirty="0" smtClean="0"/>
          </a:p>
        </p:txBody>
      </p:sp>
      <p:graphicFrame>
        <p:nvGraphicFramePr>
          <p:cNvPr id="36" name="Объект 3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18383665"/>
              </p:ext>
            </p:extLst>
          </p:nvPr>
        </p:nvGraphicFramePr>
        <p:xfrm>
          <a:off x="467544" y="3040149"/>
          <a:ext cx="2120900" cy="568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47" name="Формула" r:id="rId3" imgW="749160" imgH="203040" progId="Equation.3">
                  <p:embed/>
                </p:oleObj>
              </mc:Choice>
              <mc:Fallback>
                <p:oleObj name="Формула" r:id="rId3" imgW="749160" imgH="203040" progId="Equation.3">
                  <p:embed/>
                  <p:pic>
                    <p:nvPicPr>
                      <p:cNvPr id="0" name="Объект 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544" y="3040149"/>
                        <a:ext cx="2120900" cy="568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" name="Объект 3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95808444"/>
              </p:ext>
            </p:extLst>
          </p:nvPr>
        </p:nvGraphicFramePr>
        <p:xfrm>
          <a:off x="323850" y="4295775"/>
          <a:ext cx="2128838" cy="604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48" name="Формула" r:id="rId5" imgW="761760" imgH="215640" progId="Equation.3">
                  <p:embed/>
                </p:oleObj>
              </mc:Choice>
              <mc:Fallback>
                <p:oleObj name="Формула" r:id="rId5" imgW="761760" imgH="215640" progId="Equation.3">
                  <p:embed/>
                  <p:pic>
                    <p:nvPicPr>
                      <p:cNvPr id="0" name="Объект 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850" y="4295775"/>
                        <a:ext cx="2128838" cy="604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" name="Объект 37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61080582"/>
              </p:ext>
            </p:extLst>
          </p:nvPr>
        </p:nvGraphicFramePr>
        <p:xfrm>
          <a:off x="1043608" y="1911675"/>
          <a:ext cx="957869" cy="5675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49" name="Формула" r:id="rId7" imgW="482400" imgH="241200" progId="Equation.3">
                  <p:embed/>
                </p:oleObj>
              </mc:Choice>
              <mc:Fallback>
                <p:oleObj name="Формула" r:id="rId7" imgW="482400" imgH="241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043608" y="1911675"/>
                        <a:ext cx="957869" cy="56755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" name="Line 5"/>
          <p:cNvSpPr>
            <a:spLocks noChangeShapeType="1"/>
          </p:cNvSpPr>
          <p:nvPr/>
        </p:nvSpPr>
        <p:spPr bwMode="auto">
          <a:xfrm>
            <a:off x="3085304" y="3342986"/>
            <a:ext cx="5627481" cy="11581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cxnSp>
        <p:nvCxnSpPr>
          <p:cNvPr id="41" name="Прямая соединительная линия 40"/>
          <p:cNvCxnSpPr/>
          <p:nvPr/>
        </p:nvCxnSpPr>
        <p:spPr>
          <a:xfrm>
            <a:off x="5701282" y="3348776"/>
            <a:ext cx="2711112" cy="12419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>
            <a:off x="5701282" y="940824"/>
            <a:ext cx="0" cy="2420371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22949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7561780"/>
              </p:ext>
            </p:extLst>
          </p:nvPr>
        </p:nvGraphicFramePr>
        <p:xfrm>
          <a:off x="508000" y="4869160"/>
          <a:ext cx="8229600" cy="1463040"/>
        </p:xfrm>
        <a:graphic>
          <a:graphicData uri="http://schemas.openxmlformats.org/drawingml/2006/table">
            <a:tbl>
              <a:tblPr/>
              <a:tblGrid>
                <a:gridCol w="1371600"/>
                <a:gridCol w="6858000"/>
              </a:tblGrid>
              <a:tr h="0">
                <a:tc>
                  <a:txBody>
                    <a:bodyPr/>
                    <a:lstStyle/>
                    <a:p>
                      <a:r>
                        <a:rPr lang="en-US" b="0" dirty="0">
                          <a:effectLst/>
                          <a:latin typeface="Georgia"/>
                        </a:rPr>
                        <a:t> </a:t>
                      </a:r>
                      <a:r>
                        <a:rPr lang="en-US" b="1" dirty="0">
                          <a:effectLst/>
                          <a:latin typeface="Georgia"/>
                        </a:rPr>
                        <a:t>A.</a:t>
                      </a:r>
                      <a:endParaRPr lang="en-US" b="0" dirty="0">
                        <a:effectLst/>
                        <a:latin typeface="Georgia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b="0">
                        <a:effectLst/>
                        <a:latin typeface="Georgia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b="0">
                          <a:effectLst/>
                          <a:latin typeface="Georgia"/>
                        </a:rPr>
                        <a:t> </a:t>
                      </a:r>
                      <a:r>
                        <a:rPr lang="en-US" b="1">
                          <a:effectLst/>
                          <a:latin typeface="Georgia"/>
                        </a:rPr>
                        <a:t>B.</a:t>
                      </a:r>
                      <a:endParaRPr lang="en-US" b="0">
                        <a:effectLst/>
                        <a:latin typeface="Georgia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b="0">
                        <a:effectLst/>
                        <a:latin typeface="Georgia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b="0">
                          <a:effectLst/>
                          <a:latin typeface="Georgia"/>
                        </a:rPr>
                        <a:t> </a:t>
                      </a:r>
                      <a:r>
                        <a:rPr lang="en-US" b="1">
                          <a:effectLst/>
                          <a:latin typeface="Georgia"/>
                        </a:rPr>
                        <a:t>C.</a:t>
                      </a:r>
                      <a:endParaRPr lang="en-US" b="0">
                        <a:effectLst/>
                        <a:latin typeface="Georgia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b="0" dirty="0">
                        <a:effectLst/>
                        <a:latin typeface="Georgia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b="0">
                          <a:effectLst/>
                          <a:latin typeface="Georgia"/>
                        </a:rPr>
                        <a:t> </a:t>
                      </a:r>
                      <a:r>
                        <a:rPr lang="en-US" b="1">
                          <a:effectLst/>
                          <a:latin typeface="Georgia"/>
                        </a:rPr>
                        <a:t>D.</a:t>
                      </a:r>
                      <a:endParaRPr lang="en-US" b="0">
                        <a:effectLst/>
                        <a:latin typeface="Georgia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b="0" dirty="0">
                        <a:effectLst/>
                        <a:latin typeface="Georgia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50800" y="783378"/>
            <a:ext cx="8497839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cs typeface="Arial" pitchFamily="34" charset="0"/>
              </a:rPr>
              <a:t>Вопрос 12.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cs typeface="Arial" pitchFamily="34" charset="0"/>
              </a:rPr>
              <a:t> Какая точка принадлежит графику функции                     ?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cs typeface="Arial" pitchFamily="34" charset="0"/>
              </a:rPr>
              <a:t>                                              </a:t>
            </a:r>
          </a:p>
        </p:txBody>
      </p:sp>
      <p:pic>
        <p:nvPicPr>
          <p:cNvPr id="12290" name="Picture 2" descr="http://fizmat.by/pic/MATH/test226/form7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6988" y="669269"/>
            <a:ext cx="936104" cy="4680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92" name="Picture 4" descr="http://fizmat.by/pic/MATH/test226/form99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6668" y="4941168"/>
            <a:ext cx="504825" cy="276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94" name="Picture 6" descr="http://fizmat.by/pic/MATH/test226/form98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6292" y="5333234"/>
            <a:ext cx="466725" cy="276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96" name="Picture 8" descr="http://fizmat.by/pic/MATH/test226/form97.gi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5677261"/>
            <a:ext cx="495300" cy="276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98" name="Picture 10" descr="http://fizmat.by/pic/MATH/test226/form96.gif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7995" y="6021288"/>
            <a:ext cx="495300" cy="276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83160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7935177"/>
              </p:ext>
            </p:extLst>
          </p:nvPr>
        </p:nvGraphicFramePr>
        <p:xfrm>
          <a:off x="388748" y="4797152"/>
          <a:ext cx="8229600" cy="1463040"/>
        </p:xfrm>
        <a:graphic>
          <a:graphicData uri="http://schemas.openxmlformats.org/drawingml/2006/table">
            <a:tbl>
              <a:tblPr/>
              <a:tblGrid>
                <a:gridCol w="1371600"/>
                <a:gridCol w="6858000"/>
              </a:tblGrid>
              <a:tr h="0">
                <a:tc>
                  <a:txBody>
                    <a:bodyPr/>
                    <a:lstStyle/>
                    <a:p>
                      <a:r>
                        <a:rPr lang="en-US" b="0">
                          <a:effectLst/>
                          <a:latin typeface="Georgia"/>
                        </a:rPr>
                        <a:t> </a:t>
                      </a:r>
                      <a:r>
                        <a:rPr lang="en-US" b="1">
                          <a:effectLst/>
                          <a:latin typeface="Georgia"/>
                        </a:rPr>
                        <a:t>A.</a:t>
                      </a:r>
                      <a:endParaRPr lang="en-US" b="0">
                        <a:effectLst/>
                        <a:latin typeface="Georgia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b="0">
                          <a:effectLst/>
                          <a:latin typeface="Georgia"/>
                        </a:rPr>
                        <a:t>-19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b="0">
                          <a:effectLst/>
                          <a:latin typeface="Georgia"/>
                        </a:rPr>
                        <a:t> </a:t>
                      </a:r>
                      <a:r>
                        <a:rPr lang="en-US" b="1">
                          <a:effectLst/>
                          <a:latin typeface="Georgia"/>
                        </a:rPr>
                        <a:t>B.</a:t>
                      </a:r>
                      <a:endParaRPr lang="en-US" b="0">
                        <a:effectLst/>
                        <a:latin typeface="Georgia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b="0">
                          <a:effectLst/>
                          <a:latin typeface="Georgia"/>
                        </a:rPr>
                        <a:t>-6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b="0">
                          <a:effectLst/>
                          <a:latin typeface="Georgia"/>
                        </a:rPr>
                        <a:t> </a:t>
                      </a:r>
                      <a:r>
                        <a:rPr lang="en-US" b="1">
                          <a:effectLst/>
                          <a:latin typeface="Georgia"/>
                        </a:rPr>
                        <a:t>C.</a:t>
                      </a:r>
                      <a:endParaRPr lang="en-US" b="0">
                        <a:effectLst/>
                        <a:latin typeface="Georgia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b="0">
                          <a:effectLst/>
                          <a:latin typeface="Georgia"/>
                        </a:rPr>
                        <a:t>-21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b="0">
                          <a:effectLst/>
                          <a:latin typeface="Georgia"/>
                        </a:rPr>
                        <a:t> </a:t>
                      </a:r>
                      <a:r>
                        <a:rPr lang="en-US" b="1">
                          <a:effectLst/>
                          <a:latin typeface="Georgia"/>
                        </a:rPr>
                        <a:t>D.</a:t>
                      </a:r>
                      <a:endParaRPr lang="en-US" b="0">
                        <a:effectLst/>
                        <a:latin typeface="Georgia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b="0" dirty="0">
                          <a:effectLst/>
                          <a:latin typeface="Georgia"/>
                        </a:rPr>
                        <a:t>-13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0" y="845514"/>
            <a:ext cx="91440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b="1" dirty="0">
                <a:solidFill>
                  <a:srgbClr val="000000"/>
                </a:solidFill>
                <a:latin typeface="Georgia" pitchFamily="18" charset="0"/>
                <a:cs typeface="Arial" pitchFamily="34" charset="0"/>
              </a:rPr>
              <a:t> </a:t>
            </a:r>
            <a:r>
              <a:rPr lang="ru-RU" sz="2000" b="1" dirty="0" smtClean="0">
                <a:solidFill>
                  <a:srgbClr val="000000"/>
                </a:solidFill>
                <a:latin typeface="Georgia" pitchFamily="18" charset="0"/>
                <a:cs typeface="Arial" pitchFamily="34" charset="0"/>
              </a:rPr>
              <a:t>         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cs typeface="Arial" pitchFamily="34" charset="0"/>
              </a:rPr>
              <a:t> Найдите сумму всех целых значений 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cs typeface="Arial" pitchFamily="34" charset="0"/>
              </a:rPr>
              <a:t>x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cs typeface="Arial" pitchFamily="34" charset="0"/>
              </a:rPr>
              <a:t>,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cs typeface="Arial" pitchFamily="34" charset="0"/>
              </a:rPr>
              <a:t>принадлежащих области определения функции  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Georgia" pitchFamily="18" charset="0"/>
              <a:cs typeface="Arial" pitchFamily="34" charset="0"/>
            </a:endParaRPr>
          </a:p>
        </p:txBody>
      </p:sp>
      <p:pic>
        <p:nvPicPr>
          <p:cNvPr id="36866" name="Picture 2" descr="http://fizmat.by/pic/MATH/test226/form40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845514"/>
            <a:ext cx="2304256" cy="6011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96346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http://fizmat.by/pic/MATH/test226/im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753842"/>
            <a:ext cx="8428294" cy="54091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0338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7235323"/>
              </p:ext>
            </p:extLst>
          </p:nvPr>
        </p:nvGraphicFramePr>
        <p:xfrm>
          <a:off x="368300" y="4509120"/>
          <a:ext cx="8229600" cy="1828800"/>
        </p:xfrm>
        <a:graphic>
          <a:graphicData uri="http://schemas.openxmlformats.org/drawingml/2006/table">
            <a:tbl>
              <a:tblPr/>
              <a:tblGrid>
                <a:gridCol w="1371600"/>
                <a:gridCol w="6858000"/>
              </a:tblGrid>
              <a:tr h="0">
                <a:tc>
                  <a:txBody>
                    <a:bodyPr/>
                    <a:lstStyle/>
                    <a:p>
                      <a:r>
                        <a:rPr lang="en-US" b="0" dirty="0">
                          <a:effectLst/>
                          <a:latin typeface="Georgia"/>
                        </a:rPr>
                        <a:t> </a:t>
                      </a:r>
                      <a:r>
                        <a:rPr lang="en-US" b="1" dirty="0">
                          <a:effectLst/>
                          <a:latin typeface="Georgia"/>
                        </a:rPr>
                        <a:t>A.</a:t>
                      </a:r>
                      <a:endParaRPr lang="en-US" b="0" dirty="0">
                        <a:effectLst/>
                        <a:latin typeface="Georgia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b="0">
                        <a:effectLst/>
                        <a:latin typeface="Georgia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b="0">
                          <a:effectLst/>
                          <a:latin typeface="Georgia"/>
                        </a:rPr>
                        <a:t> </a:t>
                      </a:r>
                      <a:r>
                        <a:rPr lang="en-US" b="1">
                          <a:effectLst/>
                          <a:latin typeface="Georgia"/>
                        </a:rPr>
                        <a:t>B.</a:t>
                      </a:r>
                      <a:endParaRPr lang="en-US" b="0">
                        <a:effectLst/>
                        <a:latin typeface="Georgia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b="0">
                        <a:effectLst/>
                        <a:latin typeface="Georgia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b="0">
                          <a:effectLst/>
                          <a:latin typeface="Georgia"/>
                        </a:rPr>
                        <a:t> </a:t>
                      </a:r>
                      <a:r>
                        <a:rPr lang="en-US" b="1">
                          <a:effectLst/>
                          <a:latin typeface="Georgia"/>
                        </a:rPr>
                        <a:t>C.</a:t>
                      </a:r>
                      <a:endParaRPr lang="en-US" b="0">
                        <a:effectLst/>
                        <a:latin typeface="Georgia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b="0">
                        <a:effectLst/>
                        <a:latin typeface="Georgia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b="0" dirty="0">
                          <a:effectLst/>
                          <a:latin typeface="Georgia"/>
                        </a:rPr>
                        <a:t> </a:t>
                      </a:r>
                      <a:r>
                        <a:rPr lang="en-US" b="1" dirty="0">
                          <a:effectLst/>
                          <a:latin typeface="Georgia"/>
                        </a:rPr>
                        <a:t>D.</a:t>
                      </a:r>
                      <a:endParaRPr lang="en-US" b="0" dirty="0">
                        <a:effectLst/>
                        <a:latin typeface="Georgia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b="0">
                        <a:effectLst/>
                        <a:latin typeface="Georgia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b="0">
                          <a:effectLst/>
                          <a:latin typeface="Georgia"/>
                        </a:rPr>
                        <a:t> </a:t>
                      </a:r>
                      <a:r>
                        <a:rPr lang="en-US" b="1">
                          <a:effectLst/>
                          <a:latin typeface="Georgia"/>
                        </a:rPr>
                        <a:t>E.</a:t>
                      </a:r>
                      <a:endParaRPr lang="en-US" b="0">
                        <a:effectLst/>
                        <a:latin typeface="Georgia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b="0" dirty="0">
                        <a:effectLst/>
                        <a:latin typeface="Georgia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24843" y="202331"/>
            <a:ext cx="7316426" cy="2800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b="1" dirty="0">
                <a:solidFill>
                  <a:srgbClr val="000000"/>
                </a:solidFill>
                <a:latin typeface="Georgia" pitchFamily="18" charset="0"/>
                <a:cs typeface="Arial" pitchFamily="34" charset="0"/>
              </a:rPr>
              <a:t> </a:t>
            </a:r>
            <a:r>
              <a:rPr lang="ru-RU" sz="2000" b="1" dirty="0" smtClean="0">
                <a:solidFill>
                  <a:srgbClr val="000000"/>
                </a:solidFill>
                <a:latin typeface="Georgia" pitchFamily="18" charset="0"/>
                <a:cs typeface="Arial" pitchFamily="34" charset="0"/>
              </a:rPr>
              <a:t>        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cs typeface="Arial" pitchFamily="34" charset="0"/>
              </a:rPr>
              <a:t> Областью значений функции, заданной графически,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cs typeface="Arial" pitchFamily="34" charset="0"/>
              </a:rPr>
              <a:t>является:</a:t>
            </a:r>
            <a:b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cs typeface="Arial" pitchFamily="34" charset="0"/>
              </a:rPr>
            </a:b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cs typeface="Arial" pitchFamily="34" charset="0"/>
              </a:rPr>
              <a:t> 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cs typeface="Arial" pitchFamily="34" charset="0"/>
              </a:rPr>
              <a:t> </a:t>
            </a:r>
            <a:r>
              <a:rPr kumimoji="0" lang="ru-RU" sz="1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cs typeface="Arial" pitchFamily="34" charset="0"/>
              </a:rPr>
              <a:t> </a:t>
            </a:r>
            <a:r>
              <a:rPr kumimoji="0" lang="ru-RU" sz="1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cs typeface="Arial" pitchFamily="34" charset="0"/>
              </a:rPr>
              <a:t>    </a:t>
            </a:r>
            <a:r>
              <a:rPr kumimoji="0" lang="ru-RU" sz="1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cs typeface="Arial" pitchFamily="34" charset="0"/>
              </a:rPr>
              <a:t> </a:t>
            </a:r>
            <a:r>
              <a:rPr kumimoji="0" lang="ru-RU" sz="1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cs typeface="Arial" pitchFamily="34" charset="0"/>
              </a:rPr>
              <a:t> </a:t>
            </a:r>
            <a:r>
              <a:rPr kumimoji="0" lang="ru-RU" sz="1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cs typeface="Arial" pitchFamily="34" charset="0"/>
              </a:rPr>
              <a:t> </a:t>
            </a:r>
            <a:r>
              <a:rPr kumimoji="0" lang="ru-RU" sz="1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cs typeface="Arial" pitchFamily="34" charset="0"/>
              </a:rPr>
              <a:t>  </a:t>
            </a:r>
            <a:r>
              <a:rPr kumimoji="0" lang="ru-RU" sz="1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cs typeface="Arial" pitchFamily="34" charset="0"/>
              </a:rPr>
              <a:t> </a:t>
            </a:r>
            <a:r>
              <a:rPr kumimoji="0" lang="ru-RU" sz="1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cs typeface="Arial" pitchFamily="34" charset="0"/>
              </a:rPr>
              <a:t> </a:t>
            </a:r>
            <a:r>
              <a:rPr kumimoji="0" lang="ru-RU" sz="1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cs typeface="Arial" pitchFamily="34" charset="0"/>
              </a:rPr>
              <a:t> </a:t>
            </a:r>
            <a:r>
              <a:rPr kumimoji="0" lang="ru-RU" sz="1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cs typeface="Arial" pitchFamily="34" charset="0"/>
              </a:rPr>
              <a:t> </a:t>
            </a:r>
          </a:p>
        </p:txBody>
      </p:sp>
      <p:pic>
        <p:nvPicPr>
          <p:cNvPr id="31746" name="Picture 2" descr="http://fizmat.by/pic/MATH/test226/im1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317" y="980728"/>
            <a:ext cx="4118707" cy="32573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748" name="Picture 4" descr="http://fizmat.by/pic/MATH/test226/form193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9221" y="4581128"/>
            <a:ext cx="1276350" cy="276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750" name="Picture 6" descr="http://fizmat.by/pic/MATH/test226/form190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9246" y="4956260"/>
            <a:ext cx="438150" cy="276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752" name="Picture 8" descr="http://fizmat.by/pic/MATH/test226/form191.gi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1838" y="5301208"/>
            <a:ext cx="952500" cy="276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754" name="Picture 10" descr="http://fizmat.by/pic/MATH/test226/form189.gif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0900" y="5817071"/>
            <a:ext cx="438150" cy="276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756" name="Picture 12" descr="http://fizmat.by/pic/MATH/test226/form192.gif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1063" y="6093296"/>
            <a:ext cx="971550" cy="276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5-конечная звезда 1"/>
          <p:cNvSpPr/>
          <p:nvPr/>
        </p:nvSpPr>
        <p:spPr>
          <a:xfrm>
            <a:off x="417289" y="4383779"/>
            <a:ext cx="504056" cy="513244"/>
          </a:xfrm>
          <a:prstGeom prst="star5">
            <a:avLst>
              <a:gd name="adj" fmla="val 32094"/>
              <a:gd name="hf" fmla="val 105146"/>
              <a:gd name="vf" fmla="val 11055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0207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7"/>
          <p:cNvGrpSpPr>
            <a:grpSpLocks/>
          </p:cNvGrpSpPr>
          <p:nvPr/>
        </p:nvGrpSpPr>
        <p:grpSpPr bwMode="auto">
          <a:xfrm>
            <a:off x="3635896" y="1664286"/>
            <a:ext cx="5037840" cy="4850392"/>
            <a:chOff x="2409" y="164"/>
            <a:chExt cx="3223" cy="3065"/>
          </a:xfrm>
        </p:grpSpPr>
        <p:grpSp>
          <p:nvGrpSpPr>
            <p:cNvPr id="5" name="Group 8"/>
            <p:cNvGrpSpPr>
              <a:grpSpLocks/>
            </p:cNvGrpSpPr>
            <p:nvPr/>
          </p:nvGrpSpPr>
          <p:grpSpPr bwMode="auto">
            <a:xfrm>
              <a:off x="2409" y="203"/>
              <a:ext cx="3148" cy="3026"/>
              <a:chOff x="2409" y="203"/>
              <a:chExt cx="3148" cy="3026"/>
            </a:xfrm>
          </p:grpSpPr>
          <p:sp>
            <p:nvSpPr>
              <p:cNvPr id="8" name="Freeform 9"/>
              <p:cNvSpPr>
                <a:spLocks/>
              </p:cNvSpPr>
              <p:nvPr/>
            </p:nvSpPr>
            <p:spPr bwMode="auto">
              <a:xfrm>
                <a:off x="2426" y="211"/>
                <a:ext cx="1" cy="3002"/>
              </a:xfrm>
              <a:custGeom>
                <a:avLst/>
                <a:gdLst>
                  <a:gd name="T0" fmla="*/ 0 w 1"/>
                  <a:gd name="T1" fmla="*/ 0 h 3002"/>
                  <a:gd name="T2" fmla="*/ 0 w 1"/>
                  <a:gd name="T3" fmla="*/ 3002 h 3002"/>
                  <a:gd name="T4" fmla="*/ 0 60000 65536"/>
                  <a:gd name="T5" fmla="*/ 0 60000 65536"/>
                  <a:gd name="T6" fmla="*/ 0 w 1"/>
                  <a:gd name="T7" fmla="*/ 0 h 3002"/>
                  <a:gd name="T8" fmla="*/ 1 w 1"/>
                  <a:gd name="T9" fmla="*/ 3002 h 3002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" h="3002">
                    <a:moveTo>
                      <a:pt x="0" y="0"/>
                    </a:moveTo>
                    <a:lnTo>
                      <a:pt x="0" y="3002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" name="Freeform 10"/>
              <p:cNvSpPr>
                <a:spLocks/>
              </p:cNvSpPr>
              <p:nvPr/>
            </p:nvSpPr>
            <p:spPr bwMode="auto">
              <a:xfrm>
                <a:off x="2409" y="2945"/>
                <a:ext cx="3124" cy="8"/>
              </a:xfrm>
              <a:custGeom>
                <a:avLst/>
                <a:gdLst>
                  <a:gd name="T0" fmla="*/ 0 w 3124"/>
                  <a:gd name="T1" fmla="*/ 0 h 8"/>
                  <a:gd name="T2" fmla="*/ 3124 w 3124"/>
                  <a:gd name="T3" fmla="*/ 8 h 8"/>
                  <a:gd name="T4" fmla="*/ 0 60000 65536"/>
                  <a:gd name="T5" fmla="*/ 0 60000 65536"/>
                  <a:gd name="T6" fmla="*/ 0 w 3124"/>
                  <a:gd name="T7" fmla="*/ 0 h 8"/>
                  <a:gd name="T8" fmla="*/ 3124 w 3124"/>
                  <a:gd name="T9" fmla="*/ 8 h 8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3124" h="8">
                    <a:moveTo>
                      <a:pt x="0" y="0"/>
                    </a:moveTo>
                    <a:lnTo>
                      <a:pt x="3124" y="8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" name="Freeform 11"/>
              <p:cNvSpPr>
                <a:spLocks/>
              </p:cNvSpPr>
              <p:nvPr/>
            </p:nvSpPr>
            <p:spPr bwMode="auto">
              <a:xfrm>
                <a:off x="2677" y="211"/>
                <a:ext cx="8" cy="2994"/>
              </a:xfrm>
              <a:custGeom>
                <a:avLst/>
                <a:gdLst>
                  <a:gd name="T0" fmla="*/ 0 w 8"/>
                  <a:gd name="T1" fmla="*/ 0 h 2994"/>
                  <a:gd name="T2" fmla="*/ 8 w 8"/>
                  <a:gd name="T3" fmla="*/ 2994 h 2994"/>
                  <a:gd name="T4" fmla="*/ 0 60000 65536"/>
                  <a:gd name="T5" fmla="*/ 0 60000 65536"/>
                  <a:gd name="T6" fmla="*/ 0 w 8"/>
                  <a:gd name="T7" fmla="*/ 0 h 2994"/>
                  <a:gd name="T8" fmla="*/ 8 w 8"/>
                  <a:gd name="T9" fmla="*/ 2994 h 2994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8" h="2994">
                    <a:moveTo>
                      <a:pt x="0" y="0"/>
                    </a:moveTo>
                    <a:lnTo>
                      <a:pt x="8" y="2994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" name="Line 12"/>
              <p:cNvSpPr>
                <a:spLocks noChangeShapeType="1"/>
              </p:cNvSpPr>
              <p:nvPr/>
            </p:nvSpPr>
            <p:spPr bwMode="auto">
              <a:xfrm>
                <a:off x="2426" y="2704"/>
                <a:ext cx="313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" name="Freeform 13"/>
              <p:cNvSpPr>
                <a:spLocks/>
              </p:cNvSpPr>
              <p:nvPr/>
            </p:nvSpPr>
            <p:spPr bwMode="auto">
              <a:xfrm>
                <a:off x="2426" y="3203"/>
                <a:ext cx="3124" cy="8"/>
              </a:xfrm>
              <a:custGeom>
                <a:avLst/>
                <a:gdLst>
                  <a:gd name="T0" fmla="*/ 0 w 3124"/>
                  <a:gd name="T1" fmla="*/ 0 h 8"/>
                  <a:gd name="T2" fmla="*/ 3124 w 3124"/>
                  <a:gd name="T3" fmla="*/ 8 h 8"/>
                  <a:gd name="T4" fmla="*/ 0 60000 65536"/>
                  <a:gd name="T5" fmla="*/ 0 60000 65536"/>
                  <a:gd name="T6" fmla="*/ 0 w 3124"/>
                  <a:gd name="T7" fmla="*/ 0 h 8"/>
                  <a:gd name="T8" fmla="*/ 3124 w 3124"/>
                  <a:gd name="T9" fmla="*/ 8 h 8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3124" h="8">
                    <a:moveTo>
                      <a:pt x="0" y="0"/>
                    </a:moveTo>
                    <a:lnTo>
                      <a:pt x="3124" y="8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" name="Freeform 14"/>
              <p:cNvSpPr>
                <a:spLocks/>
              </p:cNvSpPr>
              <p:nvPr/>
            </p:nvSpPr>
            <p:spPr bwMode="auto">
              <a:xfrm>
                <a:off x="2418" y="2450"/>
                <a:ext cx="3131" cy="8"/>
              </a:xfrm>
              <a:custGeom>
                <a:avLst/>
                <a:gdLst>
                  <a:gd name="T0" fmla="*/ 0 w 3131"/>
                  <a:gd name="T1" fmla="*/ 8 h 8"/>
                  <a:gd name="T2" fmla="*/ 3131 w 3131"/>
                  <a:gd name="T3" fmla="*/ 0 h 8"/>
                  <a:gd name="T4" fmla="*/ 0 60000 65536"/>
                  <a:gd name="T5" fmla="*/ 0 60000 65536"/>
                  <a:gd name="T6" fmla="*/ 0 w 3131"/>
                  <a:gd name="T7" fmla="*/ 0 h 8"/>
                  <a:gd name="T8" fmla="*/ 3131 w 3131"/>
                  <a:gd name="T9" fmla="*/ 8 h 8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3131" h="8">
                    <a:moveTo>
                      <a:pt x="0" y="8"/>
                    </a:moveTo>
                    <a:lnTo>
                      <a:pt x="3131" y="0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" name="Freeform 15"/>
              <p:cNvSpPr>
                <a:spLocks/>
              </p:cNvSpPr>
              <p:nvPr/>
            </p:nvSpPr>
            <p:spPr bwMode="auto">
              <a:xfrm>
                <a:off x="2426" y="2205"/>
                <a:ext cx="3131" cy="8"/>
              </a:xfrm>
              <a:custGeom>
                <a:avLst/>
                <a:gdLst>
                  <a:gd name="T0" fmla="*/ 0 w 3131"/>
                  <a:gd name="T1" fmla="*/ 8 h 8"/>
                  <a:gd name="T2" fmla="*/ 3131 w 3131"/>
                  <a:gd name="T3" fmla="*/ 0 h 8"/>
                  <a:gd name="T4" fmla="*/ 0 60000 65536"/>
                  <a:gd name="T5" fmla="*/ 0 60000 65536"/>
                  <a:gd name="T6" fmla="*/ 0 w 3131"/>
                  <a:gd name="T7" fmla="*/ 0 h 8"/>
                  <a:gd name="T8" fmla="*/ 3131 w 3131"/>
                  <a:gd name="T9" fmla="*/ 8 h 8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3131" h="8">
                    <a:moveTo>
                      <a:pt x="0" y="8"/>
                    </a:moveTo>
                    <a:lnTo>
                      <a:pt x="3131" y="0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" name="Freeform 16"/>
              <p:cNvSpPr>
                <a:spLocks/>
              </p:cNvSpPr>
              <p:nvPr/>
            </p:nvSpPr>
            <p:spPr bwMode="auto">
              <a:xfrm>
                <a:off x="2409" y="1955"/>
                <a:ext cx="3132" cy="8"/>
              </a:xfrm>
              <a:custGeom>
                <a:avLst/>
                <a:gdLst>
                  <a:gd name="T0" fmla="*/ 0 w 3132"/>
                  <a:gd name="T1" fmla="*/ 0 h 8"/>
                  <a:gd name="T2" fmla="*/ 3132 w 3132"/>
                  <a:gd name="T3" fmla="*/ 8 h 8"/>
                  <a:gd name="T4" fmla="*/ 0 60000 65536"/>
                  <a:gd name="T5" fmla="*/ 0 60000 65536"/>
                  <a:gd name="T6" fmla="*/ 0 w 3132"/>
                  <a:gd name="T7" fmla="*/ 0 h 8"/>
                  <a:gd name="T8" fmla="*/ 3132 w 3132"/>
                  <a:gd name="T9" fmla="*/ 8 h 8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3132" h="8">
                    <a:moveTo>
                      <a:pt x="0" y="0"/>
                    </a:moveTo>
                    <a:lnTo>
                      <a:pt x="3132" y="8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" name="Freeform 17"/>
              <p:cNvSpPr>
                <a:spLocks/>
              </p:cNvSpPr>
              <p:nvPr/>
            </p:nvSpPr>
            <p:spPr bwMode="auto">
              <a:xfrm>
                <a:off x="2434" y="1444"/>
                <a:ext cx="3107" cy="8"/>
              </a:xfrm>
              <a:custGeom>
                <a:avLst/>
                <a:gdLst>
                  <a:gd name="T0" fmla="*/ 0 w 3107"/>
                  <a:gd name="T1" fmla="*/ 8 h 8"/>
                  <a:gd name="T2" fmla="*/ 3107 w 3107"/>
                  <a:gd name="T3" fmla="*/ 0 h 8"/>
                  <a:gd name="T4" fmla="*/ 0 60000 65536"/>
                  <a:gd name="T5" fmla="*/ 0 60000 65536"/>
                  <a:gd name="T6" fmla="*/ 0 w 3107"/>
                  <a:gd name="T7" fmla="*/ 0 h 8"/>
                  <a:gd name="T8" fmla="*/ 3107 w 3107"/>
                  <a:gd name="T9" fmla="*/ 8 h 8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3107" h="8">
                    <a:moveTo>
                      <a:pt x="0" y="8"/>
                    </a:moveTo>
                    <a:lnTo>
                      <a:pt x="3107" y="0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" name="Freeform 18"/>
              <p:cNvSpPr>
                <a:spLocks/>
              </p:cNvSpPr>
              <p:nvPr/>
            </p:nvSpPr>
            <p:spPr bwMode="auto">
              <a:xfrm>
                <a:off x="2426" y="1207"/>
                <a:ext cx="3107" cy="8"/>
              </a:xfrm>
              <a:custGeom>
                <a:avLst/>
                <a:gdLst>
                  <a:gd name="T0" fmla="*/ 0 w 3107"/>
                  <a:gd name="T1" fmla="*/ 8 h 8"/>
                  <a:gd name="T2" fmla="*/ 3107 w 3107"/>
                  <a:gd name="T3" fmla="*/ 0 h 8"/>
                  <a:gd name="T4" fmla="*/ 0 60000 65536"/>
                  <a:gd name="T5" fmla="*/ 0 60000 65536"/>
                  <a:gd name="T6" fmla="*/ 0 w 3107"/>
                  <a:gd name="T7" fmla="*/ 0 h 8"/>
                  <a:gd name="T8" fmla="*/ 3107 w 3107"/>
                  <a:gd name="T9" fmla="*/ 8 h 8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3107" h="8">
                    <a:moveTo>
                      <a:pt x="0" y="8"/>
                    </a:moveTo>
                    <a:lnTo>
                      <a:pt x="3107" y="0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8" name="Freeform 19"/>
              <p:cNvSpPr>
                <a:spLocks/>
              </p:cNvSpPr>
              <p:nvPr/>
            </p:nvSpPr>
            <p:spPr bwMode="auto">
              <a:xfrm>
                <a:off x="2426" y="949"/>
                <a:ext cx="3123" cy="8"/>
              </a:xfrm>
              <a:custGeom>
                <a:avLst/>
                <a:gdLst>
                  <a:gd name="T0" fmla="*/ 0 w 3123"/>
                  <a:gd name="T1" fmla="*/ 0 h 8"/>
                  <a:gd name="T2" fmla="*/ 3123 w 3123"/>
                  <a:gd name="T3" fmla="*/ 8 h 8"/>
                  <a:gd name="T4" fmla="*/ 0 60000 65536"/>
                  <a:gd name="T5" fmla="*/ 0 60000 65536"/>
                  <a:gd name="T6" fmla="*/ 0 w 3123"/>
                  <a:gd name="T7" fmla="*/ 0 h 8"/>
                  <a:gd name="T8" fmla="*/ 3123 w 3123"/>
                  <a:gd name="T9" fmla="*/ 8 h 8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3123" h="8">
                    <a:moveTo>
                      <a:pt x="0" y="0"/>
                    </a:moveTo>
                    <a:lnTo>
                      <a:pt x="3123" y="8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9" name="Freeform 20"/>
              <p:cNvSpPr>
                <a:spLocks/>
              </p:cNvSpPr>
              <p:nvPr/>
            </p:nvSpPr>
            <p:spPr bwMode="auto">
              <a:xfrm>
                <a:off x="2426" y="708"/>
                <a:ext cx="3107" cy="8"/>
              </a:xfrm>
              <a:custGeom>
                <a:avLst/>
                <a:gdLst>
                  <a:gd name="T0" fmla="*/ 0 w 3107"/>
                  <a:gd name="T1" fmla="*/ 8 h 8"/>
                  <a:gd name="T2" fmla="*/ 3107 w 3107"/>
                  <a:gd name="T3" fmla="*/ 0 h 8"/>
                  <a:gd name="T4" fmla="*/ 0 60000 65536"/>
                  <a:gd name="T5" fmla="*/ 0 60000 65536"/>
                  <a:gd name="T6" fmla="*/ 0 w 3107"/>
                  <a:gd name="T7" fmla="*/ 0 h 8"/>
                  <a:gd name="T8" fmla="*/ 3107 w 3107"/>
                  <a:gd name="T9" fmla="*/ 8 h 8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3107" h="8">
                    <a:moveTo>
                      <a:pt x="0" y="8"/>
                    </a:moveTo>
                    <a:lnTo>
                      <a:pt x="3107" y="0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" name="Freeform 21"/>
              <p:cNvSpPr>
                <a:spLocks/>
              </p:cNvSpPr>
              <p:nvPr/>
            </p:nvSpPr>
            <p:spPr bwMode="auto">
              <a:xfrm>
                <a:off x="2434" y="446"/>
                <a:ext cx="3115" cy="8"/>
              </a:xfrm>
              <a:custGeom>
                <a:avLst/>
                <a:gdLst>
                  <a:gd name="T0" fmla="*/ 0 w 3115"/>
                  <a:gd name="T1" fmla="*/ 0 h 8"/>
                  <a:gd name="T2" fmla="*/ 3115 w 3115"/>
                  <a:gd name="T3" fmla="*/ 8 h 8"/>
                  <a:gd name="T4" fmla="*/ 0 60000 65536"/>
                  <a:gd name="T5" fmla="*/ 0 60000 65536"/>
                  <a:gd name="T6" fmla="*/ 0 w 3115"/>
                  <a:gd name="T7" fmla="*/ 0 h 8"/>
                  <a:gd name="T8" fmla="*/ 3115 w 3115"/>
                  <a:gd name="T9" fmla="*/ 8 h 8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3115" h="8">
                    <a:moveTo>
                      <a:pt x="0" y="0"/>
                    </a:moveTo>
                    <a:lnTo>
                      <a:pt x="3115" y="8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" name="Freeform 22"/>
              <p:cNvSpPr>
                <a:spLocks/>
              </p:cNvSpPr>
              <p:nvPr/>
            </p:nvSpPr>
            <p:spPr bwMode="auto">
              <a:xfrm>
                <a:off x="2426" y="210"/>
                <a:ext cx="3115" cy="8"/>
              </a:xfrm>
              <a:custGeom>
                <a:avLst/>
                <a:gdLst>
                  <a:gd name="T0" fmla="*/ 0 w 3115"/>
                  <a:gd name="T1" fmla="*/ 0 h 8"/>
                  <a:gd name="T2" fmla="*/ 3115 w 3115"/>
                  <a:gd name="T3" fmla="*/ 8 h 8"/>
                  <a:gd name="T4" fmla="*/ 0 60000 65536"/>
                  <a:gd name="T5" fmla="*/ 0 60000 65536"/>
                  <a:gd name="T6" fmla="*/ 0 w 3115"/>
                  <a:gd name="T7" fmla="*/ 0 h 8"/>
                  <a:gd name="T8" fmla="*/ 3115 w 3115"/>
                  <a:gd name="T9" fmla="*/ 8 h 8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3115" h="8">
                    <a:moveTo>
                      <a:pt x="0" y="0"/>
                    </a:moveTo>
                    <a:lnTo>
                      <a:pt x="3115" y="8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" name="Freeform 23"/>
              <p:cNvSpPr>
                <a:spLocks/>
              </p:cNvSpPr>
              <p:nvPr/>
            </p:nvSpPr>
            <p:spPr bwMode="auto">
              <a:xfrm>
                <a:off x="2937" y="203"/>
                <a:ext cx="8" cy="3026"/>
              </a:xfrm>
              <a:custGeom>
                <a:avLst/>
                <a:gdLst>
                  <a:gd name="T0" fmla="*/ 8 w 8"/>
                  <a:gd name="T1" fmla="*/ 0 h 3026"/>
                  <a:gd name="T2" fmla="*/ 0 w 8"/>
                  <a:gd name="T3" fmla="*/ 3026 h 3026"/>
                  <a:gd name="T4" fmla="*/ 0 60000 65536"/>
                  <a:gd name="T5" fmla="*/ 0 60000 65536"/>
                  <a:gd name="T6" fmla="*/ 0 w 8"/>
                  <a:gd name="T7" fmla="*/ 0 h 3026"/>
                  <a:gd name="T8" fmla="*/ 8 w 8"/>
                  <a:gd name="T9" fmla="*/ 3026 h 302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8" h="3026">
                    <a:moveTo>
                      <a:pt x="8" y="0"/>
                    </a:moveTo>
                    <a:lnTo>
                      <a:pt x="0" y="3026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3" name="Freeform 24"/>
              <p:cNvSpPr>
                <a:spLocks/>
              </p:cNvSpPr>
              <p:nvPr/>
            </p:nvSpPr>
            <p:spPr bwMode="auto">
              <a:xfrm>
                <a:off x="3198" y="210"/>
                <a:ext cx="1" cy="3002"/>
              </a:xfrm>
              <a:custGeom>
                <a:avLst/>
                <a:gdLst>
                  <a:gd name="T0" fmla="*/ 0 w 1"/>
                  <a:gd name="T1" fmla="*/ 0 h 3002"/>
                  <a:gd name="T2" fmla="*/ 0 w 1"/>
                  <a:gd name="T3" fmla="*/ 3002 h 3002"/>
                  <a:gd name="T4" fmla="*/ 0 60000 65536"/>
                  <a:gd name="T5" fmla="*/ 0 60000 65536"/>
                  <a:gd name="T6" fmla="*/ 0 w 1"/>
                  <a:gd name="T7" fmla="*/ 0 h 3002"/>
                  <a:gd name="T8" fmla="*/ 1 w 1"/>
                  <a:gd name="T9" fmla="*/ 3002 h 3002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" h="3002">
                    <a:moveTo>
                      <a:pt x="0" y="0"/>
                    </a:moveTo>
                    <a:lnTo>
                      <a:pt x="0" y="3002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" name="Freeform 25"/>
              <p:cNvSpPr>
                <a:spLocks/>
              </p:cNvSpPr>
              <p:nvPr/>
            </p:nvSpPr>
            <p:spPr bwMode="auto">
              <a:xfrm>
                <a:off x="3470" y="210"/>
                <a:ext cx="1" cy="3002"/>
              </a:xfrm>
              <a:custGeom>
                <a:avLst/>
                <a:gdLst>
                  <a:gd name="T0" fmla="*/ 0 w 1"/>
                  <a:gd name="T1" fmla="*/ 0 h 3002"/>
                  <a:gd name="T2" fmla="*/ 0 w 1"/>
                  <a:gd name="T3" fmla="*/ 3002 h 3002"/>
                  <a:gd name="T4" fmla="*/ 0 60000 65536"/>
                  <a:gd name="T5" fmla="*/ 0 60000 65536"/>
                  <a:gd name="T6" fmla="*/ 0 w 1"/>
                  <a:gd name="T7" fmla="*/ 0 h 3002"/>
                  <a:gd name="T8" fmla="*/ 1 w 1"/>
                  <a:gd name="T9" fmla="*/ 3002 h 3002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" h="3002">
                    <a:moveTo>
                      <a:pt x="0" y="0"/>
                    </a:moveTo>
                    <a:lnTo>
                      <a:pt x="0" y="3002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" name="Freeform 26"/>
              <p:cNvSpPr>
                <a:spLocks/>
              </p:cNvSpPr>
              <p:nvPr/>
            </p:nvSpPr>
            <p:spPr bwMode="auto">
              <a:xfrm>
                <a:off x="3707" y="219"/>
                <a:ext cx="9" cy="3010"/>
              </a:xfrm>
              <a:custGeom>
                <a:avLst/>
                <a:gdLst>
                  <a:gd name="T0" fmla="*/ 9 w 9"/>
                  <a:gd name="T1" fmla="*/ 0 h 3010"/>
                  <a:gd name="T2" fmla="*/ 0 w 9"/>
                  <a:gd name="T3" fmla="*/ 3010 h 3010"/>
                  <a:gd name="T4" fmla="*/ 0 60000 65536"/>
                  <a:gd name="T5" fmla="*/ 0 60000 65536"/>
                  <a:gd name="T6" fmla="*/ 0 w 9"/>
                  <a:gd name="T7" fmla="*/ 0 h 3010"/>
                  <a:gd name="T8" fmla="*/ 9 w 9"/>
                  <a:gd name="T9" fmla="*/ 3010 h 301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9" h="3010">
                    <a:moveTo>
                      <a:pt x="9" y="0"/>
                    </a:moveTo>
                    <a:lnTo>
                      <a:pt x="0" y="3010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" name="Freeform 27"/>
              <p:cNvSpPr>
                <a:spLocks/>
              </p:cNvSpPr>
              <p:nvPr/>
            </p:nvSpPr>
            <p:spPr bwMode="auto">
              <a:xfrm>
                <a:off x="4241" y="210"/>
                <a:ext cx="1" cy="3002"/>
              </a:xfrm>
              <a:custGeom>
                <a:avLst/>
                <a:gdLst>
                  <a:gd name="T0" fmla="*/ 0 w 1"/>
                  <a:gd name="T1" fmla="*/ 0 h 3002"/>
                  <a:gd name="T2" fmla="*/ 0 w 1"/>
                  <a:gd name="T3" fmla="*/ 3002 h 3002"/>
                  <a:gd name="T4" fmla="*/ 0 60000 65536"/>
                  <a:gd name="T5" fmla="*/ 0 60000 65536"/>
                  <a:gd name="T6" fmla="*/ 0 w 1"/>
                  <a:gd name="T7" fmla="*/ 0 h 3002"/>
                  <a:gd name="T8" fmla="*/ 1 w 1"/>
                  <a:gd name="T9" fmla="*/ 3002 h 3002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" h="3002">
                    <a:moveTo>
                      <a:pt x="0" y="0"/>
                    </a:moveTo>
                    <a:lnTo>
                      <a:pt x="0" y="3002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" name="Freeform 28"/>
              <p:cNvSpPr>
                <a:spLocks/>
              </p:cNvSpPr>
              <p:nvPr/>
            </p:nvSpPr>
            <p:spPr bwMode="auto">
              <a:xfrm>
                <a:off x="4494" y="203"/>
                <a:ext cx="1" cy="3002"/>
              </a:xfrm>
              <a:custGeom>
                <a:avLst/>
                <a:gdLst>
                  <a:gd name="T0" fmla="*/ 0 w 1"/>
                  <a:gd name="T1" fmla="*/ 0 h 3002"/>
                  <a:gd name="T2" fmla="*/ 0 w 1"/>
                  <a:gd name="T3" fmla="*/ 3002 h 3002"/>
                  <a:gd name="T4" fmla="*/ 0 60000 65536"/>
                  <a:gd name="T5" fmla="*/ 0 60000 65536"/>
                  <a:gd name="T6" fmla="*/ 0 w 1"/>
                  <a:gd name="T7" fmla="*/ 0 h 3002"/>
                  <a:gd name="T8" fmla="*/ 1 w 1"/>
                  <a:gd name="T9" fmla="*/ 3002 h 3002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" h="3002">
                    <a:moveTo>
                      <a:pt x="0" y="0"/>
                    </a:moveTo>
                    <a:lnTo>
                      <a:pt x="0" y="3002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8" name="Freeform 29"/>
              <p:cNvSpPr>
                <a:spLocks/>
              </p:cNvSpPr>
              <p:nvPr/>
            </p:nvSpPr>
            <p:spPr bwMode="auto">
              <a:xfrm>
                <a:off x="4762" y="219"/>
                <a:ext cx="1" cy="3002"/>
              </a:xfrm>
              <a:custGeom>
                <a:avLst/>
                <a:gdLst>
                  <a:gd name="T0" fmla="*/ 0 w 1"/>
                  <a:gd name="T1" fmla="*/ 0 h 3002"/>
                  <a:gd name="T2" fmla="*/ 0 w 1"/>
                  <a:gd name="T3" fmla="*/ 3002 h 3002"/>
                  <a:gd name="T4" fmla="*/ 0 60000 65536"/>
                  <a:gd name="T5" fmla="*/ 0 60000 65536"/>
                  <a:gd name="T6" fmla="*/ 0 w 1"/>
                  <a:gd name="T7" fmla="*/ 0 h 3002"/>
                  <a:gd name="T8" fmla="*/ 1 w 1"/>
                  <a:gd name="T9" fmla="*/ 3002 h 3002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" h="3002">
                    <a:moveTo>
                      <a:pt x="0" y="0"/>
                    </a:moveTo>
                    <a:lnTo>
                      <a:pt x="0" y="3002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9" name="Freeform 30"/>
              <p:cNvSpPr>
                <a:spLocks/>
              </p:cNvSpPr>
              <p:nvPr/>
            </p:nvSpPr>
            <p:spPr bwMode="auto">
              <a:xfrm>
                <a:off x="5012" y="210"/>
                <a:ext cx="1" cy="3002"/>
              </a:xfrm>
              <a:custGeom>
                <a:avLst/>
                <a:gdLst>
                  <a:gd name="T0" fmla="*/ 0 w 1"/>
                  <a:gd name="T1" fmla="*/ 0 h 3002"/>
                  <a:gd name="T2" fmla="*/ 0 w 1"/>
                  <a:gd name="T3" fmla="*/ 3002 h 3002"/>
                  <a:gd name="T4" fmla="*/ 0 60000 65536"/>
                  <a:gd name="T5" fmla="*/ 0 60000 65536"/>
                  <a:gd name="T6" fmla="*/ 0 w 1"/>
                  <a:gd name="T7" fmla="*/ 0 h 3002"/>
                  <a:gd name="T8" fmla="*/ 1 w 1"/>
                  <a:gd name="T9" fmla="*/ 3002 h 3002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" h="3002">
                    <a:moveTo>
                      <a:pt x="0" y="0"/>
                    </a:moveTo>
                    <a:lnTo>
                      <a:pt x="0" y="3002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0" name="Freeform 31"/>
              <p:cNvSpPr>
                <a:spLocks/>
              </p:cNvSpPr>
              <p:nvPr/>
            </p:nvSpPr>
            <p:spPr bwMode="auto">
              <a:xfrm>
                <a:off x="5284" y="210"/>
                <a:ext cx="1" cy="3002"/>
              </a:xfrm>
              <a:custGeom>
                <a:avLst/>
                <a:gdLst>
                  <a:gd name="T0" fmla="*/ 0 w 1"/>
                  <a:gd name="T1" fmla="*/ 0 h 3002"/>
                  <a:gd name="T2" fmla="*/ 0 w 1"/>
                  <a:gd name="T3" fmla="*/ 3002 h 3002"/>
                  <a:gd name="T4" fmla="*/ 0 60000 65536"/>
                  <a:gd name="T5" fmla="*/ 0 60000 65536"/>
                  <a:gd name="T6" fmla="*/ 0 w 1"/>
                  <a:gd name="T7" fmla="*/ 0 h 3002"/>
                  <a:gd name="T8" fmla="*/ 1 w 1"/>
                  <a:gd name="T9" fmla="*/ 3002 h 3002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" h="3002">
                    <a:moveTo>
                      <a:pt x="0" y="0"/>
                    </a:moveTo>
                    <a:lnTo>
                      <a:pt x="0" y="3002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6" name="Text Box 32"/>
            <p:cNvSpPr txBox="1">
              <a:spLocks noChangeArrowheads="1"/>
            </p:cNvSpPr>
            <p:nvPr/>
          </p:nvSpPr>
          <p:spPr bwMode="auto">
            <a:xfrm>
              <a:off x="5420" y="1661"/>
              <a:ext cx="2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r>
                <a:rPr lang="ru-RU" sz="2400"/>
                <a:t>х</a:t>
              </a:r>
            </a:p>
          </p:txBody>
        </p:sp>
        <p:sp>
          <p:nvSpPr>
            <p:cNvPr id="7" name="Text Box 33"/>
            <p:cNvSpPr txBox="1">
              <a:spLocks noChangeArrowheads="1"/>
            </p:cNvSpPr>
            <p:nvPr/>
          </p:nvSpPr>
          <p:spPr bwMode="auto">
            <a:xfrm>
              <a:off x="3742" y="164"/>
              <a:ext cx="2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r>
                <a:rPr lang="ru-RU" sz="2400"/>
                <a:t>у</a:t>
              </a:r>
            </a:p>
          </p:txBody>
        </p:sp>
      </p:grpSp>
      <p:cxnSp>
        <p:nvCxnSpPr>
          <p:cNvPr id="32" name="Прямая со стрелкой 31"/>
          <p:cNvCxnSpPr/>
          <p:nvPr/>
        </p:nvCxnSpPr>
        <p:spPr>
          <a:xfrm flipV="1">
            <a:off x="6049282" y="1754179"/>
            <a:ext cx="1588" cy="4719354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/>
          <p:nvPr/>
        </p:nvCxnSpPr>
        <p:spPr>
          <a:xfrm>
            <a:off x="3674973" y="4099764"/>
            <a:ext cx="4992059" cy="1587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Полилиния 37"/>
          <p:cNvSpPr/>
          <p:nvPr/>
        </p:nvSpPr>
        <p:spPr>
          <a:xfrm rot="10800000">
            <a:off x="4578440" y="4267483"/>
            <a:ext cx="1285875" cy="1071562"/>
          </a:xfrm>
          <a:custGeom>
            <a:avLst/>
            <a:gdLst>
              <a:gd name="connsiteX0" fmla="*/ 0 w 1519707"/>
              <a:gd name="connsiteY0" fmla="*/ 0 h 1790163"/>
              <a:gd name="connsiteX1" fmla="*/ 90152 w 1519707"/>
              <a:gd name="connsiteY1" fmla="*/ 1030310 h 1790163"/>
              <a:gd name="connsiteX2" fmla="*/ 540913 w 1519707"/>
              <a:gd name="connsiteY2" fmla="*/ 1571223 h 1790163"/>
              <a:gd name="connsiteX3" fmla="*/ 1519707 w 1519707"/>
              <a:gd name="connsiteY3" fmla="*/ 1790163 h 1790163"/>
              <a:gd name="connsiteX4" fmla="*/ 1519707 w 1519707"/>
              <a:gd name="connsiteY4" fmla="*/ 1790163 h 17901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19707" h="1790163">
                <a:moveTo>
                  <a:pt x="0" y="0"/>
                </a:moveTo>
                <a:cubicBezTo>
                  <a:pt x="0" y="384220"/>
                  <a:pt x="0" y="768440"/>
                  <a:pt x="90152" y="1030310"/>
                </a:cubicBezTo>
                <a:cubicBezTo>
                  <a:pt x="180304" y="1292180"/>
                  <a:pt x="302654" y="1444581"/>
                  <a:pt x="540913" y="1571223"/>
                </a:cubicBezTo>
                <a:cubicBezTo>
                  <a:pt x="779172" y="1697865"/>
                  <a:pt x="1519707" y="1790163"/>
                  <a:pt x="1519707" y="1790163"/>
                </a:cubicBezTo>
                <a:lnTo>
                  <a:pt x="1519707" y="1790163"/>
                </a:lnTo>
              </a:path>
            </a:pathLst>
          </a:custGeom>
          <a:ln w="444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9" name="Заголовок 1"/>
          <p:cNvSpPr>
            <a:spLocks noGrp="1"/>
          </p:cNvSpPr>
          <p:nvPr>
            <p:ph type="title"/>
          </p:nvPr>
        </p:nvSpPr>
        <p:spPr>
          <a:xfrm>
            <a:off x="289390" y="0"/>
            <a:ext cx="8229600" cy="764704"/>
          </a:xfrm>
        </p:spPr>
        <p:txBody>
          <a:bodyPr/>
          <a:lstStyle/>
          <a:p>
            <a:r>
              <a:rPr lang="ru-RU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Область определения</a:t>
            </a:r>
            <a:endParaRPr lang="ru-RU" dirty="0"/>
          </a:p>
        </p:txBody>
      </p:sp>
      <p:pic>
        <p:nvPicPr>
          <p:cNvPr id="40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79" y="687484"/>
            <a:ext cx="1000125" cy="974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" name="Прямоугольник 40"/>
          <p:cNvSpPr/>
          <p:nvPr/>
        </p:nvSpPr>
        <p:spPr>
          <a:xfrm>
            <a:off x="2986964" y="990180"/>
            <a:ext cx="108034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, </a:t>
            </a:r>
            <a:r>
              <a:rPr lang="ru-RU" sz="3200" b="1" dirty="0"/>
              <a:t> х≠0</a:t>
            </a:r>
            <a:endParaRPr lang="ru-RU" sz="3200" dirty="0"/>
          </a:p>
        </p:txBody>
      </p:sp>
      <p:graphicFrame>
        <p:nvGraphicFramePr>
          <p:cNvPr id="43" name="Объект 4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41457805"/>
              </p:ext>
            </p:extLst>
          </p:nvPr>
        </p:nvGraphicFramePr>
        <p:xfrm>
          <a:off x="251520" y="3646535"/>
          <a:ext cx="3167492" cy="5187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5" name="Формула" r:id="rId4" imgW="1244520" imgH="203040" progId="Equation.3">
                  <p:embed/>
                </p:oleObj>
              </mc:Choice>
              <mc:Fallback>
                <p:oleObj name="Формула" r:id="rId4" imgW="1244520" imgH="203040" progId="Equation.3">
                  <p:embed/>
                  <p:pic>
                    <p:nvPicPr>
                      <p:cNvPr id="0" name="Объект 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520" y="3646535"/>
                        <a:ext cx="3167492" cy="51876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" name="Объект 4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16182234"/>
              </p:ext>
            </p:extLst>
          </p:nvPr>
        </p:nvGraphicFramePr>
        <p:xfrm>
          <a:off x="250770" y="2726208"/>
          <a:ext cx="3276366" cy="5040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6" name="Формула" r:id="rId6" imgW="1320480" imgH="203040" progId="Equation.3">
                  <p:embed/>
                </p:oleObj>
              </mc:Choice>
              <mc:Fallback>
                <p:oleObj name="Формула" r:id="rId6" imgW="132048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50770" y="2726208"/>
                        <a:ext cx="3276366" cy="50405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5" name="Полилиния 44"/>
          <p:cNvSpPr/>
          <p:nvPr/>
        </p:nvSpPr>
        <p:spPr>
          <a:xfrm rot="21443536">
            <a:off x="6236706" y="2720285"/>
            <a:ext cx="1071562" cy="1214437"/>
          </a:xfrm>
          <a:custGeom>
            <a:avLst/>
            <a:gdLst>
              <a:gd name="connsiteX0" fmla="*/ 0 w 1519707"/>
              <a:gd name="connsiteY0" fmla="*/ 0 h 1790163"/>
              <a:gd name="connsiteX1" fmla="*/ 90152 w 1519707"/>
              <a:gd name="connsiteY1" fmla="*/ 1030310 h 1790163"/>
              <a:gd name="connsiteX2" fmla="*/ 540913 w 1519707"/>
              <a:gd name="connsiteY2" fmla="*/ 1571223 h 1790163"/>
              <a:gd name="connsiteX3" fmla="*/ 1519707 w 1519707"/>
              <a:gd name="connsiteY3" fmla="*/ 1790163 h 1790163"/>
              <a:gd name="connsiteX4" fmla="*/ 1519707 w 1519707"/>
              <a:gd name="connsiteY4" fmla="*/ 1790163 h 17901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19707" h="1790163">
                <a:moveTo>
                  <a:pt x="0" y="0"/>
                </a:moveTo>
                <a:cubicBezTo>
                  <a:pt x="0" y="384220"/>
                  <a:pt x="0" y="768440"/>
                  <a:pt x="90152" y="1030310"/>
                </a:cubicBezTo>
                <a:cubicBezTo>
                  <a:pt x="180304" y="1292180"/>
                  <a:pt x="302654" y="1444581"/>
                  <a:pt x="540913" y="1571223"/>
                </a:cubicBezTo>
                <a:cubicBezTo>
                  <a:pt x="779172" y="1697865"/>
                  <a:pt x="1519707" y="1790163"/>
                  <a:pt x="1519707" y="1790163"/>
                </a:cubicBezTo>
                <a:lnTo>
                  <a:pt x="1519707" y="1790163"/>
                </a:lnTo>
              </a:path>
            </a:pathLst>
          </a:custGeom>
          <a:ln w="444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2853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4256609"/>
              </p:ext>
            </p:extLst>
          </p:nvPr>
        </p:nvGraphicFramePr>
        <p:xfrm>
          <a:off x="457200" y="5013176"/>
          <a:ext cx="8229600" cy="1463040"/>
        </p:xfrm>
        <a:graphic>
          <a:graphicData uri="http://schemas.openxmlformats.org/drawingml/2006/table">
            <a:tbl>
              <a:tblPr/>
              <a:tblGrid>
                <a:gridCol w="1371600"/>
                <a:gridCol w="6858000"/>
              </a:tblGrid>
              <a:tr h="0">
                <a:tc>
                  <a:txBody>
                    <a:bodyPr/>
                    <a:lstStyle/>
                    <a:p>
                      <a:r>
                        <a:rPr lang="en-US" b="0">
                          <a:effectLst/>
                          <a:latin typeface="Georgia"/>
                        </a:rPr>
                        <a:t> </a:t>
                      </a:r>
                      <a:r>
                        <a:rPr lang="en-US" b="1">
                          <a:effectLst/>
                          <a:latin typeface="Georgia"/>
                        </a:rPr>
                        <a:t>A.</a:t>
                      </a:r>
                      <a:endParaRPr lang="en-US" b="0">
                        <a:effectLst/>
                        <a:latin typeface="Georgia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b="0">
                        <a:effectLst/>
                        <a:latin typeface="Georgia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b="0">
                          <a:effectLst/>
                          <a:latin typeface="Georgia"/>
                        </a:rPr>
                        <a:t> </a:t>
                      </a:r>
                      <a:r>
                        <a:rPr lang="en-US" b="1">
                          <a:effectLst/>
                          <a:latin typeface="Georgia"/>
                        </a:rPr>
                        <a:t>B.</a:t>
                      </a:r>
                      <a:endParaRPr lang="en-US" b="0">
                        <a:effectLst/>
                        <a:latin typeface="Georgia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b="0" dirty="0">
                          <a:effectLst/>
                          <a:latin typeface="Georgia"/>
                        </a:rPr>
                        <a:t>-2,5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b="0">
                          <a:effectLst/>
                          <a:latin typeface="Georgia"/>
                        </a:rPr>
                        <a:t> </a:t>
                      </a:r>
                      <a:r>
                        <a:rPr lang="en-US" b="1">
                          <a:effectLst/>
                          <a:latin typeface="Georgia"/>
                        </a:rPr>
                        <a:t>C.</a:t>
                      </a:r>
                      <a:endParaRPr lang="en-US" b="0">
                        <a:effectLst/>
                        <a:latin typeface="Georgia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b="0">
                          <a:effectLst/>
                          <a:latin typeface="Georgia"/>
                        </a:rPr>
                        <a:t>6,125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b="0">
                          <a:effectLst/>
                          <a:latin typeface="Georgia"/>
                        </a:rPr>
                        <a:t> </a:t>
                      </a:r>
                      <a:r>
                        <a:rPr lang="en-US" b="1">
                          <a:effectLst/>
                          <a:latin typeface="Georgia"/>
                        </a:rPr>
                        <a:t>D.</a:t>
                      </a:r>
                      <a:endParaRPr lang="en-US" b="0">
                        <a:effectLst/>
                        <a:latin typeface="Georgia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b="0" dirty="0">
                          <a:effectLst/>
                          <a:latin typeface="Georgia"/>
                        </a:rPr>
                        <a:t>3,5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07504" y="121485"/>
            <a:ext cx="7358105" cy="11849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dirty="0">
                <a:solidFill>
                  <a:srgbClr val="000000"/>
                </a:solidFill>
                <a:latin typeface="Georgia" pitchFamily="18" charset="0"/>
                <a:cs typeface="Arial" pitchFamily="34" charset="0"/>
              </a:rPr>
              <a:t> </a:t>
            </a:r>
            <a:r>
              <a:rPr lang="en-US" sz="2000" b="1" dirty="0" smtClean="0">
                <a:solidFill>
                  <a:srgbClr val="000000"/>
                </a:solidFill>
                <a:latin typeface="Georgia" pitchFamily="18" charset="0"/>
                <a:cs typeface="Arial" pitchFamily="34" charset="0"/>
              </a:rPr>
              <a:t>              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cs typeface="Arial" pitchFamily="34" charset="0"/>
              </a:rPr>
              <a:t> Функция задана формулой 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cs typeface="Arial" pitchFamily="34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cs typeface="Arial" pitchFamily="34" charset="0"/>
              </a:rPr>
              <a:t>При каком значении функции значение аргумента равно 8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cs typeface="Arial" pitchFamily="34" charset="0"/>
              </a:rPr>
              <a:t>?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cs typeface="Arial" pitchFamily="34" charset="0"/>
              </a:rPr>
              <a:t>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Georgia" pitchFamily="18" charset="0"/>
              <a:cs typeface="Arial" pitchFamily="34" charset="0"/>
            </a:endParaRPr>
          </a:p>
        </p:txBody>
      </p:sp>
      <p:pic>
        <p:nvPicPr>
          <p:cNvPr id="6146" name="Picture 2" descr="http://fizmat.by/pic/MATH/test226/form2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91531"/>
            <a:ext cx="1372160" cy="6224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http://fizmat.by/pic/MATH/test226/form75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4941168"/>
            <a:ext cx="323850" cy="390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5-конечная звезда 1"/>
          <p:cNvSpPr/>
          <p:nvPr/>
        </p:nvSpPr>
        <p:spPr>
          <a:xfrm>
            <a:off x="395536" y="5733256"/>
            <a:ext cx="510700" cy="36004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6045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Область определения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395536" y="1268760"/>
            <a:ext cx="8229600" cy="4525963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Все значения независимой переменной образуют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область определения функции.</a:t>
            </a:r>
            <a:r>
              <a:rPr lang="ru-RU" sz="2400" b="1" u="sng" dirty="0">
                <a:solidFill>
                  <a:srgbClr val="FF0000"/>
                </a:solidFill>
                <a:latin typeface="Calibri" pitchFamily="34" charset="0"/>
              </a:rPr>
              <a:t> </a:t>
            </a:r>
            <a:endParaRPr lang="ru-RU" sz="2400" b="1" u="sng" dirty="0" smtClean="0">
              <a:solidFill>
                <a:srgbClr val="FF0000"/>
              </a:solidFill>
              <a:latin typeface="Calibri" pitchFamily="34" charset="0"/>
            </a:endParaRPr>
          </a:p>
          <a:p>
            <a:pPr algn="ctr"/>
            <a:r>
              <a:rPr lang="ru-RU" sz="2400" b="1" u="sng" dirty="0" smtClean="0">
                <a:solidFill>
                  <a:srgbClr val="FF0000"/>
                </a:solidFill>
                <a:latin typeface="Calibri" pitchFamily="34" charset="0"/>
              </a:rPr>
              <a:t>Область </a:t>
            </a:r>
            <a:r>
              <a:rPr lang="ru-RU" sz="2400" b="1" u="sng" dirty="0">
                <a:solidFill>
                  <a:srgbClr val="FF0000"/>
                </a:solidFill>
                <a:latin typeface="Calibri" pitchFamily="34" charset="0"/>
              </a:rPr>
              <a:t>определения  </a:t>
            </a:r>
            <a:r>
              <a:rPr lang="ru-RU" sz="2400" b="1" u="sng" dirty="0" smtClean="0">
                <a:latin typeface="Calibri" pitchFamily="34" charset="0"/>
              </a:rPr>
              <a:t>функции _у(х</a:t>
            </a:r>
            <a:r>
              <a:rPr lang="ru-RU" sz="2400" b="1" u="sng" dirty="0">
                <a:latin typeface="Calibri" pitchFamily="34" charset="0"/>
              </a:rPr>
              <a:t>)</a:t>
            </a:r>
            <a:r>
              <a:rPr lang="ru-RU" sz="800" b="1" u="sng" dirty="0">
                <a:latin typeface="Calibri" pitchFamily="34" charset="0"/>
              </a:rPr>
              <a:t>  </a:t>
            </a:r>
            <a:r>
              <a:rPr lang="ru-RU" sz="800" b="1" u="sng" dirty="0" smtClean="0">
                <a:latin typeface="Calibri" pitchFamily="34" charset="0"/>
              </a:rPr>
              <a:t>         </a:t>
            </a:r>
            <a:r>
              <a:rPr lang="ru-RU" sz="2400" b="1" u="sng" dirty="0" smtClean="0">
                <a:latin typeface="Calibri" pitchFamily="34" charset="0"/>
              </a:rPr>
              <a:t>это </a:t>
            </a:r>
            <a:r>
              <a:rPr lang="ru-RU" sz="2400" b="1" u="sng" dirty="0">
                <a:latin typeface="Calibri" pitchFamily="34" charset="0"/>
              </a:rPr>
              <a:t>все значения   </a:t>
            </a:r>
            <a:r>
              <a:rPr lang="ru-RU" sz="2400" b="1" u="sng" dirty="0">
                <a:solidFill>
                  <a:srgbClr val="FF0000"/>
                </a:solidFill>
                <a:latin typeface="Calibri" pitchFamily="34" charset="0"/>
              </a:rPr>
              <a:t>аргумента -   </a:t>
            </a:r>
            <a:r>
              <a:rPr lang="ru-RU" sz="2400" b="1" u="sng" dirty="0">
                <a:latin typeface="Calibri" pitchFamily="34" charset="0"/>
              </a:rPr>
              <a:t>Х</a:t>
            </a:r>
          </a:p>
          <a:p>
            <a:r>
              <a:rPr lang="ru-RU" sz="2400" b="1" u="sng" dirty="0">
                <a:latin typeface="Calibri" pitchFamily="34" charset="0"/>
              </a:rPr>
              <a:t>Обозначение</a:t>
            </a:r>
            <a:r>
              <a:rPr lang="ru-RU" sz="2400" b="1" dirty="0">
                <a:latin typeface="Calibri" pitchFamily="34" charset="0"/>
              </a:rPr>
              <a:t>  области определения </a:t>
            </a:r>
            <a:r>
              <a:rPr lang="ru-RU" sz="2800" b="1" dirty="0">
                <a:latin typeface="Calibri" pitchFamily="34" charset="0"/>
              </a:rPr>
              <a:t>-   </a:t>
            </a:r>
            <a:r>
              <a:rPr lang="en-US" sz="2800" b="1" u="sng" dirty="0">
                <a:latin typeface="Calibri" pitchFamily="34" charset="0"/>
              </a:rPr>
              <a:t>D(</a:t>
            </a:r>
            <a:r>
              <a:rPr lang="ru-RU" sz="2800" b="1" u="sng" dirty="0">
                <a:latin typeface="Calibri" pitchFamily="34" charset="0"/>
              </a:rPr>
              <a:t>у</a:t>
            </a:r>
            <a:r>
              <a:rPr lang="en-US" sz="2800" b="1" u="sng" dirty="0" smtClean="0">
                <a:latin typeface="Calibri" pitchFamily="34" charset="0"/>
              </a:rPr>
              <a:t>)</a:t>
            </a:r>
            <a:r>
              <a:rPr lang="ru-RU" sz="2800" b="1" u="sng" dirty="0">
                <a:latin typeface="Calibri" pitchFamily="34" charset="0"/>
              </a:rPr>
              <a:t> _ </a:t>
            </a:r>
          </a:p>
          <a:p>
            <a:endParaRPr lang="ru-RU" sz="2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2" descr="http://fizmat.by/pic/MATH/test226/im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210" y="3519034"/>
            <a:ext cx="8208912" cy="33116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8" name="Прямая соединительная линия 7"/>
          <p:cNvCxnSpPr/>
          <p:nvPr/>
        </p:nvCxnSpPr>
        <p:spPr>
          <a:xfrm flipV="1">
            <a:off x="1331640" y="4653136"/>
            <a:ext cx="6480720" cy="72008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1331640" y="4725144"/>
            <a:ext cx="0" cy="136815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7792065" y="4333694"/>
            <a:ext cx="0" cy="236964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5940152" y="2348880"/>
            <a:ext cx="14401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63300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/>
          <a:lstStyle/>
          <a:p>
            <a:r>
              <a:rPr lang="ru-RU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Область значения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226621"/>
            <a:ext cx="8229600" cy="4525963"/>
          </a:xfrm>
        </p:spPr>
        <p:txBody>
          <a:bodyPr>
            <a:norm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Все значения, которые принимает зависимая переменная, образуют </a:t>
            </a:r>
            <a:r>
              <a:rPr lang="ru-RU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область значений функций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ctr">
              <a:buNone/>
            </a:pPr>
            <a:r>
              <a:rPr lang="ru-RU" sz="2400" b="1" u="sng" dirty="0">
                <a:solidFill>
                  <a:srgbClr val="00B050"/>
                </a:solidFill>
                <a:latin typeface="Calibri" pitchFamily="34" charset="0"/>
              </a:rPr>
              <a:t>Область значений </a:t>
            </a:r>
            <a:r>
              <a:rPr lang="ru-RU" sz="2400" b="1" dirty="0">
                <a:latin typeface="Calibri" pitchFamily="34" charset="0"/>
              </a:rPr>
              <a:t>функции  </a:t>
            </a:r>
            <a:r>
              <a:rPr lang="ru-RU" sz="2400" b="1" dirty="0" smtClean="0">
                <a:latin typeface="Calibri" pitchFamily="34" charset="0"/>
              </a:rPr>
              <a:t>у(х)    </a:t>
            </a:r>
            <a:r>
              <a:rPr lang="ru-RU" sz="2400" b="1" u="sng" dirty="0" smtClean="0">
                <a:latin typeface="Calibri" pitchFamily="34" charset="0"/>
              </a:rPr>
              <a:t>это  </a:t>
            </a:r>
            <a:r>
              <a:rPr lang="ru-RU" sz="2400" b="1" u="sng" dirty="0">
                <a:latin typeface="Calibri" pitchFamily="34" charset="0"/>
              </a:rPr>
              <a:t>все   значения   -      У </a:t>
            </a:r>
            <a:r>
              <a:rPr lang="ru-RU" sz="2400" b="1" u="sng" dirty="0" smtClean="0">
                <a:latin typeface="Calibri" pitchFamily="34" charset="0"/>
              </a:rPr>
              <a:t> </a:t>
            </a:r>
            <a:endParaRPr lang="ru-RU" sz="2400" b="1" u="sng" dirty="0">
              <a:latin typeface="Calibri" pitchFamily="34" charset="0"/>
            </a:endParaRP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5018368" y="2276872"/>
            <a:ext cx="108012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Прямоугольник 6"/>
          <p:cNvSpPr/>
          <p:nvPr/>
        </p:nvSpPr>
        <p:spPr>
          <a:xfrm>
            <a:off x="683568" y="3027938"/>
            <a:ext cx="55792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u="sng" dirty="0">
                <a:latin typeface="Times New Roman" pitchFamily="18" charset="0"/>
                <a:cs typeface="Times New Roman" pitchFamily="18" charset="0"/>
              </a:rPr>
              <a:t>Обозначение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 области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значения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-   </a:t>
            </a: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en-US" sz="2400" b="1" u="sng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400" b="1" u="sng" dirty="0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en-US" sz="2000" b="1" u="sng" dirty="0">
                <a:latin typeface="Calibri" pitchFamily="34" charset="0"/>
              </a:rPr>
              <a:t>)</a:t>
            </a:r>
            <a:r>
              <a:rPr lang="ru-RU" sz="2000" b="1" u="sng" dirty="0">
                <a:latin typeface="Calibri" pitchFamily="34" charset="0"/>
              </a:rPr>
              <a:t> </a:t>
            </a:r>
            <a:endParaRPr lang="ru-RU" dirty="0"/>
          </a:p>
        </p:txBody>
      </p:sp>
      <p:pic>
        <p:nvPicPr>
          <p:cNvPr id="8" name="Picture 3" descr="http://fizmat.by/pic/MATH/test226/im1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645024"/>
            <a:ext cx="7560840" cy="3212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0" name="Прямая соединительная линия 9"/>
          <p:cNvCxnSpPr/>
          <p:nvPr/>
        </p:nvCxnSpPr>
        <p:spPr>
          <a:xfrm>
            <a:off x="4067944" y="4365104"/>
            <a:ext cx="0" cy="2088232"/>
          </a:xfrm>
          <a:prstGeom prst="line">
            <a:avLst/>
          </a:prstGeom>
          <a:ln w="412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32973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График функции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Графиком функции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называют множество всех точек координатной плоскости, абсциссы которых равны значениям аргумента, а ординаты – соответствующим значениям функций.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99592" y="3223559"/>
            <a:ext cx="6696744" cy="5170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lnSpc>
                <a:spcPct val="115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( х;  у ) -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координаты точки в плоскости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57554" y="5098193"/>
            <a:ext cx="5454698" cy="5170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lnSpc>
                <a:spcPct val="115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2400" b="1" dirty="0">
                <a:latin typeface="Calibri" pitchFamily="34" charset="0"/>
                <a:cs typeface="Times New Roman" pitchFamily="18" charset="0"/>
              </a:rPr>
              <a:t>х – </a:t>
            </a:r>
            <a:r>
              <a:rPr lang="ru-RU" sz="2400" b="1" dirty="0">
                <a:solidFill>
                  <a:srgbClr val="FF0000"/>
                </a:solidFill>
                <a:latin typeface="Calibri" pitchFamily="34" charset="0"/>
                <a:cs typeface="Times New Roman" pitchFamily="18" charset="0"/>
              </a:rPr>
              <a:t>абсцисса</a:t>
            </a:r>
            <a:r>
              <a:rPr lang="ru-RU" sz="2400" b="1" dirty="0">
                <a:latin typeface="Calibri" pitchFamily="34" charset="0"/>
                <a:cs typeface="Times New Roman" pitchFamily="18" charset="0"/>
              </a:rPr>
              <a:t> точки (координата оси </a:t>
            </a:r>
            <a:r>
              <a:rPr lang="ru-RU" sz="2400" b="1" dirty="0">
                <a:solidFill>
                  <a:srgbClr val="FF0000"/>
                </a:solidFill>
                <a:latin typeface="Calibri" pitchFamily="34" charset="0"/>
                <a:cs typeface="Times New Roman" pitchFamily="18" charset="0"/>
              </a:rPr>
              <a:t>ОХ</a:t>
            </a:r>
            <a:r>
              <a:rPr lang="ru-RU" sz="2400" b="1" dirty="0">
                <a:latin typeface="Calibri" pitchFamily="34" charset="0"/>
                <a:cs typeface="Times New Roman" pitchFamily="18" charset="0"/>
              </a:rPr>
              <a:t>)</a:t>
            </a:r>
            <a:endParaRPr lang="ru-RU" sz="2400" dirty="0"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64529" y="5818273"/>
            <a:ext cx="5531707" cy="5170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lnSpc>
                <a:spcPct val="115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2400" b="1" dirty="0">
                <a:latin typeface="Calibri" pitchFamily="34" charset="0"/>
                <a:cs typeface="Times New Roman" pitchFamily="18" charset="0"/>
              </a:rPr>
              <a:t>у – </a:t>
            </a:r>
            <a:r>
              <a:rPr lang="ru-RU" sz="2400" b="1" dirty="0">
                <a:solidFill>
                  <a:srgbClr val="FF0000"/>
                </a:solidFill>
                <a:latin typeface="Calibri" pitchFamily="34" charset="0"/>
                <a:cs typeface="Times New Roman" pitchFamily="18" charset="0"/>
              </a:rPr>
              <a:t>ордината</a:t>
            </a:r>
            <a:r>
              <a:rPr lang="ru-RU" sz="2400" b="1" dirty="0">
                <a:latin typeface="Calibri" pitchFamily="34" charset="0"/>
                <a:cs typeface="Times New Roman" pitchFamily="18" charset="0"/>
              </a:rPr>
              <a:t> точки (координата оси </a:t>
            </a:r>
            <a:r>
              <a:rPr lang="ru-RU" sz="2400" b="1" dirty="0">
                <a:solidFill>
                  <a:srgbClr val="FF0000"/>
                </a:solidFill>
                <a:latin typeface="Calibri" pitchFamily="34" charset="0"/>
                <a:cs typeface="Times New Roman" pitchFamily="18" charset="0"/>
              </a:rPr>
              <a:t>ОУ</a:t>
            </a:r>
            <a:r>
              <a:rPr lang="ru-RU" sz="2400" b="1" dirty="0">
                <a:latin typeface="Calibri" pitchFamily="34" charset="0"/>
                <a:cs typeface="Times New Roman" pitchFamily="18" charset="0"/>
              </a:rPr>
              <a:t>)</a:t>
            </a:r>
            <a:endParaRPr lang="ru-RU" sz="2400" dirty="0"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899592" y="4077072"/>
            <a:ext cx="1108252" cy="4108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base">
              <a:lnSpc>
                <a:spcPct val="115000"/>
              </a:lnSpc>
              <a:spcBef>
                <a:spcPct val="0"/>
              </a:spcBef>
              <a:spcAft>
                <a:spcPct val="0"/>
              </a:spcAft>
            </a:pPr>
            <a:r>
              <a:rPr lang="ru-RU" b="1" dirty="0">
                <a:solidFill>
                  <a:srgbClr val="FF0000"/>
                </a:solidFill>
                <a:latin typeface="Calibri" pitchFamily="34" charset="0"/>
                <a:cs typeface="Times New Roman" pitchFamily="18" charset="0"/>
              </a:rPr>
              <a:t>аргумент</a:t>
            </a:r>
            <a:endParaRPr lang="ru-RU" dirty="0">
              <a:solidFill>
                <a:srgbClr val="FF0000"/>
              </a:solidFill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349422" y="4077072"/>
            <a:ext cx="1113445" cy="4108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base">
              <a:lnSpc>
                <a:spcPct val="115000"/>
              </a:lnSpc>
              <a:spcBef>
                <a:spcPct val="0"/>
              </a:spcBef>
              <a:spcAft>
                <a:spcPct val="0"/>
              </a:spcAft>
            </a:pPr>
            <a:r>
              <a:rPr lang="ru-RU" b="1" dirty="0">
                <a:solidFill>
                  <a:srgbClr val="FF0000"/>
                </a:solidFill>
                <a:latin typeface="Calibri" pitchFamily="34" charset="0"/>
                <a:cs typeface="Times New Roman" pitchFamily="18" charset="0"/>
              </a:rPr>
              <a:t>функция</a:t>
            </a:r>
            <a:r>
              <a:rPr lang="ru-RU" b="1" dirty="0">
                <a:latin typeface="Calibri" pitchFamily="34" charset="0"/>
                <a:cs typeface="Times New Roman" pitchFamily="18" charset="0"/>
              </a:rPr>
              <a:t> </a:t>
            </a:r>
            <a:endParaRPr lang="ru-RU" dirty="0">
              <a:latin typeface="Calibri" pitchFamily="34" charset="0"/>
              <a:cs typeface="Times New Roman" pitchFamily="18" charset="0"/>
            </a:endParaRPr>
          </a:p>
        </p:txBody>
      </p:sp>
      <p:cxnSp>
        <p:nvCxnSpPr>
          <p:cNvPr id="10" name="Прямая со стрелкой 9"/>
          <p:cNvCxnSpPr/>
          <p:nvPr/>
        </p:nvCxnSpPr>
        <p:spPr>
          <a:xfrm>
            <a:off x="2198430" y="3655691"/>
            <a:ext cx="638401" cy="442581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flipH="1">
            <a:off x="1626061" y="3634491"/>
            <a:ext cx="172343" cy="442581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4735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7"/>
          <p:cNvGrpSpPr>
            <a:grpSpLocks/>
          </p:cNvGrpSpPr>
          <p:nvPr/>
        </p:nvGrpSpPr>
        <p:grpSpPr bwMode="auto">
          <a:xfrm>
            <a:off x="3305002" y="598859"/>
            <a:ext cx="5368734" cy="5915819"/>
            <a:chOff x="2409" y="164"/>
            <a:chExt cx="3223" cy="3065"/>
          </a:xfrm>
        </p:grpSpPr>
        <p:grpSp>
          <p:nvGrpSpPr>
            <p:cNvPr id="5" name="Group 8"/>
            <p:cNvGrpSpPr>
              <a:grpSpLocks/>
            </p:cNvGrpSpPr>
            <p:nvPr/>
          </p:nvGrpSpPr>
          <p:grpSpPr bwMode="auto">
            <a:xfrm>
              <a:off x="2409" y="203"/>
              <a:ext cx="3148" cy="3026"/>
              <a:chOff x="2409" y="203"/>
              <a:chExt cx="3148" cy="3026"/>
            </a:xfrm>
          </p:grpSpPr>
          <p:sp>
            <p:nvSpPr>
              <p:cNvPr id="8" name="Freeform 9"/>
              <p:cNvSpPr>
                <a:spLocks/>
              </p:cNvSpPr>
              <p:nvPr/>
            </p:nvSpPr>
            <p:spPr bwMode="auto">
              <a:xfrm>
                <a:off x="2426" y="211"/>
                <a:ext cx="1" cy="3002"/>
              </a:xfrm>
              <a:custGeom>
                <a:avLst/>
                <a:gdLst>
                  <a:gd name="T0" fmla="*/ 0 w 1"/>
                  <a:gd name="T1" fmla="*/ 0 h 3002"/>
                  <a:gd name="T2" fmla="*/ 0 w 1"/>
                  <a:gd name="T3" fmla="*/ 3002 h 3002"/>
                  <a:gd name="T4" fmla="*/ 0 60000 65536"/>
                  <a:gd name="T5" fmla="*/ 0 60000 65536"/>
                  <a:gd name="T6" fmla="*/ 0 w 1"/>
                  <a:gd name="T7" fmla="*/ 0 h 3002"/>
                  <a:gd name="T8" fmla="*/ 1 w 1"/>
                  <a:gd name="T9" fmla="*/ 3002 h 3002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" h="3002">
                    <a:moveTo>
                      <a:pt x="0" y="0"/>
                    </a:moveTo>
                    <a:lnTo>
                      <a:pt x="0" y="3002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" name="Freeform 10"/>
              <p:cNvSpPr>
                <a:spLocks/>
              </p:cNvSpPr>
              <p:nvPr/>
            </p:nvSpPr>
            <p:spPr bwMode="auto">
              <a:xfrm>
                <a:off x="2409" y="2945"/>
                <a:ext cx="3124" cy="8"/>
              </a:xfrm>
              <a:custGeom>
                <a:avLst/>
                <a:gdLst>
                  <a:gd name="T0" fmla="*/ 0 w 3124"/>
                  <a:gd name="T1" fmla="*/ 0 h 8"/>
                  <a:gd name="T2" fmla="*/ 3124 w 3124"/>
                  <a:gd name="T3" fmla="*/ 8 h 8"/>
                  <a:gd name="T4" fmla="*/ 0 60000 65536"/>
                  <a:gd name="T5" fmla="*/ 0 60000 65536"/>
                  <a:gd name="T6" fmla="*/ 0 w 3124"/>
                  <a:gd name="T7" fmla="*/ 0 h 8"/>
                  <a:gd name="T8" fmla="*/ 3124 w 3124"/>
                  <a:gd name="T9" fmla="*/ 8 h 8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3124" h="8">
                    <a:moveTo>
                      <a:pt x="0" y="0"/>
                    </a:moveTo>
                    <a:lnTo>
                      <a:pt x="3124" y="8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" name="Freeform 11"/>
              <p:cNvSpPr>
                <a:spLocks/>
              </p:cNvSpPr>
              <p:nvPr/>
            </p:nvSpPr>
            <p:spPr bwMode="auto">
              <a:xfrm>
                <a:off x="2677" y="211"/>
                <a:ext cx="8" cy="2994"/>
              </a:xfrm>
              <a:custGeom>
                <a:avLst/>
                <a:gdLst>
                  <a:gd name="T0" fmla="*/ 0 w 8"/>
                  <a:gd name="T1" fmla="*/ 0 h 2994"/>
                  <a:gd name="T2" fmla="*/ 8 w 8"/>
                  <a:gd name="T3" fmla="*/ 2994 h 2994"/>
                  <a:gd name="T4" fmla="*/ 0 60000 65536"/>
                  <a:gd name="T5" fmla="*/ 0 60000 65536"/>
                  <a:gd name="T6" fmla="*/ 0 w 8"/>
                  <a:gd name="T7" fmla="*/ 0 h 2994"/>
                  <a:gd name="T8" fmla="*/ 8 w 8"/>
                  <a:gd name="T9" fmla="*/ 2994 h 2994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8" h="2994">
                    <a:moveTo>
                      <a:pt x="0" y="0"/>
                    </a:moveTo>
                    <a:lnTo>
                      <a:pt x="8" y="2994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" name="Line 12"/>
              <p:cNvSpPr>
                <a:spLocks noChangeShapeType="1"/>
              </p:cNvSpPr>
              <p:nvPr/>
            </p:nvSpPr>
            <p:spPr bwMode="auto">
              <a:xfrm>
                <a:off x="2426" y="2704"/>
                <a:ext cx="313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" name="Freeform 13"/>
              <p:cNvSpPr>
                <a:spLocks/>
              </p:cNvSpPr>
              <p:nvPr/>
            </p:nvSpPr>
            <p:spPr bwMode="auto">
              <a:xfrm>
                <a:off x="2426" y="3203"/>
                <a:ext cx="3124" cy="8"/>
              </a:xfrm>
              <a:custGeom>
                <a:avLst/>
                <a:gdLst>
                  <a:gd name="T0" fmla="*/ 0 w 3124"/>
                  <a:gd name="T1" fmla="*/ 0 h 8"/>
                  <a:gd name="T2" fmla="*/ 3124 w 3124"/>
                  <a:gd name="T3" fmla="*/ 8 h 8"/>
                  <a:gd name="T4" fmla="*/ 0 60000 65536"/>
                  <a:gd name="T5" fmla="*/ 0 60000 65536"/>
                  <a:gd name="T6" fmla="*/ 0 w 3124"/>
                  <a:gd name="T7" fmla="*/ 0 h 8"/>
                  <a:gd name="T8" fmla="*/ 3124 w 3124"/>
                  <a:gd name="T9" fmla="*/ 8 h 8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3124" h="8">
                    <a:moveTo>
                      <a:pt x="0" y="0"/>
                    </a:moveTo>
                    <a:lnTo>
                      <a:pt x="3124" y="8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" name="Freeform 14"/>
              <p:cNvSpPr>
                <a:spLocks/>
              </p:cNvSpPr>
              <p:nvPr/>
            </p:nvSpPr>
            <p:spPr bwMode="auto">
              <a:xfrm>
                <a:off x="2418" y="2450"/>
                <a:ext cx="3131" cy="8"/>
              </a:xfrm>
              <a:custGeom>
                <a:avLst/>
                <a:gdLst>
                  <a:gd name="T0" fmla="*/ 0 w 3131"/>
                  <a:gd name="T1" fmla="*/ 8 h 8"/>
                  <a:gd name="T2" fmla="*/ 3131 w 3131"/>
                  <a:gd name="T3" fmla="*/ 0 h 8"/>
                  <a:gd name="T4" fmla="*/ 0 60000 65536"/>
                  <a:gd name="T5" fmla="*/ 0 60000 65536"/>
                  <a:gd name="T6" fmla="*/ 0 w 3131"/>
                  <a:gd name="T7" fmla="*/ 0 h 8"/>
                  <a:gd name="T8" fmla="*/ 3131 w 3131"/>
                  <a:gd name="T9" fmla="*/ 8 h 8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3131" h="8">
                    <a:moveTo>
                      <a:pt x="0" y="8"/>
                    </a:moveTo>
                    <a:lnTo>
                      <a:pt x="3131" y="0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" name="Freeform 15"/>
              <p:cNvSpPr>
                <a:spLocks/>
              </p:cNvSpPr>
              <p:nvPr/>
            </p:nvSpPr>
            <p:spPr bwMode="auto">
              <a:xfrm>
                <a:off x="2426" y="2205"/>
                <a:ext cx="3131" cy="8"/>
              </a:xfrm>
              <a:custGeom>
                <a:avLst/>
                <a:gdLst>
                  <a:gd name="T0" fmla="*/ 0 w 3131"/>
                  <a:gd name="T1" fmla="*/ 8 h 8"/>
                  <a:gd name="T2" fmla="*/ 3131 w 3131"/>
                  <a:gd name="T3" fmla="*/ 0 h 8"/>
                  <a:gd name="T4" fmla="*/ 0 60000 65536"/>
                  <a:gd name="T5" fmla="*/ 0 60000 65536"/>
                  <a:gd name="T6" fmla="*/ 0 w 3131"/>
                  <a:gd name="T7" fmla="*/ 0 h 8"/>
                  <a:gd name="T8" fmla="*/ 3131 w 3131"/>
                  <a:gd name="T9" fmla="*/ 8 h 8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3131" h="8">
                    <a:moveTo>
                      <a:pt x="0" y="8"/>
                    </a:moveTo>
                    <a:lnTo>
                      <a:pt x="3131" y="0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" name="Freeform 16"/>
              <p:cNvSpPr>
                <a:spLocks/>
              </p:cNvSpPr>
              <p:nvPr/>
            </p:nvSpPr>
            <p:spPr bwMode="auto">
              <a:xfrm>
                <a:off x="2409" y="1955"/>
                <a:ext cx="3132" cy="8"/>
              </a:xfrm>
              <a:custGeom>
                <a:avLst/>
                <a:gdLst>
                  <a:gd name="T0" fmla="*/ 0 w 3132"/>
                  <a:gd name="T1" fmla="*/ 0 h 8"/>
                  <a:gd name="T2" fmla="*/ 3132 w 3132"/>
                  <a:gd name="T3" fmla="*/ 8 h 8"/>
                  <a:gd name="T4" fmla="*/ 0 60000 65536"/>
                  <a:gd name="T5" fmla="*/ 0 60000 65536"/>
                  <a:gd name="T6" fmla="*/ 0 w 3132"/>
                  <a:gd name="T7" fmla="*/ 0 h 8"/>
                  <a:gd name="T8" fmla="*/ 3132 w 3132"/>
                  <a:gd name="T9" fmla="*/ 8 h 8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3132" h="8">
                    <a:moveTo>
                      <a:pt x="0" y="0"/>
                    </a:moveTo>
                    <a:lnTo>
                      <a:pt x="3132" y="8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" name="Freeform 17"/>
              <p:cNvSpPr>
                <a:spLocks/>
              </p:cNvSpPr>
              <p:nvPr/>
            </p:nvSpPr>
            <p:spPr bwMode="auto">
              <a:xfrm>
                <a:off x="2434" y="1444"/>
                <a:ext cx="3107" cy="8"/>
              </a:xfrm>
              <a:custGeom>
                <a:avLst/>
                <a:gdLst>
                  <a:gd name="T0" fmla="*/ 0 w 3107"/>
                  <a:gd name="T1" fmla="*/ 8 h 8"/>
                  <a:gd name="T2" fmla="*/ 3107 w 3107"/>
                  <a:gd name="T3" fmla="*/ 0 h 8"/>
                  <a:gd name="T4" fmla="*/ 0 60000 65536"/>
                  <a:gd name="T5" fmla="*/ 0 60000 65536"/>
                  <a:gd name="T6" fmla="*/ 0 w 3107"/>
                  <a:gd name="T7" fmla="*/ 0 h 8"/>
                  <a:gd name="T8" fmla="*/ 3107 w 3107"/>
                  <a:gd name="T9" fmla="*/ 8 h 8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3107" h="8">
                    <a:moveTo>
                      <a:pt x="0" y="8"/>
                    </a:moveTo>
                    <a:lnTo>
                      <a:pt x="3107" y="0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" name="Freeform 18"/>
              <p:cNvSpPr>
                <a:spLocks/>
              </p:cNvSpPr>
              <p:nvPr/>
            </p:nvSpPr>
            <p:spPr bwMode="auto">
              <a:xfrm>
                <a:off x="2426" y="1207"/>
                <a:ext cx="3107" cy="8"/>
              </a:xfrm>
              <a:custGeom>
                <a:avLst/>
                <a:gdLst>
                  <a:gd name="T0" fmla="*/ 0 w 3107"/>
                  <a:gd name="T1" fmla="*/ 8 h 8"/>
                  <a:gd name="T2" fmla="*/ 3107 w 3107"/>
                  <a:gd name="T3" fmla="*/ 0 h 8"/>
                  <a:gd name="T4" fmla="*/ 0 60000 65536"/>
                  <a:gd name="T5" fmla="*/ 0 60000 65536"/>
                  <a:gd name="T6" fmla="*/ 0 w 3107"/>
                  <a:gd name="T7" fmla="*/ 0 h 8"/>
                  <a:gd name="T8" fmla="*/ 3107 w 3107"/>
                  <a:gd name="T9" fmla="*/ 8 h 8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3107" h="8">
                    <a:moveTo>
                      <a:pt x="0" y="8"/>
                    </a:moveTo>
                    <a:lnTo>
                      <a:pt x="3107" y="0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8" name="Freeform 19"/>
              <p:cNvSpPr>
                <a:spLocks/>
              </p:cNvSpPr>
              <p:nvPr/>
            </p:nvSpPr>
            <p:spPr bwMode="auto">
              <a:xfrm>
                <a:off x="2426" y="949"/>
                <a:ext cx="3123" cy="8"/>
              </a:xfrm>
              <a:custGeom>
                <a:avLst/>
                <a:gdLst>
                  <a:gd name="T0" fmla="*/ 0 w 3123"/>
                  <a:gd name="T1" fmla="*/ 0 h 8"/>
                  <a:gd name="T2" fmla="*/ 3123 w 3123"/>
                  <a:gd name="T3" fmla="*/ 8 h 8"/>
                  <a:gd name="T4" fmla="*/ 0 60000 65536"/>
                  <a:gd name="T5" fmla="*/ 0 60000 65536"/>
                  <a:gd name="T6" fmla="*/ 0 w 3123"/>
                  <a:gd name="T7" fmla="*/ 0 h 8"/>
                  <a:gd name="T8" fmla="*/ 3123 w 3123"/>
                  <a:gd name="T9" fmla="*/ 8 h 8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3123" h="8">
                    <a:moveTo>
                      <a:pt x="0" y="0"/>
                    </a:moveTo>
                    <a:lnTo>
                      <a:pt x="3123" y="8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9" name="Freeform 20"/>
              <p:cNvSpPr>
                <a:spLocks/>
              </p:cNvSpPr>
              <p:nvPr/>
            </p:nvSpPr>
            <p:spPr bwMode="auto">
              <a:xfrm>
                <a:off x="2426" y="708"/>
                <a:ext cx="3107" cy="8"/>
              </a:xfrm>
              <a:custGeom>
                <a:avLst/>
                <a:gdLst>
                  <a:gd name="T0" fmla="*/ 0 w 3107"/>
                  <a:gd name="T1" fmla="*/ 8 h 8"/>
                  <a:gd name="T2" fmla="*/ 3107 w 3107"/>
                  <a:gd name="T3" fmla="*/ 0 h 8"/>
                  <a:gd name="T4" fmla="*/ 0 60000 65536"/>
                  <a:gd name="T5" fmla="*/ 0 60000 65536"/>
                  <a:gd name="T6" fmla="*/ 0 w 3107"/>
                  <a:gd name="T7" fmla="*/ 0 h 8"/>
                  <a:gd name="T8" fmla="*/ 3107 w 3107"/>
                  <a:gd name="T9" fmla="*/ 8 h 8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3107" h="8">
                    <a:moveTo>
                      <a:pt x="0" y="8"/>
                    </a:moveTo>
                    <a:lnTo>
                      <a:pt x="3107" y="0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" name="Freeform 21"/>
              <p:cNvSpPr>
                <a:spLocks/>
              </p:cNvSpPr>
              <p:nvPr/>
            </p:nvSpPr>
            <p:spPr bwMode="auto">
              <a:xfrm>
                <a:off x="2434" y="446"/>
                <a:ext cx="3115" cy="8"/>
              </a:xfrm>
              <a:custGeom>
                <a:avLst/>
                <a:gdLst>
                  <a:gd name="T0" fmla="*/ 0 w 3115"/>
                  <a:gd name="T1" fmla="*/ 0 h 8"/>
                  <a:gd name="T2" fmla="*/ 3115 w 3115"/>
                  <a:gd name="T3" fmla="*/ 8 h 8"/>
                  <a:gd name="T4" fmla="*/ 0 60000 65536"/>
                  <a:gd name="T5" fmla="*/ 0 60000 65536"/>
                  <a:gd name="T6" fmla="*/ 0 w 3115"/>
                  <a:gd name="T7" fmla="*/ 0 h 8"/>
                  <a:gd name="T8" fmla="*/ 3115 w 3115"/>
                  <a:gd name="T9" fmla="*/ 8 h 8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3115" h="8">
                    <a:moveTo>
                      <a:pt x="0" y="0"/>
                    </a:moveTo>
                    <a:lnTo>
                      <a:pt x="3115" y="8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" name="Freeform 22"/>
              <p:cNvSpPr>
                <a:spLocks/>
              </p:cNvSpPr>
              <p:nvPr/>
            </p:nvSpPr>
            <p:spPr bwMode="auto">
              <a:xfrm>
                <a:off x="2426" y="210"/>
                <a:ext cx="3115" cy="8"/>
              </a:xfrm>
              <a:custGeom>
                <a:avLst/>
                <a:gdLst>
                  <a:gd name="T0" fmla="*/ 0 w 3115"/>
                  <a:gd name="T1" fmla="*/ 0 h 8"/>
                  <a:gd name="T2" fmla="*/ 3115 w 3115"/>
                  <a:gd name="T3" fmla="*/ 8 h 8"/>
                  <a:gd name="T4" fmla="*/ 0 60000 65536"/>
                  <a:gd name="T5" fmla="*/ 0 60000 65536"/>
                  <a:gd name="T6" fmla="*/ 0 w 3115"/>
                  <a:gd name="T7" fmla="*/ 0 h 8"/>
                  <a:gd name="T8" fmla="*/ 3115 w 3115"/>
                  <a:gd name="T9" fmla="*/ 8 h 8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3115" h="8">
                    <a:moveTo>
                      <a:pt x="0" y="0"/>
                    </a:moveTo>
                    <a:lnTo>
                      <a:pt x="3115" y="8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" name="Freeform 23"/>
              <p:cNvSpPr>
                <a:spLocks/>
              </p:cNvSpPr>
              <p:nvPr/>
            </p:nvSpPr>
            <p:spPr bwMode="auto">
              <a:xfrm>
                <a:off x="2937" y="203"/>
                <a:ext cx="8" cy="3026"/>
              </a:xfrm>
              <a:custGeom>
                <a:avLst/>
                <a:gdLst>
                  <a:gd name="T0" fmla="*/ 8 w 8"/>
                  <a:gd name="T1" fmla="*/ 0 h 3026"/>
                  <a:gd name="T2" fmla="*/ 0 w 8"/>
                  <a:gd name="T3" fmla="*/ 3026 h 3026"/>
                  <a:gd name="T4" fmla="*/ 0 60000 65536"/>
                  <a:gd name="T5" fmla="*/ 0 60000 65536"/>
                  <a:gd name="T6" fmla="*/ 0 w 8"/>
                  <a:gd name="T7" fmla="*/ 0 h 3026"/>
                  <a:gd name="T8" fmla="*/ 8 w 8"/>
                  <a:gd name="T9" fmla="*/ 3026 h 302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8" h="3026">
                    <a:moveTo>
                      <a:pt x="8" y="0"/>
                    </a:moveTo>
                    <a:lnTo>
                      <a:pt x="0" y="3026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3" name="Freeform 24"/>
              <p:cNvSpPr>
                <a:spLocks/>
              </p:cNvSpPr>
              <p:nvPr/>
            </p:nvSpPr>
            <p:spPr bwMode="auto">
              <a:xfrm>
                <a:off x="3198" y="210"/>
                <a:ext cx="1" cy="3002"/>
              </a:xfrm>
              <a:custGeom>
                <a:avLst/>
                <a:gdLst>
                  <a:gd name="T0" fmla="*/ 0 w 1"/>
                  <a:gd name="T1" fmla="*/ 0 h 3002"/>
                  <a:gd name="T2" fmla="*/ 0 w 1"/>
                  <a:gd name="T3" fmla="*/ 3002 h 3002"/>
                  <a:gd name="T4" fmla="*/ 0 60000 65536"/>
                  <a:gd name="T5" fmla="*/ 0 60000 65536"/>
                  <a:gd name="T6" fmla="*/ 0 w 1"/>
                  <a:gd name="T7" fmla="*/ 0 h 3002"/>
                  <a:gd name="T8" fmla="*/ 1 w 1"/>
                  <a:gd name="T9" fmla="*/ 3002 h 3002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" h="3002">
                    <a:moveTo>
                      <a:pt x="0" y="0"/>
                    </a:moveTo>
                    <a:lnTo>
                      <a:pt x="0" y="3002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" name="Freeform 25"/>
              <p:cNvSpPr>
                <a:spLocks/>
              </p:cNvSpPr>
              <p:nvPr/>
            </p:nvSpPr>
            <p:spPr bwMode="auto">
              <a:xfrm>
                <a:off x="3470" y="210"/>
                <a:ext cx="1" cy="3002"/>
              </a:xfrm>
              <a:custGeom>
                <a:avLst/>
                <a:gdLst>
                  <a:gd name="T0" fmla="*/ 0 w 1"/>
                  <a:gd name="T1" fmla="*/ 0 h 3002"/>
                  <a:gd name="T2" fmla="*/ 0 w 1"/>
                  <a:gd name="T3" fmla="*/ 3002 h 3002"/>
                  <a:gd name="T4" fmla="*/ 0 60000 65536"/>
                  <a:gd name="T5" fmla="*/ 0 60000 65536"/>
                  <a:gd name="T6" fmla="*/ 0 w 1"/>
                  <a:gd name="T7" fmla="*/ 0 h 3002"/>
                  <a:gd name="T8" fmla="*/ 1 w 1"/>
                  <a:gd name="T9" fmla="*/ 3002 h 3002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" h="3002">
                    <a:moveTo>
                      <a:pt x="0" y="0"/>
                    </a:moveTo>
                    <a:lnTo>
                      <a:pt x="0" y="3002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" name="Freeform 26"/>
              <p:cNvSpPr>
                <a:spLocks/>
              </p:cNvSpPr>
              <p:nvPr/>
            </p:nvSpPr>
            <p:spPr bwMode="auto">
              <a:xfrm>
                <a:off x="3707" y="219"/>
                <a:ext cx="9" cy="3010"/>
              </a:xfrm>
              <a:custGeom>
                <a:avLst/>
                <a:gdLst>
                  <a:gd name="T0" fmla="*/ 9 w 9"/>
                  <a:gd name="T1" fmla="*/ 0 h 3010"/>
                  <a:gd name="T2" fmla="*/ 0 w 9"/>
                  <a:gd name="T3" fmla="*/ 3010 h 3010"/>
                  <a:gd name="T4" fmla="*/ 0 60000 65536"/>
                  <a:gd name="T5" fmla="*/ 0 60000 65536"/>
                  <a:gd name="T6" fmla="*/ 0 w 9"/>
                  <a:gd name="T7" fmla="*/ 0 h 3010"/>
                  <a:gd name="T8" fmla="*/ 9 w 9"/>
                  <a:gd name="T9" fmla="*/ 3010 h 301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9" h="3010">
                    <a:moveTo>
                      <a:pt x="9" y="0"/>
                    </a:moveTo>
                    <a:lnTo>
                      <a:pt x="0" y="3010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" name="Freeform 27"/>
              <p:cNvSpPr>
                <a:spLocks/>
              </p:cNvSpPr>
              <p:nvPr/>
            </p:nvSpPr>
            <p:spPr bwMode="auto">
              <a:xfrm>
                <a:off x="4241" y="210"/>
                <a:ext cx="1" cy="3002"/>
              </a:xfrm>
              <a:custGeom>
                <a:avLst/>
                <a:gdLst>
                  <a:gd name="T0" fmla="*/ 0 w 1"/>
                  <a:gd name="T1" fmla="*/ 0 h 3002"/>
                  <a:gd name="T2" fmla="*/ 0 w 1"/>
                  <a:gd name="T3" fmla="*/ 3002 h 3002"/>
                  <a:gd name="T4" fmla="*/ 0 60000 65536"/>
                  <a:gd name="T5" fmla="*/ 0 60000 65536"/>
                  <a:gd name="T6" fmla="*/ 0 w 1"/>
                  <a:gd name="T7" fmla="*/ 0 h 3002"/>
                  <a:gd name="T8" fmla="*/ 1 w 1"/>
                  <a:gd name="T9" fmla="*/ 3002 h 3002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" h="3002">
                    <a:moveTo>
                      <a:pt x="0" y="0"/>
                    </a:moveTo>
                    <a:lnTo>
                      <a:pt x="0" y="3002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" name="Freeform 28"/>
              <p:cNvSpPr>
                <a:spLocks/>
              </p:cNvSpPr>
              <p:nvPr/>
            </p:nvSpPr>
            <p:spPr bwMode="auto">
              <a:xfrm>
                <a:off x="4494" y="203"/>
                <a:ext cx="1" cy="3002"/>
              </a:xfrm>
              <a:custGeom>
                <a:avLst/>
                <a:gdLst>
                  <a:gd name="T0" fmla="*/ 0 w 1"/>
                  <a:gd name="T1" fmla="*/ 0 h 3002"/>
                  <a:gd name="T2" fmla="*/ 0 w 1"/>
                  <a:gd name="T3" fmla="*/ 3002 h 3002"/>
                  <a:gd name="T4" fmla="*/ 0 60000 65536"/>
                  <a:gd name="T5" fmla="*/ 0 60000 65536"/>
                  <a:gd name="T6" fmla="*/ 0 w 1"/>
                  <a:gd name="T7" fmla="*/ 0 h 3002"/>
                  <a:gd name="T8" fmla="*/ 1 w 1"/>
                  <a:gd name="T9" fmla="*/ 3002 h 3002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" h="3002">
                    <a:moveTo>
                      <a:pt x="0" y="0"/>
                    </a:moveTo>
                    <a:lnTo>
                      <a:pt x="0" y="3002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8" name="Freeform 29"/>
              <p:cNvSpPr>
                <a:spLocks/>
              </p:cNvSpPr>
              <p:nvPr/>
            </p:nvSpPr>
            <p:spPr bwMode="auto">
              <a:xfrm>
                <a:off x="4762" y="219"/>
                <a:ext cx="1" cy="3002"/>
              </a:xfrm>
              <a:custGeom>
                <a:avLst/>
                <a:gdLst>
                  <a:gd name="T0" fmla="*/ 0 w 1"/>
                  <a:gd name="T1" fmla="*/ 0 h 3002"/>
                  <a:gd name="T2" fmla="*/ 0 w 1"/>
                  <a:gd name="T3" fmla="*/ 3002 h 3002"/>
                  <a:gd name="T4" fmla="*/ 0 60000 65536"/>
                  <a:gd name="T5" fmla="*/ 0 60000 65536"/>
                  <a:gd name="T6" fmla="*/ 0 w 1"/>
                  <a:gd name="T7" fmla="*/ 0 h 3002"/>
                  <a:gd name="T8" fmla="*/ 1 w 1"/>
                  <a:gd name="T9" fmla="*/ 3002 h 3002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" h="3002">
                    <a:moveTo>
                      <a:pt x="0" y="0"/>
                    </a:moveTo>
                    <a:lnTo>
                      <a:pt x="0" y="3002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9" name="Freeform 30"/>
              <p:cNvSpPr>
                <a:spLocks/>
              </p:cNvSpPr>
              <p:nvPr/>
            </p:nvSpPr>
            <p:spPr bwMode="auto">
              <a:xfrm>
                <a:off x="5012" y="210"/>
                <a:ext cx="1" cy="3002"/>
              </a:xfrm>
              <a:custGeom>
                <a:avLst/>
                <a:gdLst>
                  <a:gd name="T0" fmla="*/ 0 w 1"/>
                  <a:gd name="T1" fmla="*/ 0 h 3002"/>
                  <a:gd name="T2" fmla="*/ 0 w 1"/>
                  <a:gd name="T3" fmla="*/ 3002 h 3002"/>
                  <a:gd name="T4" fmla="*/ 0 60000 65536"/>
                  <a:gd name="T5" fmla="*/ 0 60000 65536"/>
                  <a:gd name="T6" fmla="*/ 0 w 1"/>
                  <a:gd name="T7" fmla="*/ 0 h 3002"/>
                  <a:gd name="T8" fmla="*/ 1 w 1"/>
                  <a:gd name="T9" fmla="*/ 3002 h 3002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" h="3002">
                    <a:moveTo>
                      <a:pt x="0" y="0"/>
                    </a:moveTo>
                    <a:lnTo>
                      <a:pt x="0" y="3002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0" name="Freeform 31"/>
              <p:cNvSpPr>
                <a:spLocks/>
              </p:cNvSpPr>
              <p:nvPr/>
            </p:nvSpPr>
            <p:spPr bwMode="auto">
              <a:xfrm>
                <a:off x="5284" y="210"/>
                <a:ext cx="1" cy="3002"/>
              </a:xfrm>
              <a:custGeom>
                <a:avLst/>
                <a:gdLst>
                  <a:gd name="T0" fmla="*/ 0 w 1"/>
                  <a:gd name="T1" fmla="*/ 0 h 3002"/>
                  <a:gd name="T2" fmla="*/ 0 w 1"/>
                  <a:gd name="T3" fmla="*/ 3002 h 3002"/>
                  <a:gd name="T4" fmla="*/ 0 60000 65536"/>
                  <a:gd name="T5" fmla="*/ 0 60000 65536"/>
                  <a:gd name="T6" fmla="*/ 0 w 1"/>
                  <a:gd name="T7" fmla="*/ 0 h 3002"/>
                  <a:gd name="T8" fmla="*/ 1 w 1"/>
                  <a:gd name="T9" fmla="*/ 3002 h 3002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" h="3002">
                    <a:moveTo>
                      <a:pt x="0" y="0"/>
                    </a:moveTo>
                    <a:lnTo>
                      <a:pt x="0" y="3002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6" name="Text Box 32"/>
            <p:cNvSpPr txBox="1">
              <a:spLocks noChangeArrowheads="1"/>
            </p:cNvSpPr>
            <p:nvPr/>
          </p:nvSpPr>
          <p:spPr bwMode="auto">
            <a:xfrm>
              <a:off x="5420" y="1661"/>
              <a:ext cx="2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r>
                <a:rPr lang="ru-RU" sz="2400"/>
                <a:t>х</a:t>
              </a:r>
            </a:p>
          </p:txBody>
        </p:sp>
        <p:sp>
          <p:nvSpPr>
            <p:cNvPr id="7" name="Text Box 33"/>
            <p:cNvSpPr txBox="1">
              <a:spLocks noChangeArrowheads="1"/>
            </p:cNvSpPr>
            <p:nvPr/>
          </p:nvSpPr>
          <p:spPr bwMode="auto">
            <a:xfrm>
              <a:off x="3742" y="164"/>
              <a:ext cx="2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r>
                <a:rPr lang="ru-RU" sz="2400"/>
                <a:t>у</a:t>
              </a:r>
            </a:p>
          </p:txBody>
        </p:sp>
      </p:grpSp>
      <p:sp>
        <p:nvSpPr>
          <p:cNvPr id="31" name="Line 6"/>
          <p:cNvSpPr>
            <a:spLocks noChangeShapeType="1"/>
          </p:cNvSpPr>
          <p:nvPr/>
        </p:nvSpPr>
        <p:spPr bwMode="auto">
          <a:xfrm flipH="1" flipV="1">
            <a:off x="5914316" y="729438"/>
            <a:ext cx="26745" cy="575435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2" name="Line 5"/>
          <p:cNvSpPr>
            <a:spLocks noChangeShapeType="1"/>
          </p:cNvSpPr>
          <p:nvPr/>
        </p:nvSpPr>
        <p:spPr bwMode="auto">
          <a:xfrm>
            <a:off x="3333320" y="3571244"/>
            <a:ext cx="5313955" cy="231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3" name="Text Box 37"/>
          <p:cNvSpPr txBox="1">
            <a:spLocks noChangeArrowheads="1"/>
          </p:cNvSpPr>
          <p:nvPr/>
        </p:nvSpPr>
        <p:spPr bwMode="auto">
          <a:xfrm>
            <a:off x="107504" y="1824557"/>
            <a:ext cx="3197498" cy="44319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endParaRPr lang="ru-RU" dirty="0">
              <a:latin typeface="Arial" charset="0"/>
            </a:endParaRPr>
          </a:p>
          <a:p>
            <a:pPr algn="ctr">
              <a:defRPr/>
            </a:pPr>
            <a:r>
              <a:rPr lang="ru-RU" sz="1600" dirty="0">
                <a:solidFill>
                  <a:srgbClr val="FF0000"/>
                </a:solidFill>
                <a:latin typeface="Arial" charset="0"/>
              </a:rPr>
              <a:t>  </a:t>
            </a:r>
            <a:r>
              <a:rPr lang="ru-RU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Прямая</a:t>
            </a:r>
            <a:r>
              <a:rPr lang="ru-RU" sz="16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</a:p>
          <a:p>
            <a:pPr algn="ctr">
              <a:defRPr/>
            </a:pPr>
            <a:r>
              <a:rPr lang="ru-RU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п</a:t>
            </a:r>
            <a:r>
              <a:rPr lang="ru-RU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ропорциональность</a:t>
            </a:r>
          </a:p>
          <a:p>
            <a:pPr algn="ctr">
              <a:defRPr/>
            </a:pPr>
            <a:r>
              <a:rPr lang="ru-RU" sz="1600" dirty="0" smtClean="0">
                <a:solidFill>
                  <a:srgbClr val="FF0000"/>
                </a:solidFill>
                <a:latin typeface="Arial" charset="0"/>
              </a:rPr>
              <a:t> </a:t>
            </a:r>
            <a:endParaRPr lang="ru-RU" sz="1600" dirty="0">
              <a:solidFill>
                <a:srgbClr val="FF0000"/>
              </a:solidFill>
              <a:latin typeface="Arial" charset="0"/>
            </a:endParaRPr>
          </a:p>
          <a:p>
            <a:pPr algn="ctr">
              <a:defRPr/>
            </a:pPr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y = </a:t>
            </a:r>
            <a:r>
              <a:rPr lang="en-US" sz="2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kx</a:t>
            </a:r>
            <a:endParaRPr lang="en-US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 algn="ctr">
              <a:defRPr/>
            </a:pPr>
            <a:endParaRPr lang="en-US" sz="2400" b="1" dirty="0">
              <a:solidFill>
                <a:srgbClr val="6600C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 marL="457200" indent="-457200">
              <a:buAutoNum type="arabicPeriod"/>
              <a:defRPr/>
            </a:pP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D(y): R</a:t>
            </a:r>
          </a:p>
          <a:p>
            <a:pPr>
              <a:defRPr/>
            </a:pPr>
            <a:endParaRPr lang="en-US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>
              <a:defRPr/>
            </a:pPr>
            <a:r>
              <a:rPr lang="en-US" sz="2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2.  E(y): R</a:t>
            </a:r>
          </a:p>
          <a:p>
            <a:pPr algn="ctr">
              <a:defRPr/>
            </a:pPr>
            <a:endParaRPr lang="en-US" sz="2400" b="1" dirty="0">
              <a:solidFill>
                <a:srgbClr val="6600C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 algn="ctr">
              <a:defRPr/>
            </a:pPr>
            <a:endParaRPr lang="en-US" sz="2400" b="1" dirty="0">
              <a:solidFill>
                <a:srgbClr val="6600C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 algn="ctr">
              <a:defRPr/>
            </a:pPr>
            <a:endParaRPr lang="en-US" sz="2400" b="1" dirty="0" smtClean="0">
              <a:solidFill>
                <a:srgbClr val="6600C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 algn="ctr">
              <a:defRPr/>
            </a:pPr>
            <a:endParaRPr lang="ru-RU" sz="2400" b="1" dirty="0">
              <a:solidFill>
                <a:srgbClr val="6600C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34" name="Line 36"/>
          <p:cNvSpPr>
            <a:spLocks noChangeShapeType="1"/>
          </p:cNvSpPr>
          <p:nvPr/>
        </p:nvSpPr>
        <p:spPr bwMode="auto">
          <a:xfrm flipV="1">
            <a:off x="3385964" y="1161922"/>
            <a:ext cx="5041900" cy="4895850"/>
          </a:xfrm>
          <a:prstGeom prst="line">
            <a:avLst/>
          </a:prstGeom>
          <a:noFill/>
          <a:ln w="28575">
            <a:solidFill>
              <a:srgbClr val="00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6" name="TextBox 35"/>
          <p:cNvSpPr txBox="1"/>
          <p:nvPr/>
        </p:nvSpPr>
        <p:spPr>
          <a:xfrm>
            <a:off x="7224527" y="1092933"/>
            <a:ext cx="6480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accent2"/>
                </a:solidFill>
              </a:rPr>
              <a:t>K&gt;0</a:t>
            </a:r>
            <a:endParaRPr lang="ru-RU" sz="2000" b="1" dirty="0">
              <a:solidFill>
                <a:schemeClr val="accent2"/>
              </a:solidFill>
            </a:endParaRPr>
          </a:p>
        </p:txBody>
      </p:sp>
      <p:cxnSp>
        <p:nvCxnSpPr>
          <p:cNvPr id="39" name="Прямая соединительная линия 38"/>
          <p:cNvCxnSpPr/>
          <p:nvPr/>
        </p:nvCxnSpPr>
        <p:spPr>
          <a:xfrm>
            <a:off x="3491880" y="3602126"/>
            <a:ext cx="4828716" cy="7721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>
            <a:endCxn id="31" idx="0"/>
          </p:cNvCxnSpPr>
          <p:nvPr/>
        </p:nvCxnSpPr>
        <p:spPr>
          <a:xfrm>
            <a:off x="5914316" y="876796"/>
            <a:ext cx="26745" cy="560700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97989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7"/>
          <p:cNvGrpSpPr>
            <a:grpSpLocks/>
          </p:cNvGrpSpPr>
          <p:nvPr/>
        </p:nvGrpSpPr>
        <p:grpSpPr bwMode="auto">
          <a:xfrm>
            <a:off x="3305002" y="598859"/>
            <a:ext cx="5368734" cy="5915819"/>
            <a:chOff x="2409" y="164"/>
            <a:chExt cx="3223" cy="3065"/>
          </a:xfrm>
        </p:grpSpPr>
        <p:grpSp>
          <p:nvGrpSpPr>
            <p:cNvPr id="5" name="Group 8"/>
            <p:cNvGrpSpPr>
              <a:grpSpLocks/>
            </p:cNvGrpSpPr>
            <p:nvPr/>
          </p:nvGrpSpPr>
          <p:grpSpPr bwMode="auto">
            <a:xfrm>
              <a:off x="2409" y="203"/>
              <a:ext cx="3148" cy="3026"/>
              <a:chOff x="2409" y="203"/>
              <a:chExt cx="3148" cy="3026"/>
            </a:xfrm>
          </p:grpSpPr>
          <p:sp>
            <p:nvSpPr>
              <p:cNvPr id="8" name="Freeform 9"/>
              <p:cNvSpPr>
                <a:spLocks/>
              </p:cNvSpPr>
              <p:nvPr/>
            </p:nvSpPr>
            <p:spPr bwMode="auto">
              <a:xfrm>
                <a:off x="2426" y="211"/>
                <a:ext cx="1" cy="3002"/>
              </a:xfrm>
              <a:custGeom>
                <a:avLst/>
                <a:gdLst>
                  <a:gd name="T0" fmla="*/ 0 w 1"/>
                  <a:gd name="T1" fmla="*/ 0 h 3002"/>
                  <a:gd name="T2" fmla="*/ 0 w 1"/>
                  <a:gd name="T3" fmla="*/ 3002 h 3002"/>
                  <a:gd name="T4" fmla="*/ 0 60000 65536"/>
                  <a:gd name="T5" fmla="*/ 0 60000 65536"/>
                  <a:gd name="T6" fmla="*/ 0 w 1"/>
                  <a:gd name="T7" fmla="*/ 0 h 3002"/>
                  <a:gd name="T8" fmla="*/ 1 w 1"/>
                  <a:gd name="T9" fmla="*/ 3002 h 3002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" h="3002">
                    <a:moveTo>
                      <a:pt x="0" y="0"/>
                    </a:moveTo>
                    <a:lnTo>
                      <a:pt x="0" y="3002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" name="Freeform 10"/>
              <p:cNvSpPr>
                <a:spLocks/>
              </p:cNvSpPr>
              <p:nvPr/>
            </p:nvSpPr>
            <p:spPr bwMode="auto">
              <a:xfrm>
                <a:off x="2409" y="2945"/>
                <a:ext cx="3124" cy="8"/>
              </a:xfrm>
              <a:custGeom>
                <a:avLst/>
                <a:gdLst>
                  <a:gd name="T0" fmla="*/ 0 w 3124"/>
                  <a:gd name="T1" fmla="*/ 0 h 8"/>
                  <a:gd name="T2" fmla="*/ 3124 w 3124"/>
                  <a:gd name="T3" fmla="*/ 8 h 8"/>
                  <a:gd name="T4" fmla="*/ 0 60000 65536"/>
                  <a:gd name="T5" fmla="*/ 0 60000 65536"/>
                  <a:gd name="T6" fmla="*/ 0 w 3124"/>
                  <a:gd name="T7" fmla="*/ 0 h 8"/>
                  <a:gd name="T8" fmla="*/ 3124 w 3124"/>
                  <a:gd name="T9" fmla="*/ 8 h 8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3124" h="8">
                    <a:moveTo>
                      <a:pt x="0" y="0"/>
                    </a:moveTo>
                    <a:lnTo>
                      <a:pt x="3124" y="8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" name="Freeform 11"/>
              <p:cNvSpPr>
                <a:spLocks/>
              </p:cNvSpPr>
              <p:nvPr/>
            </p:nvSpPr>
            <p:spPr bwMode="auto">
              <a:xfrm>
                <a:off x="2677" y="211"/>
                <a:ext cx="8" cy="2994"/>
              </a:xfrm>
              <a:custGeom>
                <a:avLst/>
                <a:gdLst>
                  <a:gd name="T0" fmla="*/ 0 w 8"/>
                  <a:gd name="T1" fmla="*/ 0 h 2994"/>
                  <a:gd name="T2" fmla="*/ 8 w 8"/>
                  <a:gd name="T3" fmla="*/ 2994 h 2994"/>
                  <a:gd name="T4" fmla="*/ 0 60000 65536"/>
                  <a:gd name="T5" fmla="*/ 0 60000 65536"/>
                  <a:gd name="T6" fmla="*/ 0 w 8"/>
                  <a:gd name="T7" fmla="*/ 0 h 2994"/>
                  <a:gd name="T8" fmla="*/ 8 w 8"/>
                  <a:gd name="T9" fmla="*/ 2994 h 2994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8" h="2994">
                    <a:moveTo>
                      <a:pt x="0" y="0"/>
                    </a:moveTo>
                    <a:lnTo>
                      <a:pt x="8" y="2994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" name="Line 12"/>
              <p:cNvSpPr>
                <a:spLocks noChangeShapeType="1"/>
              </p:cNvSpPr>
              <p:nvPr/>
            </p:nvSpPr>
            <p:spPr bwMode="auto">
              <a:xfrm>
                <a:off x="2426" y="2704"/>
                <a:ext cx="313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" name="Freeform 13"/>
              <p:cNvSpPr>
                <a:spLocks/>
              </p:cNvSpPr>
              <p:nvPr/>
            </p:nvSpPr>
            <p:spPr bwMode="auto">
              <a:xfrm>
                <a:off x="2426" y="3203"/>
                <a:ext cx="3124" cy="8"/>
              </a:xfrm>
              <a:custGeom>
                <a:avLst/>
                <a:gdLst>
                  <a:gd name="T0" fmla="*/ 0 w 3124"/>
                  <a:gd name="T1" fmla="*/ 0 h 8"/>
                  <a:gd name="T2" fmla="*/ 3124 w 3124"/>
                  <a:gd name="T3" fmla="*/ 8 h 8"/>
                  <a:gd name="T4" fmla="*/ 0 60000 65536"/>
                  <a:gd name="T5" fmla="*/ 0 60000 65536"/>
                  <a:gd name="T6" fmla="*/ 0 w 3124"/>
                  <a:gd name="T7" fmla="*/ 0 h 8"/>
                  <a:gd name="T8" fmla="*/ 3124 w 3124"/>
                  <a:gd name="T9" fmla="*/ 8 h 8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3124" h="8">
                    <a:moveTo>
                      <a:pt x="0" y="0"/>
                    </a:moveTo>
                    <a:lnTo>
                      <a:pt x="3124" y="8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" name="Freeform 14"/>
              <p:cNvSpPr>
                <a:spLocks/>
              </p:cNvSpPr>
              <p:nvPr/>
            </p:nvSpPr>
            <p:spPr bwMode="auto">
              <a:xfrm>
                <a:off x="2418" y="2450"/>
                <a:ext cx="3131" cy="8"/>
              </a:xfrm>
              <a:custGeom>
                <a:avLst/>
                <a:gdLst>
                  <a:gd name="T0" fmla="*/ 0 w 3131"/>
                  <a:gd name="T1" fmla="*/ 8 h 8"/>
                  <a:gd name="T2" fmla="*/ 3131 w 3131"/>
                  <a:gd name="T3" fmla="*/ 0 h 8"/>
                  <a:gd name="T4" fmla="*/ 0 60000 65536"/>
                  <a:gd name="T5" fmla="*/ 0 60000 65536"/>
                  <a:gd name="T6" fmla="*/ 0 w 3131"/>
                  <a:gd name="T7" fmla="*/ 0 h 8"/>
                  <a:gd name="T8" fmla="*/ 3131 w 3131"/>
                  <a:gd name="T9" fmla="*/ 8 h 8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3131" h="8">
                    <a:moveTo>
                      <a:pt x="0" y="8"/>
                    </a:moveTo>
                    <a:lnTo>
                      <a:pt x="3131" y="0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" name="Freeform 15"/>
              <p:cNvSpPr>
                <a:spLocks/>
              </p:cNvSpPr>
              <p:nvPr/>
            </p:nvSpPr>
            <p:spPr bwMode="auto">
              <a:xfrm>
                <a:off x="2426" y="2205"/>
                <a:ext cx="3131" cy="8"/>
              </a:xfrm>
              <a:custGeom>
                <a:avLst/>
                <a:gdLst>
                  <a:gd name="T0" fmla="*/ 0 w 3131"/>
                  <a:gd name="T1" fmla="*/ 8 h 8"/>
                  <a:gd name="T2" fmla="*/ 3131 w 3131"/>
                  <a:gd name="T3" fmla="*/ 0 h 8"/>
                  <a:gd name="T4" fmla="*/ 0 60000 65536"/>
                  <a:gd name="T5" fmla="*/ 0 60000 65536"/>
                  <a:gd name="T6" fmla="*/ 0 w 3131"/>
                  <a:gd name="T7" fmla="*/ 0 h 8"/>
                  <a:gd name="T8" fmla="*/ 3131 w 3131"/>
                  <a:gd name="T9" fmla="*/ 8 h 8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3131" h="8">
                    <a:moveTo>
                      <a:pt x="0" y="8"/>
                    </a:moveTo>
                    <a:lnTo>
                      <a:pt x="3131" y="0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" name="Freeform 16"/>
              <p:cNvSpPr>
                <a:spLocks/>
              </p:cNvSpPr>
              <p:nvPr/>
            </p:nvSpPr>
            <p:spPr bwMode="auto">
              <a:xfrm>
                <a:off x="2409" y="1955"/>
                <a:ext cx="3132" cy="8"/>
              </a:xfrm>
              <a:custGeom>
                <a:avLst/>
                <a:gdLst>
                  <a:gd name="T0" fmla="*/ 0 w 3132"/>
                  <a:gd name="T1" fmla="*/ 0 h 8"/>
                  <a:gd name="T2" fmla="*/ 3132 w 3132"/>
                  <a:gd name="T3" fmla="*/ 8 h 8"/>
                  <a:gd name="T4" fmla="*/ 0 60000 65536"/>
                  <a:gd name="T5" fmla="*/ 0 60000 65536"/>
                  <a:gd name="T6" fmla="*/ 0 w 3132"/>
                  <a:gd name="T7" fmla="*/ 0 h 8"/>
                  <a:gd name="T8" fmla="*/ 3132 w 3132"/>
                  <a:gd name="T9" fmla="*/ 8 h 8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3132" h="8">
                    <a:moveTo>
                      <a:pt x="0" y="0"/>
                    </a:moveTo>
                    <a:lnTo>
                      <a:pt x="3132" y="8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" name="Freeform 17"/>
              <p:cNvSpPr>
                <a:spLocks/>
              </p:cNvSpPr>
              <p:nvPr/>
            </p:nvSpPr>
            <p:spPr bwMode="auto">
              <a:xfrm>
                <a:off x="2434" y="1444"/>
                <a:ext cx="3107" cy="8"/>
              </a:xfrm>
              <a:custGeom>
                <a:avLst/>
                <a:gdLst>
                  <a:gd name="T0" fmla="*/ 0 w 3107"/>
                  <a:gd name="T1" fmla="*/ 8 h 8"/>
                  <a:gd name="T2" fmla="*/ 3107 w 3107"/>
                  <a:gd name="T3" fmla="*/ 0 h 8"/>
                  <a:gd name="T4" fmla="*/ 0 60000 65536"/>
                  <a:gd name="T5" fmla="*/ 0 60000 65536"/>
                  <a:gd name="T6" fmla="*/ 0 w 3107"/>
                  <a:gd name="T7" fmla="*/ 0 h 8"/>
                  <a:gd name="T8" fmla="*/ 3107 w 3107"/>
                  <a:gd name="T9" fmla="*/ 8 h 8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3107" h="8">
                    <a:moveTo>
                      <a:pt x="0" y="8"/>
                    </a:moveTo>
                    <a:lnTo>
                      <a:pt x="3107" y="0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" name="Freeform 18"/>
              <p:cNvSpPr>
                <a:spLocks/>
              </p:cNvSpPr>
              <p:nvPr/>
            </p:nvSpPr>
            <p:spPr bwMode="auto">
              <a:xfrm>
                <a:off x="2426" y="1207"/>
                <a:ext cx="3107" cy="8"/>
              </a:xfrm>
              <a:custGeom>
                <a:avLst/>
                <a:gdLst>
                  <a:gd name="T0" fmla="*/ 0 w 3107"/>
                  <a:gd name="T1" fmla="*/ 8 h 8"/>
                  <a:gd name="T2" fmla="*/ 3107 w 3107"/>
                  <a:gd name="T3" fmla="*/ 0 h 8"/>
                  <a:gd name="T4" fmla="*/ 0 60000 65536"/>
                  <a:gd name="T5" fmla="*/ 0 60000 65536"/>
                  <a:gd name="T6" fmla="*/ 0 w 3107"/>
                  <a:gd name="T7" fmla="*/ 0 h 8"/>
                  <a:gd name="T8" fmla="*/ 3107 w 3107"/>
                  <a:gd name="T9" fmla="*/ 8 h 8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3107" h="8">
                    <a:moveTo>
                      <a:pt x="0" y="8"/>
                    </a:moveTo>
                    <a:lnTo>
                      <a:pt x="3107" y="0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8" name="Freeform 19"/>
              <p:cNvSpPr>
                <a:spLocks/>
              </p:cNvSpPr>
              <p:nvPr/>
            </p:nvSpPr>
            <p:spPr bwMode="auto">
              <a:xfrm>
                <a:off x="2426" y="949"/>
                <a:ext cx="3123" cy="8"/>
              </a:xfrm>
              <a:custGeom>
                <a:avLst/>
                <a:gdLst>
                  <a:gd name="T0" fmla="*/ 0 w 3123"/>
                  <a:gd name="T1" fmla="*/ 0 h 8"/>
                  <a:gd name="T2" fmla="*/ 3123 w 3123"/>
                  <a:gd name="T3" fmla="*/ 8 h 8"/>
                  <a:gd name="T4" fmla="*/ 0 60000 65536"/>
                  <a:gd name="T5" fmla="*/ 0 60000 65536"/>
                  <a:gd name="T6" fmla="*/ 0 w 3123"/>
                  <a:gd name="T7" fmla="*/ 0 h 8"/>
                  <a:gd name="T8" fmla="*/ 3123 w 3123"/>
                  <a:gd name="T9" fmla="*/ 8 h 8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3123" h="8">
                    <a:moveTo>
                      <a:pt x="0" y="0"/>
                    </a:moveTo>
                    <a:lnTo>
                      <a:pt x="3123" y="8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9" name="Freeform 20"/>
              <p:cNvSpPr>
                <a:spLocks/>
              </p:cNvSpPr>
              <p:nvPr/>
            </p:nvSpPr>
            <p:spPr bwMode="auto">
              <a:xfrm>
                <a:off x="2426" y="708"/>
                <a:ext cx="3107" cy="8"/>
              </a:xfrm>
              <a:custGeom>
                <a:avLst/>
                <a:gdLst>
                  <a:gd name="T0" fmla="*/ 0 w 3107"/>
                  <a:gd name="T1" fmla="*/ 8 h 8"/>
                  <a:gd name="T2" fmla="*/ 3107 w 3107"/>
                  <a:gd name="T3" fmla="*/ 0 h 8"/>
                  <a:gd name="T4" fmla="*/ 0 60000 65536"/>
                  <a:gd name="T5" fmla="*/ 0 60000 65536"/>
                  <a:gd name="T6" fmla="*/ 0 w 3107"/>
                  <a:gd name="T7" fmla="*/ 0 h 8"/>
                  <a:gd name="T8" fmla="*/ 3107 w 3107"/>
                  <a:gd name="T9" fmla="*/ 8 h 8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3107" h="8">
                    <a:moveTo>
                      <a:pt x="0" y="8"/>
                    </a:moveTo>
                    <a:lnTo>
                      <a:pt x="3107" y="0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" name="Freeform 21"/>
              <p:cNvSpPr>
                <a:spLocks/>
              </p:cNvSpPr>
              <p:nvPr/>
            </p:nvSpPr>
            <p:spPr bwMode="auto">
              <a:xfrm>
                <a:off x="2434" y="446"/>
                <a:ext cx="3115" cy="8"/>
              </a:xfrm>
              <a:custGeom>
                <a:avLst/>
                <a:gdLst>
                  <a:gd name="T0" fmla="*/ 0 w 3115"/>
                  <a:gd name="T1" fmla="*/ 0 h 8"/>
                  <a:gd name="T2" fmla="*/ 3115 w 3115"/>
                  <a:gd name="T3" fmla="*/ 8 h 8"/>
                  <a:gd name="T4" fmla="*/ 0 60000 65536"/>
                  <a:gd name="T5" fmla="*/ 0 60000 65536"/>
                  <a:gd name="T6" fmla="*/ 0 w 3115"/>
                  <a:gd name="T7" fmla="*/ 0 h 8"/>
                  <a:gd name="T8" fmla="*/ 3115 w 3115"/>
                  <a:gd name="T9" fmla="*/ 8 h 8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3115" h="8">
                    <a:moveTo>
                      <a:pt x="0" y="0"/>
                    </a:moveTo>
                    <a:lnTo>
                      <a:pt x="3115" y="8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" name="Freeform 22"/>
              <p:cNvSpPr>
                <a:spLocks/>
              </p:cNvSpPr>
              <p:nvPr/>
            </p:nvSpPr>
            <p:spPr bwMode="auto">
              <a:xfrm>
                <a:off x="2426" y="210"/>
                <a:ext cx="3115" cy="8"/>
              </a:xfrm>
              <a:custGeom>
                <a:avLst/>
                <a:gdLst>
                  <a:gd name="T0" fmla="*/ 0 w 3115"/>
                  <a:gd name="T1" fmla="*/ 0 h 8"/>
                  <a:gd name="T2" fmla="*/ 3115 w 3115"/>
                  <a:gd name="T3" fmla="*/ 8 h 8"/>
                  <a:gd name="T4" fmla="*/ 0 60000 65536"/>
                  <a:gd name="T5" fmla="*/ 0 60000 65536"/>
                  <a:gd name="T6" fmla="*/ 0 w 3115"/>
                  <a:gd name="T7" fmla="*/ 0 h 8"/>
                  <a:gd name="T8" fmla="*/ 3115 w 3115"/>
                  <a:gd name="T9" fmla="*/ 8 h 8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3115" h="8">
                    <a:moveTo>
                      <a:pt x="0" y="0"/>
                    </a:moveTo>
                    <a:lnTo>
                      <a:pt x="3115" y="8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" name="Freeform 23"/>
              <p:cNvSpPr>
                <a:spLocks/>
              </p:cNvSpPr>
              <p:nvPr/>
            </p:nvSpPr>
            <p:spPr bwMode="auto">
              <a:xfrm>
                <a:off x="2937" y="203"/>
                <a:ext cx="8" cy="3026"/>
              </a:xfrm>
              <a:custGeom>
                <a:avLst/>
                <a:gdLst>
                  <a:gd name="T0" fmla="*/ 8 w 8"/>
                  <a:gd name="T1" fmla="*/ 0 h 3026"/>
                  <a:gd name="T2" fmla="*/ 0 w 8"/>
                  <a:gd name="T3" fmla="*/ 3026 h 3026"/>
                  <a:gd name="T4" fmla="*/ 0 60000 65536"/>
                  <a:gd name="T5" fmla="*/ 0 60000 65536"/>
                  <a:gd name="T6" fmla="*/ 0 w 8"/>
                  <a:gd name="T7" fmla="*/ 0 h 3026"/>
                  <a:gd name="T8" fmla="*/ 8 w 8"/>
                  <a:gd name="T9" fmla="*/ 3026 h 302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8" h="3026">
                    <a:moveTo>
                      <a:pt x="8" y="0"/>
                    </a:moveTo>
                    <a:lnTo>
                      <a:pt x="0" y="3026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3" name="Freeform 24"/>
              <p:cNvSpPr>
                <a:spLocks/>
              </p:cNvSpPr>
              <p:nvPr/>
            </p:nvSpPr>
            <p:spPr bwMode="auto">
              <a:xfrm>
                <a:off x="3198" y="210"/>
                <a:ext cx="1" cy="3002"/>
              </a:xfrm>
              <a:custGeom>
                <a:avLst/>
                <a:gdLst>
                  <a:gd name="T0" fmla="*/ 0 w 1"/>
                  <a:gd name="T1" fmla="*/ 0 h 3002"/>
                  <a:gd name="T2" fmla="*/ 0 w 1"/>
                  <a:gd name="T3" fmla="*/ 3002 h 3002"/>
                  <a:gd name="T4" fmla="*/ 0 60000 65536"/>
                  <a:gd name="T5" fmla="*/ 0 60000 65536"/>
                  <a:gd name="T6" fmla="*/ 0 w 1"/>
                  <a:gd name="T7" fmla="*/ 0 h 3002"/>
                  <a:gd name="T8" fmla="*/ 1 w 1"/>
                  <a:gd name="T9" fmla="*/ 3002 h 3002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" h="3002">
                    <a:moveTo>
                      <a:pt x="0" y="0"/>
                    </a:moveTo>
                    <a:lnTo>
                      <a:pt x="0" y="3002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" name="Freeform 25"/>
              <p:cNvSpPr>
                <a:spLocks/>
              </p:cNvSpPr>
              <p:nvPr/>
            </p:nvSpPr>
            <p:spPr bwMode="auto">
              <a:xfrm>
                <a:off x="3470" y="210"/>
                <a:ext cx="1" cy="3002"/>
              </a:xfrm>
              <a:custGeom>
                <a:avLst/>
                <a:gdLst>
                  <a:gd name="T0" fmla="*/ 0 w 1"/>
                  <a:gd name="T1" fmla="*/ 0 h 3002"/>
                  <a:gd name="T2" fmla="*/ 0 w 1"/>
                  <a:gd name="T3" fmla="*/ 3002 h 3002"/>
                  <a:gd name="T4" fmla="*/ 0 60000 65536"/>
                  <a:gd name="T5" fmla="*/ 0 60000 65536"/>
                  <a:gd name="T6" fmla="*/ 0 w 1"/>
                  <a:gd name="T7" fmla="*/ 0 h 3002"/>
                  <a:gd name="T8" fmla="*/ 1 w 1"/>
                  <a:gd name="T9" fmla="*/ 3002 h 3002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" h="3002">
                    <a:moveTo>
                      <a:pt x="0" y="0"/>
                    </a:moveTo>
                    <a:lnTo>
                      <a:pt x="0" y="3002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" name="Freeform 26"/>
              <p:cNvSpPr>
                <a:spLocks/>
              </p:cNvSpPr>
              <p:nvPr/>
            </p:nvSpPr>
            <p:spPr bwMode="auto">
              <a:xfrm>
                <a:off x="3707" y="219"/>
                <a:ext cx="9" cy="3010"/>
              </a:xfrm>
              <a:custGeom>
                <a:avLst/>
                <a:gdLst>
                  <a:gd name="T0" fmla="*/ 9 w 9"/>
                  <a:gd name="T1" fmla="*/ 0 h 3010"/>
                  <a:gd name="T2" fmla="*/ 0 w 9"/>
                  <a:gd name="T3" fmla="*/ 3010 h 3010"/>
                  <a:gd name="T4" fmla="*/ 0 60000 65536"/>
                  <a:gd name="T5" fmla="*/ 0 60000 65536"/>
                  <a:gd name="T6" fmla="*/ 0 w 9"/>
                  <a:gd name="T7" fmla="*/ 0 h 3010"/>
                  <a:gd name="T8" fmla="*/ 9 w 9"/>
                  <a:gd name="T9" fmla="*/ 3010 h 301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9" h="3010">
                    <a:moveTo>
                      <a:pt x="9" y="0"/>
                    </a:moveTo>
                    <a:lnTo>
                      <a:pt x="0" y="3010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" name="Freeform 27"/>
              <p:cNvSpPr>
                <a:spLocks/>
              </p:cNvSpPr>
              <p:nvPr/>
            </p:nvSpPr>
            <p:spPr bwMode="auto">
              <a:xfrm>
                <a:off x="4241" y="210"/>
                <a:ext cx="1" cy="3002"/>
              </a:xfrm>
              <a:custGeom>
                <a:avLst/>
                <a:gdLst>
                  <a:gd name="T0" fmla="*/ 0 w 1"/>
                  <a:gd name="T1" fmla="*/ 0 h 3002"/>
                  <a:gd name="T2" fmla="*/ 0 w 1"/>
                  <a:gd name="T3" fmla="*/ 3002 h 3002"/>
                  <a:gd name="T4" fmla="*/ 0 60000 65536"/>
                  <a:gd name="T5" fmla="*/ 0 60000 65536"/>
                  <a:gd name="T6" fmla="*/ 0 w 1"/>
                  <a:gd name="T7" fmla="*/ 0 h 3002"/>
                  <a:gd name="T8" fmla="*/ 1 w 1"/>
                  <a:gd name="T9" fmla="*/ 3002 h 3002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" h="3002">
                    <a:moveTo>
                      <a:pt x="0" y="0"/>
                    </a:moveTo>
                    <a:lnTo>
                      <a:pt x="0" y="3002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" name="Freeform 28"/>
              <p:cNvSpPr>
                <a:spLocks/>
              </p:cNvSpPr>
              <p:nvPr/>
            </p:nvSpPr>
            <p:spPr bwMode="auto">
              <a:xfrm>
                <a:off x="4494" y="203"/>
                <a:ext cx="1" cy="3002"/>
              </a:xfrm>
              <a:custGeom>
                <a:avLst/>
                <a:gdLst>
                  <a:gd name="T0" fmla="*/ 0 w 1"/>
                  <a:gd name="T1" fmla="*/ 0 h 3002"/>
                  <a:gd name="T2" fmla="*/ 0 w 1"/>
                  <a:gd name="T3" fmla="*/ 3002 h 3002"/>
                  <a:gd name="T4" fmla="*/ 0 60000 65536"/>
                  <a:gd name="T5" fmla="*/ 0 60000 65536"/>
                  <a:gd name="T6" fmla="*/ 0 w 1"/>
                  <a:gd name="T7" fmla="*/ 0 h 3002"/>
                  <a:gd name="T8" fmla="*/ 1 w 1"/>
                  <a:gd name="T9" fmla="*/ 3002 h 3002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" h="3002">
                    <a:moveTo>
                      <a:pt x="0" y="0"/>
                    </a:moveTo>
                    <a:lnTo>
                      <a:pt x="0" y="3002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8" name="Freeform 29"/>
              <p:cNvSpPr>
                <a:spLocks/>
              </p:cNvSpPr>
              <p:nvPr/>
            </p:nvSpPr>
            <p:spPr bwMode="auto">
              <a:xfrm>
                <a:off x="4762" y="219"/>
                <a:ext cx="1" cy="3002"/>
              </a:xfrm>
              <a:custGeom>
                <a:avLst/>
                <a:gdLst>
                  <a:gd name="T0" fmla="*/ 0 w 1"/>
                  <a:gd name="T1" fmla="*/ 0 h 3002"/>
                  <a:gd name="T2" fmla="*/ 0 w 1"/>
                  <a:gd name="T3" fmla="*/ 3002 h 3002"/>
                  <a:gd name="T4" fmla="*/ 0 60000 65536"/>
                  <a:gd name="T5" fmla="*/ 0 60000 65536"/>
                  <a:gd name="T6" fmla="*/ 0 w 1"/>
                  <a:gd name="T7" fmla="*/ 0 h 3002"/>
                  <a:gd name="T8" fmla="*/ 1 w 1"/>
                  <a:gd name="T9" fmla="*/ 3002 h 3002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" h="3002">
                    <a:moveTo>
                      <a:pt x="0" y="0"/>
                    </a:moveTo>
                    <a:lnTo>
                      <a:pt x="0" y="3002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9" name="Freeform 30"/>
              <p:cNvSpPr>
                <a:spLocks/>
              </p:cNvSpPr>
              <p:nvPr/>
            </p:nvSpPr>
            <p:spPr bwMode="auto">
              <a:xfrm>
                <a:off x="5012" y="210"/>
                <a:ext cx="1" cy="3002"/>
              </a:xfrm>
              <a:custGeom>
                <a:avLst/>
                <a:gdLst>
                  <a:gd name="T0" fmla="*/ 0 w 1"/>
                  <a:gd name="T1" fmla="*/ 0 h 3002"/>
                  <a:gd name="T2" fmla="*/ 0 w 1"/>
                  <a:gd name="T3" fmla="*/ 3002 h 3002"/>
                  <a:gd name="T4" fmla="*/ 0 60000 65536"/>
                  <a:gd name="T5" fmla="*/ 0 60000 65536"/>
                  <a:gd name="T6" fmla="*/ 0 w 1"/>
                  <a:gd name="T7" fmla="*/ 0 h 3002"/>
                  <a:gd name="T8" fmla="*/ 1 w 1"/>
                  <a:gd name="T9" fmla="*/ 3002 h 3002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" h="3002">
                    <a:moveTo>
                      <a:pt x="0" y="0"/>
                    </a:moveTo>
                    <a:lnTo>
                      <a:pt x="0" y="3002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0" name="Freeform 31"/>
              <p:cNvSpPr>
                <a:spLocks/>
              </p:cNvSpPr>
              <p:nvPr/>
            </p:nvSpPr>
            <p:spPr bwMode="auto">
              <a:xfrm>
                <a:off x="5284" y="210"/>
                <a:ext cx="1" cy="3002"/>
              </a:xfrm>
              <a:custGeom>
                <a:avLst/>
                <a:gdLst>
                  <a:gd name="T0" fmla="*/ 0 w 1"/>
                  <a:gd name="T1" fmla="*/ 0 h 3002"/>
                  <a:gd name="T2" fmla="*/ 0 w 1"/>
                  <a:gd name="T3" fmla="*/ 3002 h 3002"/>
                  <a:gd name="T4" fmla="*/ 0 60000 65536"/>
                  <a:gd name="T5" fmla="*/ 0 60000 65536"/>
                  <a:gd name="T6" fmla="*/ 0 w 1"/>
                  <a:gd name="T7" fmla="*/ 0 h 3002"/>
                  <a:gd name="T8" fmla="*/ 1 w 1"/>
                  <a:gd name="T9" fmla="*/ 3002 h 3002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" h="3002">
                    <a:moveTo>
                      <a:pt x="0" y="0"/>
                    </a:moveTo>
                    <a:lnTo>
                      <a:pt x="0" y="3002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6" name="Text Box 32"/>
            <p:cNvSpPr txBox="1">
              <a:spLocks noChangeArrowheads="1"/>
            </p:cNvSpPr>
            <p:nvPr/>
          </p:nvSpPr>
          <p:spPr bwMode="auto">
            <a:xfrm>
              <a:off x="5420" y="1661"/>
              <a:ext cx="2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r>
                <a:rPr lang="ru-RU" sz="2400"/>
                <a:t>х</a:t>
              </a:r>
            </a:p>
          </p:txBody>
        </p:sp>
        <p:sp>
          <p:nvSpPr>
            <p:cNvPr id="7" name="Text Box 33"/>
            <p:cNvSpPr txBox="1">
              <a:spLocks noChangeArrowheads="1"/>
            </p:cNvSpPr>
            <p:nvPr/>
          </p:nvSpPr>
          <p:spPr bwMode="auto">
            <a:xfrm>
              <a:off x="3742" y="164"/>
              <a:ext cx="2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r>
                <a:rPr lang="ru-RU" sz="2400"/>
                <a:t>у</a:t>
              </a:r>
            </a:p>
          </p:txBody>
        </p:sp>
      </p:grpSp>
      <p:sp>
        <p:nvSpPr>
          <p:cNvPr id="31" name="Line 6"/>
          <p:cNvSpPr>
            <a:spLocks noChangeShapeType="1"/>
          </p:cNvSpPr>
          <p:nvPr/>
        </p:nvSpPr>
        <p:spPr bwMode="auto">
          <a:xfrm flipH="1" flipV="1">
            <a:off x="5886155" y="611070"/>
            <a:ext cx="26745" cy="575435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2" name="Line 5"/>
          <p:cNvSpPr>
            <a:spLocks noChangeShapeType="1"/>
          </p:cNvSpPr>
          <p:nvPr/>
        </p:nvSpPr>
        <p:spPr bwMode="auto">
          <a:xfrm>
            <a:off x="3333320" y="3571244"/>
            <a:ext cx="5313955" cy="231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3" name="Text Box 37"/>
          <p:cNvSpPr txBox="1">
            <a:spLocks noChangeArrowheads="1"/>
          </p:cNvSpPr>
          <p:nvPr/>
        </p:nvSpPr>
        <p:spPr bwMode="auto">
          <a:xfrm>
            <a:off x="107504" y="1824557"/>
            <a:ext cx="3197498" cy="70173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endParaRPr lang="ru-RU" dirty="0">
              <a:latin typeface="Arial" charset="0"/>
            </a:endParaRPr>
          </a:p>
          <a:p>
            <a:pPr algn="ctr">
              <a:defRPr/>
            </a:pPr>
            <a:r>
              <a:rPr lang="ru-RU" sz="1600" b="1" dirty="0">
                <a:solidFill>
                  <a:srgbClr val="FF0000"/>
                </a:solidFill>
                <a:latin typeface="Arial" charset="0"/>
              </a:rPr>
              <a:t>  </a:t>
            </a:r>
            <a:r>
              <a:rPr lang="ru-RU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Прямая </a:t>
            </a:r>
          </a:p>
          <a:p>
            <a:pPr algn="ctr">
              <a:defRPr/>
            </a:pPr>
            <a:r>
              <a:rPr lang="ru-RU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пропорциональность</a:t>
            </a:r>
          </a:p>
          <a:p>
            <a:pPr algn="ctr">
              <a:defRPr/>
            </a:pPr>
            <a:r>
              <a:rPr lang="ru-RU" sz="1600" dirty="0" smtClean="0">
                <a:solidFill>
                  <a:srgbClr val="FF0000"/>
                </a:solidFill>
                <a:latin typeface="Arial" charset="0"/>
              </a:rPr>
              <a:t> </a:t>
            </a:r>
            <a:endParaRPr lang="ru-RU" sz="1600" dirty="0">
              <a:solidFill>
                <a:srgbClr val="FF0000"/>
              </a:solidFill>
              <a:latin typeface="Arial" charset="0"/>
            </a:endParaRPr>
          </a:p>
          <a:p>
            <a:pPr algn="ctr">
              <a:defRPr/>
            </a:pPr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y = </a:t>
            </a:r>
            <a:r>
              <a:rPr lang="en-US" sz="2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kx</a:t>
            </a:r>
            <a:endParaRPr lang="en-US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 algn="ctr">
              <a:defRPr/>
            </a:pPr>
            <a:endParaRPr lang="en-US" sz="2400" b="1" dirty="0">
              <a:solidFill>
                <a:srgbClr val="6600C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 marL="457200" indent="-457200">
              <a:buFontTx/>
              <a:buAutoNum type="arabicPeriod"/>
              <a:defRPr/>
            </a:pP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D(y</a:t>
            </a:r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): </a:t>
            </a: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R</a:t>
            </a:r>
          </a:p>
          <a:p>
            <a:pPr marL="457200" indent="-457200">
              <a:buFontTx/>
              <a:buAutoNum type="arabicPeriod"/>
              <a:defRPr/>
            </a:pPr>
            <a:endParaRPr lang="en-US" sz="24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>
              <a:defRPr/>
            </a:pPr>
            <a:r>
              <a:rPr lang="en-US" sz="2400" b="1" dirty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en-US" sz="2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2.  </a:t>
            </a:r>
            <a:r>
              <a:rPr lang="en-US" sz="2400" b="1" dirty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E(y): R</a:t>
            </a:r>
          </a:p>
          <a:p>
            <a:pPr marL="457200" indent="-457200">
              <a:buAutoNum type="arabicPeriod"/>
              <a:defRPr/>
            </a:pPr>
            <a:endParaRPr lang="en-US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 marL="457200" indent="-457200">
              <a:buAutoNum type="arabicPeriod"/>
              <a:defRPr/>
            </a:pPr>
            <a:endParaRPr lang="en-US" sz="24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 marL="457200" indent="-457200">
              <a:buAutoNum type="arabicPeriod"/>
              <a:defRPr/>
            </a:pPr>
            <a:endParaRPr lang="en-US" sz="24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>
              <a:defRPr/>
            </a:pPr>
            <a:endParaRPr lang="en-US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 algn="ctr">
              <a:defRPr/>
            </a:pPr>
            <a:endParaRPr lang="en-US" sz="2400" b="1" dirty="0">
              <a:solidFill>
                <a:srgbClr val="6600C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 algn="ctr">
              <a:defRPr/>
            </a:pPr>
            <a:endParaRPr lang="en-US" sz="2400" b="1" dirty="0" smtClean="0">
              <a:solidFill>
                <a:srgbClr val="6600C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 algn="ctr">
              <a:defRPr/>
            </a:pPr>
            <a:endParaRPr lang="en-US" sz="2400" b="1" dirty="0">
              <a:solidFill>
                <a:srgbClr val="6600C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 algn="ctr">
              <a:defRPr/>
            </a:pPr>
            <a:endParaRPr lang="en-US" sz="2400" b="1" dirty="0" smtClean="0">
              <a:solidFill>
                <a:srgbClr val="6600C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 algn="ctr">
              <a:defRPr/>
            </a:pPr>
            <a:endParaRPr lang="en-US" sz="2400" b="1" dirty="0">
              <a:solidFill>
                <a:srgbClr val="6600C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 algn="ctr">
              <a:defRPr/>
            </a:pPr>
            <a:endParaRPr lang="en-US" sz="2400" b="1" dirty="0" smtClean="0">
              <a:solidFill>
                <a:srgbClr val="6600C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 algn="ctr">
              <a:defRPr/>
            </a:pPr>
            <a:endParaRPr lang="ru-RU" sz="2400" b="1" dirty="0">
              <a:solidFill>
                <a:srgbClr val="6600C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sp>
        <p:nvSpPr>
          <p:cNvPr id="35" name="Line 34"/>
          <p:cNvSpPr>
            <a:spLocks noChangeShapeType="1"/>
          </p:cNvSpPr>
          <p:nvPr/>
        </p:nvSpPr>
        <p:spPr bwMode="auto">
          <a:xfrm>
            <a:off x="3758088" y="1497286"/>
            <a:ext cx="4535487" cy="4392613"/>
          </a:xfrm>
          <a:prstGeom prst="line">
            <a:avLst/>
          </a:prstGeom>
          <a:noFill/>
          <a:ln w="28575">
            <a:solidFill>
              <a:srgbClr val="66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7" name="TextBox 36"/>
          <p:cNvSpPr txBox="1"/>
          <p:nvPr/>
        </p:nvSpPr>
        <p:spPr>
          <a:xfrm>
            <a:off x="7947426" y="5389079"/>
            <a:ext cx="6480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accent2"/>
                </a:solidFill>
              </a:rPr>
              <a:t>K&lt;0</a:t>
            </a:r>
            <a:endParaRPr lang="ru-RU" sz="2000" b="1" dirty="0">
              <a:solidFill>
                <a:schemeClr val="accent2"/>
              </a:solidFill>
            </a:endParaRPr>
          </a:p>
        </p:txBody>
      </p:sp>
      <p:cxnSp>
        <p:nvCxnSpPr>
          <p:cNvPr id="3" name="Прямая соединительная линия 2"/>
          <p:cNvCxnSpPr>
            <a:stCxn id="32" idx="0"/>
          </p:cNvCxnSpPr>
          <p:nvPr/>
        </p:nvCxnSpPr>
        <p:spPr>
          <a:xfrm>
            <a:off x="3333320" y="3571244"/>
            <a:ext cx="5163846" cy="38603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>
            <a:off x="5906914" y="876796"/>
            <a:ext cx="34148" cy="5637882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79315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7"/>
          <p:cNvGrpSpPr>
            <a:grpSpLocks/>
          </p:cNvGrpSpPr>
          <p:nvPr/>
        </p:nvGrpSpPr>
        <p:grpSpPr bwMode="auto">
          <a:xfrm>
            <a:off x="3173887" y="964098"/>
            <a:ext cx="5243802" cy="5915819"/>
            <a:chOff x="2409" y="164"/>
            <a:chExt cx="3148" cy="3065"/>
          </a:xfrm>
        </p:grpSpPr>
        <p:grpSp>
          <p:nvGrpSpPr>
            <p:cNvPr id="7" name="Group 8"/>
            <p:cNvGrpSpPr>
              <a:grpSpLocks/>
            </p:cNvGrpSpPr>
            <p:nvPr/>
          </p:nvGrpSpPr>
          <p:grpSpPr bwMode="auto">
            <a:xfrm>
              <a:off x="2409" y="203"/>
              <a:ext cx="3148" cy="3026"/>
              <a:chOff x="2409" y="203"/>
              <a:chExt cx="3148" cy="3026"/>
            </a:xfrm>
          </p:grpSpPr>
          <p:sp>
            <p:nvSpPr>
              <p:cNvPr id="10" name="Freeform 9"/>
              <p:cNvSpPr>
                <a:spLocks/>
              </p:cNvSpPr>
              <p:nvPr/>
            </p:nvSpPr>
            <p:spPr bwMode="auto">
              <a:xfrm>
                <a:off x="2426" y="211"/>
                <a:ext cx="1" cy="3002"/>
              </a:xfrm>
              <a:custGeom>
                <a:avLst/>
                <a:gdLst>
                  <a:gd name="T0" fmla="*/ 0 w 1"/>
                  <a:gd name="T1" fmla="*/ 0 h 3002"/>
                  <a:gd name="T2" fmla="*/ 0 w 1"/>
                  <a:gd name="T3" fmla="*/ 3002 h 3002"/>
                  <a:gd name="T4" fmla="*/ 0 60000 65536"/>
                  <a:gd name="T5" fmla="*/ 0 60000 65536"/>
                  <a:gd name="T6" fmla="*/ 0 w 1"/>
                  <a:gd name="T7" fmla="*/ 0 h 3002"/>
                  <a:gd name="T8" fmla="*/ 1 w 1"/>
                  <a:gd name="T9" fmla="*/ 3002 h 3002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" h="3002">
                    <a:moveTo>
                      <a:pt x="0" y="0"/>
                    </a:moveTo>
                    <a:lnTo>
                      <a:pt x="0" y="3002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" name="Freeform 10"/>
              <p:cNvSpPr>
                <a:spLocks/>
              </p:cNvSpPr>
              <p:nvPr/>
            </p:nvSpPr>
            <p:spPr bwMode="auto">
              <a:xfrm>
                <a:off x="2409" y="2945"/>
                <a:ext cx="3124" cy="8"/>
              </a:xfrm>
              <a:custGeom>
                <a:avLst/>
                <a:gdLst>
                  <a:gd name="T0" fmla="*/ 0 w 3124"/>
                  <a:gd name="T1" fmla="*/ 0 h 8"/>
                  <a:gd name="T2" fmla="*/ 3124 w 3124"/>
                  <a:gd name="T3" fmla="*/ 8 h 8"/>
                  <a:gd name="T4" fmla="*/ 0 60000 65536"/>
                  <a:gd name="T5" fmla="*/ 0 60000 65536"/>
                  <a:gd name="T6" fmla="*/ 0 w 3124"/>
                  <a:gd name="T7" fmla="*/ 0 h 8"/>
                  <a:gd name="T8" fmla="*/ 3124 w 3124"/>
                  <a:gd name="T9" fmla="*/ 8 h 8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3124" h="8">
                    <a:moveTo>
                      <a:pt x="0" y="0"/>
                    </a:moveTo>
                    <a:lnTo>
                      <a:pt x="3124" y="8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" name="Freeform 11"/>
              <p:cNvSpPr>
                <a:spLocks/>
              </p:cNvSpPr>
              <p:nvPr/>
            </p:nvSpPr>
            <p:spPr bwMode="auto">
              <a:xfrm>
                <a:off x="2677" y="211"/>
                <a:ext cx="8" cy="2994"/>
              </a:xfrm>
              <a:custGeom>
                <a:avLst/>
                <a:gdLst>
                  <a:gd name="T0" fmla="*/ 0 w 8"/>
                  <a:gd name="T1" fmla="*/ 0 h 2994"/>
                  <a:gd name="T2" fmla="*/ 8 w 8"/>
                  <a:gd name="T3" fmla="*/ 2994 h 2994"/>
                  <a:gd name="T4" fmla="*/ 0 60000 65536"/>
                  <a:gd name="T5" fmla="*/ 0 60000 65536"/>
                  <a:gd name="T6" fmla="*/ 0 w 8"/>
                  <a:gd name="T7" fmla="*/ 0 h 2994"/>
                  <a:gd name="T8" fmla="*/ 8 w 8"/>
                  <a:gd name="T9" fmla="*/ 2994 h 2994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8" h="2994">
                    <a:moveTo>
                      <a:pt x="0" y="0"/>
                    </a:moveTo>
                    <a:lnTo>
                      <a:pt x="8" y="2994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" name="Line 12"/>
              <p:cNvSpPr>
                <a:spLocks noChangeShapeType="1"/>
              </p:cNvSpPr>
              <p:nvPr/>
            </p:nvSpPr>
            <p:spPr bwMode="auto">
              <a:xfrm>
                <a:off x="2426" y="2704"/>
                <a:ext cx="313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" name="Freeform 13"/>
              <p:cNvSpPr>
                <a:spLocks/>
              </p:cNvSpPr>
              <p:nvPr/>
            </p:nvSpPr>
            <p:spPr bwMode="auto">
              <a:xfrm>
                <a:off x="2426" y="3203"/>
                <a:ext cx="3124" cy="8"/>
              </a:xfrm>
              <a:custGeom>
                <a:avLst/>
                <a:gdLst>
                  <a:gd name="T0" fmla="*/ 0 w 3124"/>
                  <a:gd name="T1" fmla="*/ 0 h 8"/>
                  <a:gd name="T2" fmla="*/ 3124 w 3124"/>
                  <a:gd name="T3" fmla="*/ 8 h 8"/>
                  <a:gd name="T4" fmla="*/ 0 60000 65536"/>
                  <a:gd name="T5" fmla="*/ 0 60000 65536"/>
                  <a:gd name="T6" fmla="*/ 0 w 3124"/>
                  <a:gd name="T7" fmla="*/ 0 h 8"/>
                  <a:gd name="T8" fmla="*/ 3124 w 3124"/>
                  <a:gd name="T9" fmla="*/ 8 h 8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3124" h="8">
                    <a:moveTo>
                      <a:pt x="0" y="0"/>
                    </a:moveTo>
                    <a:lnTo>
                      <a:pt x="3124" y="8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" name="Freeform 14"/>
              <p:cNvSpPr>
                <a:spLocks/>
              </p:cNvSpPr>
              <p:nvPr/>
            </p:nvSpPr>
            <p:spPr bwMode="auto">
              <a:xfrm>
                <a:off x="2418" y="2450"/>
                <a:ext cx="3131" cy="8"/>
              </a:xfrm>
              <a:custGeom>
                <a:avLst/>
                <a:gdLst>
                  <a:gd name="T0" fmla="*/ 0 w 3131"/>
                  <a:gd name="T1" fmla="*/ 8 h 8"/>
                  <a:gd name="T2" fmla="*/ 3131 w 3131"/>
                  <a:gd name="T3" fmla="*/ 0 h 8"/>
                  <a:gd name="T4" fmla="*/ 0 60000 65536"/>
                  <a:gd name="T5" fmla="*/ 0 60000 65536"/>
                  <a:gd name="T6" fmla="*/ 0 w 3131"/>
                  <a:gd name="T7" fmla="*/ 0 h 8"/>
                  <a:gd name="T8" fmla="*/ 3131 w 3131"/>
                  <a:gd name="T9" fmla="*/ 8 h 8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3131" h="8">
                    <a:moveTo>
                      <a:pt x="0" y="8"/>
                    </a:moveTo>
                    <a:lnTo>
                      <a:pt x="3131" y="0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" name="Freeform 15"/>
              <p:cNvSpPr>
                <a:spLocks/>
              </p:cNvSpPr>
              <p:nvPr/>
            </p:nvSpPr>
            <p:spPr bwMode="auto">
              <a:xfrm>
                <a:off x="2426" y="2205"/>
                <a:ext cx="3131" cy="8"/>
              </a:xfrm>
              <a:custGeom>
                <a:avLst/>
                <a:gdLst>
                  <a:gd name="T0" fmla="*/ 0 w 3131"/>
                  <a:gd name="T1" fmla="*/ 8 h 8"/>
                  <a:gd name="T2" fmla="*/ 3131 w 3131"/>
                  <a:gd name="T3" fmla="*/ 0 h 8"/>
                  <a:gd name="T4" fmla="*/ 0 60000 65536"/>
                  <a:gd name="T5" fmla="*/ 0 60000 65536"/>
                  <a:gd name="T6" fmla="*/ 0 w 3131"/>
                  <a:gd name="T7" fmla="*/ 0 h 8"/>
                  <a:gd name="T8" fmla="*/ 3131 w 3131"/>
                  <a:gd name="T9" fmla="*/ 8 h 8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3131" h="8">
                    <a:moveTo>
                      <a:pt x="0" y="8"/>
                    </a:moveTo>
                    <a:lnTo>
                      <a:pt x="3131" y="0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" name="Freeform 16"/>
              <p:cNvSpPr>
                <a:spLocks/>
              </p:cNvSpPr>
              <p:nvPr/>
            </p:nvSpPr>
            <p:spPr bwMode="auto">
              <a:xfrm>
                <a:off x="2409" y="1955"/>
                <a:ext cx="3132" cy="8"/>
              </a:xfrm>
              <a:custGeom>
                <a:avLst/>
                <a:gdLst>
                  <a:gd name="T0" fmla="*/ 0 w 3132"/>
                  <a:gd name="T1" fmla="*/ 0 h 8"/>
                  <a:gd name="T2" fmla="*/ 3132 w 3132"/>
                  <a:gd name="T3" fmla="*/ 8 h 8"/>
                  <a:gd name="T4" fmla="*/ 0 60000 65536"/>
                  <a:gd name="T5" fmla="*/ 0 60000 65536"/>
                  <a:gd name="T6" fmla="*/ 0 w 3132"/>
                  <a:gd name="T7" fmla="*/ 0 h 8"/>
                  <a:gd name="T8" fmla="*/ 3132 w 3132"/>
                  <a:gd name="T9" fmla="*/ 8 h 8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3132" h="8">
                    <a:moveTo>
                      <a:pt x="0" y="0"/>
                    </a:moveTo>
                    <a:lnTo>
                      <a:pt x="3132" y="8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8" name="Freeform 17"/>
              <p:cNvSpPr>
                <a:spLocks/>
              </p:cNvSpPr>
              <p:nvPr/>
            </p:nvSpPr>
            <p:spPr bwMode="auto">
              <a:xfrm>
                <a:off x="2434" y="1444"/>
                <a:ext cx="3107" cy="8"/>
              </a:xfrm>
              <a:custGeom>
                <a:avLst/>
                <a:gdLst>
                  <a:gd name="T0" fmla="*/ 0 w 3107"/>
                  <a:gd name="T1" fmla="*/ 8 h 8"/>
                  <a:gd name="T2" fmla="*/ 3107 w 3107"/>
                  <a:gd name="T3" fmla="*/ 0 h 8"/>
                  <a:gd name="T4" fmla="*/ 0 60000 65536"/>
                  <a:gd name="T5" fmla="*/ 0 60000 65536"/>
                  <a:gd name="T6" fmla="*/ 0 w 3107"/>
                  <a:gd name="T7" fmla="*/ 0 h 8"/>
                  <a:gd name="T8" fmla="*/ 3107 w 3107"/>
                  <a:gd name="T9" fmla="*/ 8 h 8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3107" h="8">
                    <a:moveTo>
                      <a:pt x="0" y="8"/>
                    </a:moveTo>
                    <a:lnTo>
                      <a:pt x="3107" y="0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9" name="Freeform 18"/>
              <p:cNvSpPr>
                <a:spLocks/>
              </p:cNvSpPr>
              <p:nvPr/>
            </p:nvSpPr>
            <p:spPr bwMode="auto">
              <a:xfrm>
                <a:off x="2426" y="1207"/>
                <a:ext cx="3107" cy="8"/>
              </a:xfrm>
              <a:custGeom>
                <a:avLst/>
                <a:gdLst>
                  <a:gd name="T0" fmla="*/ 0 w 3107"/>
                  <a:gd name="T1" fmla="*/ 8 h 8"/>
                  <a:gd name="T2" fmla="*/ 3107 w 3107"/>
                  <a:gd name="T3" fmla="*/ 0 h 8"/>
                  <a:gd name="T4" fmla="*/ 0 60000 65536"/>
                  <a:gd name="T5" fmla="*/ 0 60000 65536"/>
                  <a:gd name="T6" fmla="*/ 0 w 3107"/>
                  <a:gd name="T7" fmla="*/ 0 h 8"/>
                  <a:gd name="T8" fmla="*/ 3107 w 3107"/>
                  <a:gd name="T9" fmla="*/ 8 h 8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3107" h="8">
                    <a:moveTo>
                      <a:pt x="0" y="8"/>
                    </a:moveTo>
                    <a:lnTo>
                      <a:pt x="3107" y="0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" name="Freeform 19"/>
              <p:cNvSpPr>
                <a:spLocks/>
              </p:cNvSpPr>
              <p:nvPr/>
            </p:nvSpPr>
            <p:spPr bwMode="auto">
              <a:xfrm>
                <a:off x="2426" y="949"/>
                <a:ext cx="3123" cy="8"/>
              </a:xfrm>
              <a:custGeom>
                <a:avLst/>
                <a:gdLst>
                  <a:gd name="T0" fmla="*/ 0 w 3123"/>
                  <a:gd name="T1" fmla="*/ 0 h 8"/>
                  <a:gd name="T2" fmla="*/ 3123 w 3123"/>
                  <a:gd name="T3" fmla="*/ 8 h 8"/>
                  <a:gd name="T4" fmla="*/ 0 60000 65536"/>
                  <a:gd name="T5" fmla="*/ 0 60000 65536"/>
                  <a:gd name="T6" fmla="*/ 0 w 3123"/>
                  <a:gd name="T7" fmla="*/ 0 h 8"/>
                  <a:gd name="T8" fmla="*/ 3123 w 3123"/>
                  <a:gd name="T9" fmla="*/ 8 h 8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3123" h="8">
                    <a:moveTo>
                      <a:pt x="0" y="0"/>
                    </a:moveTo>
                    <a:lnTo>
                      <a:pt x="3123" y="8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" name="Freeform 20"/>
              <p:cNvSpPr>
                <a:spLocks/>
              </p:cNvSpPr>
              <p:nvPr/>
            </p:nvSpPr>
            <p:spPr bwMode="auto">
              <a:xfrm>
                <a:off x="2426" y="708"/>
                <a:ext cx="3107" cy="8"/>
              </a:xfrm>
              <a:custGeom>
                <a:avLst/>
                <a:gdLst>
                  <a:gd name="T0" fmla="*/ 0 w 3107"/>
                  <a:gd name="T1" fmla="*/ 8 h 8"/>
                  <a:gd name="T2" fmla="*/ 3107 w 3107"/>
                  <a:gd name="T3" fmla="*/ 0 h 8"/>
                  <a:gd name="T4" fmla="*/ 0 60000 65536"/>
                  <a:gd name="T5" fmla="*/ 0 60000 65536"/>
                  <a:gd name="T6" fmla="*/ 0 w 3107"/>
                  <a:gd name="T7" fmla="*/ 0 h 8"/>
                  <a:gd name="T8" fmla="*/ 3107 w 3107"/>
                  <a:gd name="T9" fmla="*/ 8 h 8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3107" h="8">
                    <a:moveTo>
                      <a:pt x="0" y="8"/>
                    </a:moveTo>
                    <a:lnTo>
                      <a:pt x="3107" y="0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" name="Freeform 21"/>
              <p:cNvSpPr>
                <a:spLocks/>
              </p:cNvSpPr>
              <p:nvPr/>
            </p:nvSpPr>
            <p:spPr bwMode="auto">
              <a:xfrm>
                <a:off x="2434" y="446"/>
                <a:ext cx="3115" cy="8"/>
              </a:xfrm>
              <a:custGeom>
                <a:avLst/>
                <a:gdLst>
                  <a:gd name="T0" fmla="*/ 0 w 3115"/>
                  <a:gd name="T1" fmla="*/ 0 h 8"/>
                  <a:gd name="T2" fmla="*/ 3115 w 3115"/>
                  <a:gd name="T3" fmla="*/ 8 h 8"/>
                  <a:gd name="T4" fmla="*/ 0 60000 65536"/>
                  <a:gd name="T5" fmla="*/ 0 60000 65536"/>
                  <a:gd name="T6" fmla="*/ 0 w 3115"/>
                  <a:gd name="T7" fmla="*/ 0 h 8"/>
                  <a:gd name="T8" fmla="*/ 3115 w 3115"/>
                  <a:gd name="T9" fmla="*/ 8 h 8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3115" h="8">
                    <a:moveTo>
                      <a:pt x="0" y="0"/>
                    </a:moveTo>
                    <a:lnTo>
                      <a:pt x="3115" y="8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3" name="Freeform 22"/>
              <p:cNvSpPr>
                <a:spLocks/>
              </p:cNvSpPr>
              <p:nvPr/>
            </p:nvSpPr>
            <p:spPr bwMode="auto">
              <a:xfrm>
                <a:off x="2426" y="210"/>
                <a:ext cx="3115" cy="8"/>
              </a:xfrm>
              <a:custGeom>
                <a:avLst/>
                <a:gdLst>
                  <a:gd name="T0" fmla="*/ 0 w 3115"/>
                  <a:gd name="T1" fmla="*/ 0 h 8"/>
                  <a:gd name="T2" fmla="*/ 3115 w 3115"/>
                  <a:gd name="T3" fmla="*/ 8 h 8"/>
                  <a:gd name="T4" fmla="*/ 0 60000 65536"/>
                  <a:gd name="T5" fmla="*/ 0 60000 65536"/>
                  <a:gd name="T6" fmla="*/ 0 w 3115"/>
                  <a:gd name="T7" fmla="*/ 0 h 8"/>
                  <a:gd name="T8" fmla="*/ 3115 w 3115"/>
                  <a:gd name="T9" fmla="*/ 8 h 8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3115" h="8">
                    <a:moveTo>
                      <a:pt x="0" y="0"/>
                    </a:moveTo>
                    <a:lnTo>
                      <a:pt x="3115" y="8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" name="Freeform 23"/>
              <p:cNvSpPr>
                <a:spLocks/>
              </p:cNvSpPr>
              <p:nvPr/>
            </p:nvSpPr>
            <p:spPr bwMode="auto">
              <a:xfrm>
                <a:off x="2937" y="203"/>
                <a:ext cx="8" cy="3026"/>
              </a:xfrm>
              <a:custGeom>
                <a:avLst/>
                <a:gdLst>
                  <a:gd name="T0" fmla="*/ 8 w 8"/>
                  <a:gd name="T1" fmla="*/ 0 h 3026"/>
                  <a:gd name="T2" fmla="*/ 0 w 8"/>
                  <a:gd name="T3" fmla="*/ 3026 h 3026"/>
                  <a:gd name="T4" fmla="*/ 0 60000 65536"/>
                  <a:gd name="T5" fmla="*/ 0 60000 65536"/>
                  <a:gd name="T6" fmla="*/ 0 w 8"/>
                  <a:gd name="T7" fmla="*/ 0 h 3026"/>
                  <a:gd name="T8" fmla="*/ 8 w 8"/>
                  <a:gd name="T9" fmla="*/ 3026 h 302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8" h="3026">
                    <a:moveTo>
                      <a:pt x="8" y="0"/>
                    </a:moveTo>
                    <a:lnTo>
                      <a:pt x="0" y="3026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" name="Freeform 24"/>
              <p:cNvSpPr>
                <a:spLocks/>
              </p:cNvSpPr>
              <p:nvPr/>
            </p:nvSpPr>
            <p:spPr bwMode="auto">
              <a:xfrm>
                <a:off x="3198" y="210"/>
                <a:ext cx="1" cy="3002"/>
              </a:xfrm>
              <a:custGeom>
                <a:avLst/>
                <a:gdLst>
                  <a:gd name="T0" fmla="*/ 0 w 1"/>
                  <a:gd name="T1" fmla="*/ 0 h 3002"/>
                  <a:gd name="T2" fmla="*/ 0 w 1"/>
                  <a:gd name="T3" fmla="*/ 3002 h 3002"/>
                  <a:gd name="T4" fmla="*/ 0 60000 65536"/>
                  <a:gd name="T5" fmla="*/ 0 60000 65536"/>
                  <a:gd name="T6" fmla="*/ 0 w 1"/>
                  <a:gd name="T7" fmla="*/ 0 h 3002"/>
                  <a:gd name="T8" fmla="*/ 1 w 1"/>
                  <a:gd name="T9" fmla="*/ 3002 h 3002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" h="3002">
                    <a:moveTo>
                      <a:pt x="0" y="0"/>
                    </a:moveTo>
                    <a:lnTo>
                      <a:pt x="0" y="3002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" name="Freeform 25"/>
              <p:cNvSpPr>
                <a:spLocks/>
              </p:cNvSpPr>
              <p:nvPr/>
            </p:nvSpPr>
            <p:spPr bwMode="auto">
              <a:xfrm>
                <a:off x="3470" y="210"/>
                <a:ext cx="1" cy="3002"/>
              </a:xfrm>
              <a:custGeom>
                <a:avLst/>
                <a:gdLst>
                  <a:gd name="T0" fmla="*/ 0 w 1"/>
                  <a:gd name="T1" fmla="*/ 0 h 3002"/>
                  <a:gd name="T2" fmla="*/ 0 w 1"/>
                  <a:gd name="T3" fmla="*/ 3002 h 3002"/>
                  <a:gd name="T4" fmla="*/ 0 60000 65536"/>
                  <a:gd name="T5" fmla="*/ 0 60000 65536"/>
                  <a:gd name="T6" fmla="*/ 0 w 1"/>
                  <a:gd name="T7" fmla="*/ 0 h 3002"/>
                  <a:gd name="T8" fmla="*/ 1 w 1"/>
                  <a:gd name="T9" fmla="*/ 3002 h 3002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" h="3002">
                    <a:moveTo>
                      <a:pt x="0" y="0"/>
                    </a:moveTo>
                    <a:lnTo>
                      <a:pt x="0" y="3002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" name="Freeform 26"/>
              <p:cNvSpPr>
                <a:spLocks/>
              </p:cNvSpPr>
              <p:nvPr/>
            </p:nvSpPr>
            <p:spPr bwMode="auto">
              <a:xfrm>
                <a:off x="3707" y="219"/>
                <a:ext cx="9" cy="3010"/>
              </a:xfrm>
              <a:custGeom>
                <a:avLst/>
                <a:gdLst>
                  <a:gd name="T0" fmla="*/ 9 w 9"/>
                  <a:gd name="T1" fmla="*/ 0 h 3010"/>
                  <a:gd name="T2" fmla="*/ 0 w 9"/>
                  <a:gd name="T3" fmla="*/ 3010 h 3010"/>
                  <a:gd name="T4" fmla="*/ 0 60000 65536"/>
                  <a:gd name="T5" fmla="*/ 0 60000 65536"/>
                  <a:gd name="T6" fmla="*/ 0 w 9"/>
                  <a:gd name="T7" fmla="*/ 0 h 3010"/>
                  <a:gd name="T8" fmla="*/ 9 w 9"/>
                  <a:gd name="T9" fmla="*/ 3010 h 301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9" h="3010">
                    <a:moveTo>
                      <a:pt x="9" y="0"/>
                    </a:moveTo>
                    <a:lnTo>
                      <a:pt x="0" y="3010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8" name="Freeform 27"/>
              <p:cNvSpPr>
                <a:spLocks/>
              </p:cNvSpPr>
              <p:nvPr/>
            </p:nvSpPr>
            <p:spPr bwMode="auto">
              <a:xfrm>
                <a:off x="4241" y="210"/>
                <a:ext cx="1" cy="3002"/>
              </a:xfrm>
              <a:custGeom>
                <a:avLst/>
                <a:gdLst>
                  <a:gd name="T0" fmla="*/ 0 w 1"/>
                  <a:gd name="T1" fmla="*/ 0 h 3002"/>
                  <a:gd name="T2" fmla="*/ 0 w 1"/>
                  <a:gd name="T3" fmla="*/ 3002 h 3002"/>
                  <a:gd name="T4" fmla="*/ 0 60000 65536"/>
                  <a:gd name="T5" fmla="*/ 0 60000 65536"/>
                  <a:gd name="T6" fmla="*/ 0 w 1"/>
                  <a:gd name="T7" fmla="*/ 0 h 3002"/>
                  <a:gd name="T8" fmla="*/ 1 w 1"/>
                  <a:gd name="T9" fmla="*/ 3002 h 3002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" h="3002">
                    <a:moveTo>
                      <a:pt x="0" y="0"/>
                    </a:moveTo>
                    <a:lnTo>
                      <a:pt x="0" y="3002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9" name="Freeform 28"/>
              <p:cNvSpPr>
                <a:spLocks/>
              </p:cNvSpPr>
              <p:nvPr/>
            </p:nvSpPr>
            <p:spPr bwMode="auto">
              <a:xfrm>
                <a:off x="4494" y="203"/>
                <a:ext cx="1" cy="3002"/>
              </a:xfrm>
              <a:custGeom>
                <a:avLst/>
                <a:gdLst>
                  <a:gd name="T0" fmla="*/ 0 w 1"/>
                  <a:gd name="T1" fmla="*/ 0 h 3002"/>
                  <a:gd name="T2" fmla="*/ 0 w 1"/>
                  <a:gd name="T3" fmla="*/ 3002 h 3002"/>
                  <a:gd name="T4" fmla="*/ 0 60000 65536"/>
                  <a:gd name="T5" fmla="*/ 0 60000 65536"/>
                  <a:gd name="T6" fmla="*/ 0 w 1"/>
                  <a:gd name="T7" fmla="*/ 0 h 3002"/>
                  <a:gd name="T8" fmla="*/ 1 w 1"/>
                  <a:gd name="T9" fmla="*/ 3002 h 3002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" h="3002">
                    <a:moveTo>
                      <a:pt x="0" y="0"/>
                    </a:moveTo>
                    <a:lnTo>
                      <a:pt x="0" y="3002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0" name="Freeform 29"/>
              <p:cNvSpPr>
                <a:spLocks/>
              </p:cNvSpPr>
              <p:nvPr/>
            </p:nvSpPr>
            <p:spPr bwMode="auto">
              <a:xfrm>
                <a:off x="4762" y="219"/>
                <a:ext cx="1" cy="3002"/>
              </a:xfrm>
              <a:custGeom>
                <a:avLst/>
                <a:gdLst>
                  <a:gd name="T0" fmla="*/ 0 w 1"/>
                  <a:gd name="T1" fmla="*/ 0 h 3002"/>
                  <a:gd name="T2" fmla="*/ 0 w 1"/>
                  <a:gd name="T3" fmla="*/ 3002 h 3002"/>
                  <a:gd name="T4" fmla="*/ 0 60000 65536"/>
                  <a:gd name="T5" fmla="*/ 0 60000 65536"/>
                  <a:gd name="T6" fmla="*/ 0 w 1"/>
                  <a:gd name="T7" fmla="*/ 0 h 3002"/>
                  <a:gd name="T8" fmla="*/ 1 w 1"/>
                  <a:gd name="T9" fmla="*/ 3002 h 3002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" h="3002">
                    <a:moveTo>
                      <a:pt x="0" y="0"/>
                    </a:moveTo>
                    <a:lnTo>
                      <a:pt x="0" y="3002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" name="Freeform 30"/>
              <p:cNvSpPr>
                <a:spLocks/>
              </p:cNvSpPr>
              <p:nvPr/>
            </p:nvSpPr>
            <p:spPr bwMode="auto">
              <a:xfrm>
                <a:off x="5012" y="210"/>
                <a:ext cx="1" cy="3002"/>
              </a:xfrm>
              <a:custGeom>
                <a:avLst/>
                <a:gdLst>
                  <a:gd name="T0" fmla="*/ 0 w 1"/>
                  <a:gd name="T1" fmla="*/ 0 h 3002"/>
                  <a:gd name="T2" fmla="*/ 0 w 1"/>
                  <a:gd name="T3" fmla="*/ 3002 h 3002"/>
                  <a:gd name="T4" fmla="*/ 0 60000 65536"/>
                  <a:gd name="T5" fmla="*/ 0 60000 65536"/>
                  <a:gd name="T6" fmla="*/ 0 w 1"/>
                  <a:gd name="T7" fmla="*/ 0 h 3002"/>
                  <a:gd name="T8" fmla="*/ 1 w 1"/>
                  <a:gd name="T9" fmla="*/ 3002 h 3002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" h="3002">
                    <a:moveTo>
                      <a:pt x="0" y="0"/>
                    </a:moveTo>
                    <a:lnTo>
                      <a:pt x="0" y="3002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" name="Freeform 31"/>
              <p:cNvSpPr>
                <a:spLocks/>
              </p:cNvSpPr>
              <p:nvPr/>
            </p:nvSpPr>
            <p:spPr bwMode="auto">
              <a:xfrm>
                <a:off x="5284" y="210"/>
                <a:ext cx="1" cy="3002"/>
              </a:xfrm>
              <a:custGeom>
                <a:avLst/>
                <a:gdLst>
                  <a:gd name="T0" fmla="*/ 0 w 1"/>
                  <a:gd name="T1" fmla="*/ 0 h 3002"/>
                  <a:gd name="T2" fmla="*/ 0 w 1"/>
                  <a:gd name="T3" fmla="*/ 3002 h 3002"/>
                  <a:gd name="T4" fmla="*/ 0 60000 65536"/>
                  <a:gd name="T5" fmla="*/ 0 60000 65536"/>
                  <a:gd name="T6" fmla="*/ 0 w 1"/>
                  <a:gd name="T7" fmla="*/ 0 h 3002"/>
                  <a:gd name="T8" fmla="*/ 1 w 1"/>
                  <a:gd name="T9" fmla="*/ 3002 h 3002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" h="3002">
                    <a:moveTo>
                      <a:pt x="0" y="0"/>
                    </a:moveTo>
                    <a:lnTo>
                      <a:pt x="0" y="3002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9" name="Text Box 33"/>
            <p:cNvSpPr txBox="1">
              <a:spLocks noChangeArrowheads="1"/>
            </p:cNvSpPr>
            <p:nvPr/>
          </p:nvSpPr>
          <p:spPr bwMode="auto">
            <a:xfrm>
              <a:off x="3742" y="164"/>
              <a:ext cx="111" cy="2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endParaRPr lang="ru-RU" sz="2400" dirty="0"/>
            </a:p>
          </p:txBody>
        </p:sp>
      </p:grpSp>
      <p:grpSp>
        <p:nvGrpSpPr>
          <p:cNvPr id="33" name="Group 49"/>
          <p:cNvGrpSpPr>
            <a:grpSpLocks/>
          </p:cNvGrpSpPr>
          <p:nvPr/>
        </p:nvGrpSpPr>
        <p:grpSpPr bwMode="auto">
          <a:xfrm>
            <a:off x="5394341" y="372556"/>
            <a:ext cx="936626" cy="6102516"/>
            <a:chOff x="1474" y="164"/>
            <a:chExt cx="590" cy="3629"/>
          </a:xfrm>
        </p:grpSpPr>
        <p:sp>
          <p:nvSpPr>
            <p:cNvPr id="34" name="Line 50"/>
            <p:cNvSpPr>
              <a:spLocks noChangeShapeType="1"/>
            </p:cNvSpPr>
            <p:nvPr/>
          </p:nvSpPr>
          <p:spPr bwMode="auto">
            <a:xfrm flipV="1">
              <a:off x="1701" y="300"/>
              <a:ext cx="0" cy="349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5" name="Text Box 51"/>
            <p:cNvSpPr txBox="1">
              <a:spLocks noChangeArrowheads="1"/>
            </p:cNvSpPr>
            <p:nvPr/>
          </p:nvSpPr>
          <p:spPr bwMode="auto">
            <a:xfrm>
              <a:off x="1474" y="164"/>
              <a:ext cx="22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r>
                <a:rPr lang="ru-RU" sz="2400" b="1" dirty="0"/>
                <a:t>у</a:t>
              </a:r>
            </a:p>
          </p:txBody>
        </p:sp>
        <p:sp>
          <p:nvSpPr>
            <p:cNvPr id="36" name="Text Box 52"/>
            <p:cNvSpPr txBox="1">
              <a:spLocks noChangeArrowheads="1"/>
            </p:cNvSpPr>
            <p:nvPr/>
          </p:nvSpPr>
          <p:spPr bwMode="auto">
            <a:xfrm>
              <a:off x="1781" y="1607"/>
              <a:ext cx="179" cy="4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endParaRPr lang="ru-RU" sz="1400" dirty="0"/>
            </a:p>
            <a:p>
              <a:pPr eaLnBrk="1" hangingPunct="1"/>
              <a:endParaRPr lang="en-US" sz="1400" dirty="0" smtClean="0"/>
            </a:p>
            <a:p>
              <a:pPr eaLnBrk="1" hangingPunct="1"/>
              <a:r>
                <a:rPr lang="ru-RU" sz="1400" dirty="0" smtClean="0"/>
                <a:t>1</a:t>
              </a:r>
              <a:endParaRPr lang="ru-RU" sz="1400" dirty="0"/>
            </a:p>
          </p:txBody>
        </p:sp>
        <p:sp>
          <p:nvSpPr>
            <p:cNvPr id="37" name="Text Box 53"/>
            <p:cNvSpPr txBox="1">
              <a:spLocks noChangeArrowheads="1"/>
            </p:cNvSpPr>
            <p:nvPr/>
          </p:nvSpPr>
          <p:spPr bwMode="auto">
            <a:xfrm>
              <a:off x="1701" y="2465"/>
              <a:ext cx="363" cy="8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r>
                <a:rPr lang="ru-RU" b="1" dirty="0"/>
                <a:t>-</a:t>
              </a:r>
              <a:r>
                <a:rPr lang="ru-RU" sz="1600" dirty="0" smtClean="0"/>
                <a:t>1</a:t>
              </a:r>
              <a:endParaRPr lang="en-US" sz="1600" dirty="0" smtClean="0"/>
            </a:p>
            <a:p>
              <a:pPr eaLnBrk="1" hangingPunct="1"/>
              <a:endParaRPr lang="ru-RU" sz="1600" dirty="0"/>
            </a:p>
            <a:p>
              <a:pPr eaLnBrk="1" hangingPunct="1"/>
              <a:endParaRPr lang="en-US" sz="1600" dirty="0" smtClean="0"/>
            </a:p>
            <a:p>
              <a:pPr eaLnBrk="1" hangingPunct="1"/>
              <a:endParaRPr lang="ru-RU" sz="1600" dirty="0"/>
            </a:p>
            <a:p>
              <a:pPr eaLnBrk="1" hangingPunct="1"/>
              <a:endParaRPr lang="ru-RU" sz="1600" dirty="0"/>
            </a:p>
          </p:txBody>
        </p:sp>
      </p:grpSp>
      <p:sp>
        <p:nvSpPr>
          <p:cNvPr id="38" name="Text Box 48"/>
          <p:cNvSpPr txBox="1">
            <a:spLocks noChangeArrowheads="1"/>
          </p:cNvSpPr>
          <p:nvPr/>
        </p:nvSpPr>
        <p:spPr bwMode="auto">
          <a:xfrm>
            <a:off x="5015970" y="3944138"/>
            <a:ext cx="591829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ru-RU" sz="1400" b="1" dirty="0" smtClean="0"/>
              <a:t>   </a:t>
            </a:r>
            <a:r>
              <a:rPr lang="ru-RU" sz="1400" b="1" dirty="0"/>
              <a:t>-1  </a:t>
            </a:r>
          </a:p>
        </p:txBody>
      </p:sp>
      <p:sp>
        <p:nvSpPr>
          <p:cNvPr id="39" name="Line 44"/>
          <p:cNvSpPr>
            <a:spLocks noChangeShapeType="1"/>
          </p:cNvSpPr>
          <p:nvPr/>
        </p:nvSpPr>
        <p:spPr bwMode="auto">
          <a:xfrm>
            <a:off x="3215531" y="3909381"/>
            <a:ext cx="56165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1" name="Freeform 54"/>
          <p:cNvSpPr>
            <a:spLocks/>
          </p:cNvSpPr>
          <p:nvPr/>
        </p:nvSpPr>
        <p:spPr bwMode="auto">
          <a:xfrm rot="10800000">
            <a:off x="4725608" y="1036061"/>
            <a:ext cx="2128699" cy="2885947"/>
          </a:xfrm>
          <a:custGeom>
            <a:avLst/>
            <a:gdLst>
              <a:gd name="T0" fmla="*/ 0 w 1305"/>
              <a:gd name="T1" fmla="*/ 3997325 h 2518"/>
              <a:gd name="T2" fmla="*/ 546100 w 1305"/>
              <a:gd name="T3" fmla="*/ 993775 h 2518"/>
              <a:gd name="T4" fmla="*/ 1030287 w 1305"/>
              <a:gd name="T5" fmla="*/ 9525 h 2518"/>
              <a:gd name="T6" fmla="*/ 1500187 w 1305"/>
              <a:gd name="T7" fmla="*/ 936625 h 2518"/>
              <a:gd name="T8" fmla="*/ 2071687 w 1305"/>
              <a:gd name="T9" fmla="*/ 3984625 h 251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305"/>
              <a:gd name="T16" fmla="*/ 0 h 2518"/>
              <a:gd name="T17" fmla="*/ 1305 w 1305"/>
              <a:gd name="T18" fmla="*/ 2518 h 251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305" h="2518">
                <a:moveTo>
                  <a:pt x="0" y="2518"/>
                </a:moveTo>
                <a:cubicBezTo>
                  <a:pt x="116" y="1780"/>
                  <a:pt x="236" y="1045"/>
                  <a:pt x="344" y="626"/>
                </a:cubicBezTo>
                <a:cubicBezTo>
                  <a:pt x="452" y="207"/>
                  <a:pt x="549" y="12"/>
                  <a:pt x="649" y="6"/>
                </a:cubicBezTo>
                <a:cubicBezTo>
                  <a:pt x="749" y="0"/>
                  <a:pt x="836" y="173"/>
                  <a:pt x="945" y="590"/>
                </a:cubicBezTo>
                <a:cubicBezTo>
                  <a:pt x="1054" y="1007"/>
                  <a:pt x="1230" y="2110"/>
                  <a:pt x="1305" y="2510"/>
                </a:cubicBezTo>
              </a:path>
            </a:pathLst>
          </a:custGeom>
          <a:noFill/>
          <a:ln w="28575" cmpd="sng">
            <a:solidFill>
              <a:srgbClr val="00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graphicFrame>
        <p:nvGraphicFramePr>
          <p:cNvPr id="42" name="Объект 4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31675548"/>
              </p:ext>
            </p:extLst>
          </p:nvPr>
        </p:nvGraphicFramePr>
        <p:xfrm>
          <a:off x="379413" y="2938463"/>
          <a:ext cx="1546225" cy="568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3" name="Формула" r:id="rId3" imgW="545760" imgH="203040" progId="Equation.3">
                  <p:embed/>
                </p:oleObj>
              </mc:Choice>
              <mc:Fallback>
                <p:oleObj name="Формула" r:id="rId3" imgW="545760" imgH="203040" progId="Equation.3">
                  <p:embed/>
                  <p:pic>
                    <p:nvPicPr>
                      <p:cNvPr id="0" name="Object 6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9413" y="2938463"/>
                        <a:ext cx="1546225" cy="568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" name="Прямоугольник 42"/>
          <p:cNvSpPr/>
          <p:nvPr/>
        </p:nvSpPr>
        <p:spPr>
          <a:xfrm>
            <a:off x="2062681" y="109048"/>
            <a:ext cx="494443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32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Квадратичная </a:t>
            </a:r>
            <a:r>
              <a:rPr lang="ru-RU" sz="32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функция</a:t>
            </a:r>
          </a:p>
        </p:txBody>
      </p:sp>
      <p:cxnSp>
        <p:nvCxnSpPr>
          <p:cNvPr id="45" name="Прямая соединительная линия 44"/>
          <p:cNvCxnSpPr/>
          <p:nvPr/>
        </p:nvCxnSpPr>
        <p:spPr>
          <a:xfrm flipH="1">
            <a:off x="5790271" y="1052884"/>
            <a:ext cx="6350" cy="2821543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>
            <a:off x="3423142" y="3922008"/>
            <a:ext cx="5120539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9" name="Объект 4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4538634"/>
              </p:ext>
            </p:extLst>
          </p:nvPr>
        </p:nvGraphicFramePr>
        <p:xfrm>
          <a:off x="323528" y="4443815"/>
          <a:ext cx="2130425" cy="604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4" name="Формула" r:id="rId5" imgW="761760" imgH="215640" progId="Equation.3">
                  <p:embed/>
                </p:oleObj>
              </mc:Choice>
              <mc:Fallback>
                <p:oleObj name="Формула" r:id="rId5" imgW="761760" imgH="215640" progId="Equation.3">
                  <p:embed/>
                  <p:pic>
                    <p:nvPicPr>
                      <p:cNvPr id="0" name="Object 6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528" y="4443815"/>
                        <a:ext cx="2130425" cy="604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21897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7"/>
          <p:cNvGrpSpPr>
            <a:grpSpLocks/>
          </p:cNvGrpSpPr>
          <p:nvPr/>
        </p:nvGrpSpPr>
        <p:grpSpPr bwMode="auto">
          <a:xfrm>
            <a:off x="2995103" y="488998"/>
            <a:ext cx="5243802" cy="5915819"/>
            <a:chOff x="2409" y="164"/>
            <a:chExt cx="3148" cy="3065"/>
          </a:xfrm>
        </p:grpSpPr>
        <p:grpSp>
          <p:nvGrpSpPr>
            <p:cNvPr id="7" name="Group 8"/>
            <p:cNvGrpSpPr>
              <a:grpSpLocks/>
            </p:cNvGrpSpPr>
            <p:nvPr/>
          </p:nvGrpSpPr>
          <p:grpSpPr bwMode="auto">
            <a:xfrm>
              <a:off x="2409" y="203"/>
              <a:ext cx="3148" cy="3026"/>
              <a:chOff x="2409" y="203"/>
              <a:chExt cx="3148" cy="3026"/>
            </a:xfrm>
          </p:grpSpPr>
          <p:sp>
            <p:nvSpPr>
              <p:cNvPr id="10" name="Freeform 9"/>
              <p:cNvSpPr>
                <a:spLocks/>
              </p:cNvSpPr>
              <p:nvPr/>
            </p:nvSpPr>
            <p:spPr bwMode="auto">
              <a:xfrm>
                <a:off x="2426" y="211"/>
                <a:ext cx="1" cy="3002"/>
              </a:xfrm>
              <a:custGeom>
                <a:avLst/>
                <a:gdLst>
                  <a:gd name="T0" fmla="*/ 0 w 1"/>
                  <a:gd name="T1" fmla="*/ 0 h 3002"/>
                  <a:gd name="T2" fmla="*/ 0 w 1"/>
                  <a:gd name="T3" fmla="*/ 3002 h 3002"/>
                  <a:gd name="T4" fmla="*/ 0 60000 65536"/>
                  <a:gd name="T5" fmla="*/ 0 60000 65536"/>
                  <a:gd name="T6" fmla="*/ 0 w 1"/>
                  <a:gd name="T7" fmla="*/ 0 h 3002"/>
                  <a:gd name="T8" fmla="*/ 1 w 1"/>
                  <a:gd name="T9" fmla="*/ 3002 h 3002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" h="3002">
                    <a:moveTo>
                      <a:pt x="0" y="0"/>
                    </a:moveTo>
                    <a:lnTo>
                      <a:pt x="0" y="3002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" name="Freeform 10"/>
              <p:cNvSpPr>
                <a:spLocks/>
              </p:cNvSpPr>
              <p:nvPr/>
            </p:nvSpPr>
            <p:spPr bwMode="auto">
              <a:xfrm>
                <a:off x="2409" y="2945"/>
                <a:ext cx="3124" cy="8"/>
              </a:xfrm>
              <a:custGeom>
                <a:avLst/>
                <a:gdLst>
                  <a:gd name="T0" fmla="*/ 0 w 3124"/>
                  <a:gd name="T1" fmla="*/ 0 h 8"/>
                  <a:gd name="T2" fmla="*/ 3124 w 3124"/>
                  <a:gd name="T3" fmla="*/ 8 h 8"/>
                  <a:gd name="T4" fmla="*/ 0 60000 65536"/>
                  <a:gd name="T5" fmla="*/ 0 60000 65536"/>
                  <a:gd name="T6" fmla="*/ 0 w 3124"/>
                  <a:gd name="T7" fmla="*/ 0 h 8"/>
                  <a:gd name="T8" fmla="*/ 3124 w 3124"/>
                  <a:gd name="T9" fmla="*/ 8 h 8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3124" h="8">
                    <a:moveTo>
                      <a:pt x="0" y="0"/>
                    </a:moveTo>
                    <a:lnTo>
                      <a:pt x="3124" y="8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" name="Freeform 11"/>
              <p:cNvSpPr>
                <a:spLocks/>
              </p:cNvSpPr>
              <p:nvPr/>
            </p:nvSpPr>
            <p:spPr bwMode="auto">
              <a:xfrm>
                <a:off x="2677" y="211"/>
                <a:ext cx="8" cy="2994"/>
              </a:xfrm>
              <a:custGeom>
                <a:avLst/>
                <a:gdLst>
                  <a:gd name="T0" fmla="*/ 0 w 8"/>
                  <a:gd name="T1" fmla="*/ 0 h 2994"/>
                  <a:gd name="T2" fmla="*/ 8 w 8"/>
                  <a:gd name="T3" fmla="*/ 2994 h 2994"/>
                  <a:gd name="T4" fmla="*/ 0 60000 65536"/>
                  <a:gd name="T5" fmla="*/ 0 60000 65536"/>
                  <a:gd name="T6" fmla="*/ 0 w 8"/>
                  <a:gd name="T7" fmla="*/ 0 h 2994"/>
                  <a:gd name="T8" fmla="*/ 8 w 8"/>
                  <a:gd name="T9" fmla="*/ 2994 h 2994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8" h="2994">
                    <a:moveTo>
                      <a:pt x="0" y="0"/>
                    </a:moveTo>
                    <a:lnTo>
                      <a:pt x="8" y="2994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" name="Line 12"/>
              <p:cNvSpPr>
                <a:spLocks noChangeShapeType="1"/>
              </p:cNvSpPr>
              <p:nvPr/>
            </p:nvSpPr>
            <p:spPr bwMode="auto">
              <a:xfrm>
                <a:off x="2426" y="2704"/>
                <a:ext cx="313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" name="Freeform 13"/>
              <p:cNvSpPr>
                <a:spLocks/>
              </p:cNvSpPr>
              <p:nvPr/>
            </p:nvSpPr>
            <p:spPr bwMode="auto">
              <a:xfrm>
                <a:off x="2426" y="3203"/>
                <a:ext cx="3124" cy="8"/>
              </a:xfrm>
              <a:custGeom>
                <a:avLst/>
                <a:gdLst>
                  <a:gd name="T0" fmla="*/ 0 w 3124"/>
                  <a:gd name="T1" fmla="*/ 0 h 8"/>
                  <a:gd name="T2" fmla="*/ 3124 w 3124"/>
                  <a:gd name="T3" fmla="*/ 8 h 8"/>
                  <a:gd name="T4" fmla="*/ 0 60000 65536"/>
                  <a:gd name="T5" fmla="*/ 0 60000 65536"/>
                  <a:gd name="T6" fmla="*/ 0 w 3124"/>
                  <a:gd name="T7" fmla="*/ 0 h 8"/>
                  <a:gd name="T8" fmla="*/ 3124 w 3124"/>
                  <a:gd name="T9" fmla="*/ 8 h 8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3124" h="8">
                    <a:moveTo>
                      <a:pt x="0" y="0"/>
                    </a:moveTo>
                    <a:lnTo>
                      <a:pt x="3124" y="8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" name="Freeform 14"/>
              <p:cNvSpPr>
                <a:spLocks/>
              </p:cNvSpPr>
              <p:nvPr/>
            </p:nvSpPr>
            <p:spPr bwMode="auto">
              <a:xfrm>
                <a:off x="2418" y="2450"/>
                <a:ext cx="3131" cy="8"/>
              </a:xfrm>
              <a:custGeom>
                <a:avLst/>
                <a:gdLst>
                  <a:gd name="T0" fmla="*/ 0 w 3131"/>
                  <a:gd name="T1" fmla="*/ 8 h 8"/>
                  <a:gd name="T2" fmla="*/ 3131 w 3131"/>
                  <a:gd name="T3" fmla="*/ 0 h 8"/>
                  <a:gd name="T4" fmla="*/ 0 60000 65536"/>
                  <a:gd name="T5" fmla="*/ 0 60000 65536"/>
                  <a:gd name="T6" fmla="*/ 0 w 3131"/>
                  <a:gd name="T7" fmla="*/ 0 h 8"/>
                  <a:gd name="T8" fmla="*/ 3131 w 3131"/>
                  <a:gd name="T9" fmla="*/ 8 h 8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3131" h="8">
                    <a:moveTo>
                      <a:pt x="0" y="8"/>
                    </a:moveTo>
                    <a:lnTo>
                      <a:pt x="3131" y="0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" name="Freeform 15"/>
              <p:cNvSpPr>
                <a:spLocks/>
              </p:cNvSpPr>
              <p:nvPr/>
            </p:nvSpPr>
            <p:spPr bwMode="auto">
              <a:xfrm>
                <a:off x="2426" y="2205"/>
                <a:ext cx="3131" cy="8"/>
              </a:xfrm>
              <a:custGeom>
                <a:avLst/>
                <a:gdLst>
                  <a:gd name="T0" fmla="*/ 0 w 3131"/>
                  <a:gd name="T1" fmla="*/ 8 h 8"/>
                  <a:gd name="T2" fmla="*/ 3131 w 3131"/>
                  <a:gd name="T3" fmla="*/ 0 h 8"/>
                  <a:gd name="T4" fmla="*/ 0 60000 65536"/>
                  <a:gd name="T5" fmla="*/ 0 60000 65536"/>
                  <a:gd name="T6" fmla="*/ 0 w 3131"/>
                  <a:gd name="T7" fmla="*/ 0 h 8"/>
                  <a:gd name="T8" fmla="*/ 3131 w 3131"/>
                  <a:gd name="T9" fmla="*/ 8 h 8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3131" h="8">
                    <a:moveTo>
                      <a:pt x="0" y="8"/>
                    </a:moveTo>
                    <a:lnTo>
                      <a:pt x="3131" y="0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" name="Freeform 16"/>
              <p:cNvSpPr>
                <a:spLocks/>
              </p:cNvSpPr>
              <p:nvPr/>
            </p:nvSpPr>
            <p:spPr bwMode="auto">
              <a:xfrm>
                <a:off x="2409" y="1955"/>
                <a:ext cx="3132" cy="8"/>
              </a:xfrm>
              <a:custGeom>
                <a:avLst/>
                <a:gdLst>
                  <a:gd name="T0" fmla="*/ 0 w 3132"/>
                  <a:gd name="T1" fmla="*/ 0 h 8"/>
                  <a:gd name="T2" fmla="*/ 3132 w 3132"/>
                  <a:gd name="T3" fmla="*/ 8 h 8"/>
                  <a:gd name="T4" fmla="*/ 0 60000 65536"/>
                  <a:gd name="T5" fmla="*/ 0 60000 65536"/>
                  <a:gd name="T6" fmla="*/ 0 w 3132"/>
                  <a:gd name="T7" fmla="*/ 0 h 8"/>
                  <a:gd name="T8" fmla="*/ 3132 w 3132"/>
                  <a:gd name="T9" fmla="*/ 8 h 8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3132" h="8">
                    <a:moveTo>
                      <a:pt x="0" y="0"/>
                    </a:moveTo>
                    <a:lnTo>
                      <a:pt x="3132" y="8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8" name="Freeform 17"/>
              <p:cNvSpPr>
                <a:spLocks/>
              </p:cNvSpPr>
              <p:nvPr/>
            </p:nvSpPr>
            <p:spPr bwMode="auto">
              <a:xfrm>
                <a:off x="2434" y="1444"/>
                <a:ext cx="3107" cy="8"/>
              </a:xfrm>
              <a:custGeom>
                <a:avLst/>
                <a:gdLst>
                  <a:gd name="T0" fmla="*/ 0 w 3107"/>
                  <a:gd name="T1" fmla="*/ 8 h 8"/>
                  <a:gd name="T2" fmla="*/ 3107 w 3107"/>
                  <a:gd name="T3" fmla="*/ 0 h 8"/>
                  <a:gd name="T4" fmla="*/ 0 60000 65536"/>
                  <a:gd name="T5" fmla="*/ 0 60000 65536"/>
                  <a:gd name="T6" fmla="*/ 0 w 3107"/>
                  <a:gd name="T7" fmla="*/ 0 h 8"/>
                  <a:gd name="T8" fmla="*/ 3107 w 3107"/>
                  <a:gd name="T9" fmla="*/ 8 h 8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3107" h="8">
                    <a:moveTo>
                      <a:pt x="0" y="8"/>
                    </a:moveTo>
                    <a:lnTo>
                      <a:pt x="3107" y="0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9" name="Freeform 18"/>
              <p:cNvSpPr>
                <a:spLocks/>
              </p:cNvSpPr>
              <p:nvPr/>
            </p:nvSpPr>
            <p:spPr bwMode="auto">
              <a:xfrm>
                <a:off x="2426" y="1207"/>
                <a:ext cx="3107" cy="8"/>
              </a:xfrm>
              <a:custGeom>
                <a:avLst/>
                <a:gdLst>
                  <a:gd name="T0" fmla="*/ 0 w 3107"/>
                  <a:gd name="T1" fmla="*/ 8 h 8"/>
                  <a:gd name="T2" fmla="*/ 3107 w 3107"/>
                  <a:gd name="T3" fmla="*/ 0 h 8"/>
                  <a:gd name="T4" fmla="*/ 0 60000 65536"/>
                  <a:gd name="T5" fmla="*/ 0 60000 65536"/>
                  <a:gd name="T6" fmla="*/ 0 w 3107"/>
                  <a:gd name="T7" fmla="*/ 0 h 8"/>
                  <a:gd name="T8" fmla="*/ 3107 w 3107"/>
                  <a:gd name="T9" fmla="*/ 8 h 8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3107" h="8">
                    <a:moveTo>
                      <a:pt x="0" y="8"/>
                    </a:moveTo>
                    <a:lnTo>
                      <a:pt x="3107" y="0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" name="Freeform 19"/>
              <p:cNvSpPr>
                <a:spLocks/>
              </p:cNvSpPr>
              <p:nvPr/>
            </p:nvSpPr>
            <p:spPr bwMode="auto">
              <a:xfrm>
                <a:off x="2426" y="949"/>
                <a:ext cx="3123" cy="8"/>
              </a:xfrm>
              <a:custGeom>
                <a:avLst/>
                <a:gdLst>
                  <a:gd name="T0" fmla="*/ 0 w 3123"/>
                  <a:gd name="T1" fmla="*/ 0 h 8"/>
                  <a:gd name="T2" fmla="*/ 3123 w 3123"/>
                  <a:gd name="T3" fmla="*/ 8 h 8"/>
                  <a:gd name="T4" fmla="*/ 0 60000 65536"/>
                  <a:gd name="T5" fmla="*/ 0 60000 65536"/>
                  <a:gd name="T6" fmla="*/ 0 w 3123"/>
                  <a:gd name="T7" fmla="*/ 0 h 8"/>
                  <a:gd name="T8" fmla="*/ 3123 w 3123"/>
                  <a:gd name="T9" fmla="*/ 8 h 8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3123" h="8">
                    <a:moveTo>
                      <a:pt x="0" y="0"/>
                    </a:moveTo>
                    <a:lnTo>
                      <a:pt x="3123" y="8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" name="Freeform 20"/>
              <p:cNvSpPr>
                <a:spLocks/>
              </p:cNvSpPr>
              <p:nvPr/>
            </p:nvSpPr>
            <p:spPr bwMode="auto">
              <a:xfrm>
                <a:off x="2426" y="708"/>
                <a:ext cx="3107" cy="8"/>
              </a:xfrm>
              <a:custGeom>
                <a:avLst/>
                <a:gdLst>
                  <a:gd name="T0" fmla="*/ 0 w 3107"/>
                  <a:gd name="T1" fmla="*/ 8 h 8"/>
                  <a:gd name="T2" fmla="*/ 3107 w 3107"/>
                  <a:gd name="T3" fmla="*/ 0 h 8"/>
                  <a:gd name="T4" fmla="*/ 0 60000 65536"/>
                  <a:gd name="T5" fmla="*/ 0 60000 65536"/>
                  <a:gd name="T6" fmla="*/ 0 w 3107"/>
                  <a:gd name="T7" fmla="*/ 0 h 8"/>
                  <a:gd name="T8" fmla="*/ 3107 w 3107"/>
                  <a:gd name="T9" fmla="*/ 8 h 8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3107" h="8">
                    <a:moveTo>
                      <a:pt x="0" y="8"/>
                    </a:moveTo>
                    <a:lnTo>
                      <a:pt x="3107" y="0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" name="Freeform 21"/>
              <p:cNvSpPr>
                <a:spLocks/>
              </p:cNvSpPr>
              <p:nvPr/>
            </p:nvSpPr>
            <p:spPr bwMode="auto">
              <a:xfrm>
                <a:off x="2434" y="446"/>
                <a:ext cx="3115" cy="8"/>
              </a:xfrm>
              <a:custGeom>
                <a:avLst/>
                <a:gdLst>
                  <a:gd name="T0" fmla="*/ 0 w 3115"/>
                  <a:gd name="T1" fmla="*/ 0 h 8"/>
                  <a:gd name="T2" fmla="*/ 3115 w 3115"/>
                  <a:gd name="T3" fmla="*/ 8 h 8"/>
                  <a:gd name="T4" fmla="*/ 0 60000 65536"/>
                  <a:gd name="T5" fmla="*/ 0 60000 65536"/>
                  <a:gd name="T6" fmla="*/ 0 w 3115"/>
                  <a:gd name="T7" fmla="*/ 0 h 8"/>
                  <a:gd name="T8" fmla="*/ 3115 w 3115"/>
                  <a:gd name="T9" fmla="*/ 8 h 8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3115" h="8">
                    <a:moveTo>
                      <a:pt x="0" y="0"/>
                    </a:moveTo>
                    <a:lnTo>
                      <a:pt x="3115" y="8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3" name="Freeform 22"/>
              <p:cNvSpPr>
                <a:spLocks/>
              </p:cNvSpPr>
              <p:nvPr/>
            </p:nvSpPr>
            <p:spPr bwMode="auto">
              <a:xfrm>
                <a:off x="2426" y="210"/>
                <a:ext cx="3115" cy="8"/>
              </a:xfrm>
              <a:custGeom>
                <a:avLst/>
                <a:gdLst>
                  <a:gd name="T0" fmla="*/ 0 w 3115"/>
                  <a:gd name="T1" fmla="*/ 0 h 8"/>
                  <a:gd name="T2" fmla="*/ 3115 w 3115"/>
                  <a:gd name="T3" fmla="*/ 8 h 8"/>
                  <a:gd name="T4" fmla="*/ 0 60000 65536"/>
                  <a:gd name="T5" fmla="*/ 0 60000 65536"/>
                  <a:gd name="T6" fmla="*/ 0 w 3115"/>
                  <a:gd name="T7" fmla="*/ 0 h 8"/>
                  <a:gd name="T8" fmla="*/ 3115 w 3115"/>
                  <a:gd name="T9" fmla="*/ 8 h 8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3115" h="8">
                    <a:moveTo>
                      <a:pt x="0" y="0"/>
                    </a:moveTo>
                    <a:lnTo>
                      <a:pt x="3115" y="8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" name="Freeform 23"/>
              <p:cNvSpPr>
                <a:spLocks/>
              </p:cNvSpPr>
              <p:nvPr/>
            </p:nvSpPr>
            <p:spPr bwMode="auto">
              <a:xfrm>
                <a:off x="2937" y="203"/>
                <a:ext cx="8" cy="3026"/>
              </a:xfrm>
              <a:custGeom>
                <a:avLst/>
                <a:gdLst>
                  <a:gd name="T0" fmla="*/ 8 w 8"/>
                  <a:gd name="T1" fmla="*/ 0 h 3026"/>
                  <a:gd name="T2" fmla="*/ 0 w 8"/>
                  <a:gd name="T3" fmla="*/ 3026 h 3026"/>
                  <a:gd name="T4" fmla="*/ 0 60000 65536"/>
                  <a:gd name="T5" fmla="*/ 0 60000 65536"/>
                  <a:gd name="T6" fmla="*/ 0 w 8"/>
                  <a:gd name="T7" fmla="*/ 0 h 3026"/>
                  <a:gd name="T8" fmla="*/ 8 w 8"/>
                  <a:gd name="T9" fmla="*/ 3026 h 302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8" h="3026">
                    <a:moveTo>
                      <a:pt x="8" y="0"/>
                    </a:moveTo>
                    <a:lnTo>
                      <a:pt x="0" y="3026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" name="Freeform 24"/>
              <p:cNvSpPr>
                <a:spLocks/>
              </p:cNvSpPr>
              <p:nvPr/>
            </p:nvSpPr>
            <p:spPr bwMode="auto">
              <a:xfrm>
                <a:off x="3198" y="210"/>
                <a:ext cx="1" cy="3002"/>
              </a:xfrm>
              <a:custGeom>
                <a:avLst/>
                <a:gdLst>
                  <a:gd name="T0" fmla="*/ 0 w 1"/>
                  <a:gd name="T1" fmla="*/ 0 h 3002"/>
                  <a:gd name="T2" fmla="*/ 0 w 1"/>
                  <a:gd name="T3" fmla="*/ 3002 h 3002"/>
                  <a:gd name="T4" fmla="*/ 0 60000 65536"/>
                  <a:gd name="T5" fmla="*/ 0 60000 65536"/>
                  <a:gd name="T6" fmla="*/ 0 w 1"/>
                  <a:gd name="T7" fmla="*/ 0 h 3002"/>
                  <a:gd name="T8" fmla="*/ 1 w 1"/>
                  <a:gd name="T9" fmla="*/ 3002 h 3002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" h="3002">
                    <a:moveTo>
                      <a:pt x="0" y="0"/>
                    </a:moveTo>
                    <a:lnTo>
                      <a:pt x="0" y="3002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" name="Freeform 25"/>
              <p:cNvSpPr>
                <a:spLocks/>
              </p:cNvSpPr>
              <p:nvPr/>
            </p:nvSpPr>
            <p:spPr bwMode="auto">
              <a:xfrm>
                <a:off x="3470" y="210"/>
                <a:ext cx="1" cy="3002"/>
              </a:xfrm>
              <a:custGeom>
                <a:avLst/>
                <a:gdLst>
                  <a:gd name="T0" fmla="*/ 0 w 1"/>
                  <a:gd name="T1" fmla="*/ 0 h 3002"/>
                  <a:gd name="T2" fmla="*/ 0 w 1"/>
                  <a:gd name="T3" fmla="*/ 3002 h 3002"/>
                  <a:gd name="T4" fmla="*/ 0 60000 65536"/>
                  <a:gd name="T5" fmla="*/ 0 60000 65536"/>
                  <a:gd name="T6" fmla="*/ 0 w 1"/>
                  <a:gd name="T7" fmla="*/ 0 h 3002"/>
                  <a:gd name="T8" fmla="*/ 1 w 1"/>
                  <a:gd name="T9" fmla="*/ 3002 h 3002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" h="3002">
                    <a:moveTo>
                      <a:pt x="0" y="0"/>
                    </a:moveTo>
                    <a:lnTo>
                      <a:pt x="0" y="3002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" name="Freeform 26"/>
              <p:cNvSpPr>
                <a:spLocks/>
              </p:cNvSpPr>
              <p:nvPr/>
            </p:nvSpPr>
            <p:spPr bwMode="auto">
              <a:xfrm>
                <a:off x="3707" y="219"/>
                <a:ext cx="9" cy="3010"/>
              </a:xfrm>
              <a:custGeom>
                <a:avLst/>
                <a:gdLst>
                  <a:gd name="T0" fmla="*/ 9 w 9"/>
                  <a:gd name="T1" fmla="*/ 0 h 3010"/>
                  <a:gd name="T2" fmla="*/ 0 w 9"/>
                  <a:gd name="T3" fmla="*/ 3010 h 3010"/>
                  <a:gd name="T4" fmla="*/ 0 60000 65536"/>
                  <a:gd name="T5" fmla="*/ 0 60000 65536"/>
                  <a:gd name="T6" fmla="*/ 0 w 9"/>
                  <a:gd name="T7" fmla="*/ 0 h 3010"/>
                  <a:gd name="T8" fmla="*/ 9 w 9"/>
                  <a:gd name="T9" fmla="*/ 3010 h 301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9" h="3010">
                    <a:moveTo>
                      <a:pt x="9" y="0"/>
                    </a:moveTo>
                    <a:lnTo>
                      <a:pt x="0" y="3010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8" name="Freeform 27"/>
              <p:cNvSpPr>
                <a:spLocks/>
              </p:cNvSpPr>
              <p:nvPr/>
            </p:nvSpPr>
            <p:spPr bwMode="auto">
              <a:xfrm>
                <a:off x="4241" y="210"/>
                <a:ext cx="1" cy="3002"/>
              </a:xfrm>
              <a:custGeom>
                <a:avLst/>
                <a:gdLst>
                  <a:gd name="T0" fmla="*/ 0 w 1"/>
                  <a:gd name="T1" fmla="*/ 0 h 3002"/>
                  <a:gd name="T2" fmla="*/ 0 w 1"/>
                  <a:gd name="T3" fmla="*/ 3002 h 3002"/>
                  <a:gd name="T4" fmla="*/ 0 60000 65536"/>
                  <a:gd name="T5" fmla="*/ 0 60000 65536"/>
                  <a:gd name="T6" fmla="*/ 0 w 1"/>
                  <a:gd name="T7" fmla="*/ 0 h 3002"/>
                  <a:gd name="T8" fmla="*/ 1 w 1"/>
                  <a:gd name="T9" fmla="*/ 3002 h 3002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" h="3002">
                    <a:moveTo>
                      <a:pt x="0" y="0"/>
                    </a:moveTo>
                    <a:lnTo>
                      <a:pt x="0" y="3002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9" name="Freeform 28"/>
              <p:cNvSpPr>
                <a:spLocks/>
              </p:cNvSpPr>
              <p:nvPr/>
            </p:nvSpPr>
            <p:spPr bwMode="auto">
              <a:xfrm>
                <a:off x="4494" y="203"/>
                <a:ext cx="1" cy="3002"/>
              </a:xfrm>
              <a:custGeom>
                <a:avLst/>
                <a:gdLst>
                  <a:gd name="T0" fmla="*/ 0 w 1"/>
                  <a:gd name="T1" fmla="*/ 0 h 3002"/>
                  <a:gd name="T2" fmla="*/ 0 w 1"/>
                  <a:gd name="T3" fmla="*/ 3002 h 3002"/>
                  <a:gd name="T4" fmla="*/ 0 60000 65536"/>
                  <a:gd name="T5" fmla="*/ 0 60000 65536"/>
                  <a:gd name="T6" fmla="*/ 0 w 1"/>
                  <a:gd name="T7" fmla="*/ 0 h 3002"/>
                  <a:gd name="T8" fmla="*/ 1 w 1"/>
                  <a:gd name="T9" fmla="*/ 3002 h 3002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" h="3002">
                    <a:moveTo>
                      <a:pt x="0" y="0"/>
                    </a:moveTo>
                    <a:lnTo>
                      <a:pt x="0" y="3002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0" name="Freeform 29"/>
              <p:cNvSpPr>
                <a:spLocks/>
              </p:cNvSpPr>
              <p:nvPr/>
            </p:nvSpPr>
            <p:spPr bwMode="auto">
              <a:xfrm>
                <a:off x="4762" y="219"/>
                <a:ext cx="1" cy="3002"/>
              </a:xfrm>
              <a:custGeom>
                <a:avLst/>
                <a:gdLst>
                  <a:gd name="T0" fmla="*/ 0 w 1"/>
                  <a:gd name="T1" fmla="*/ 0 h 3002"/>
                  <a:gd name="T2" fmla="*/ 0 w 1"/>
                  <a:gd name="T3" fmla="*/ 3002 h 3002"/>
                  <a:gd name="T4" fmla="*/ 0 60000 65536"/>
                  <a:gd name="T5" fmla="*/ 0 60000 65536"/>
                  <a:gd name="T6" fmla="*/ 0 w 1"/>
                  <a:gd name="T7" fmla="*/ 0 h 3002"/>
                  <a:gd name="T8" fmla="*/ 1 w 1"/>
                  <a:gd name="T9" fmla="*/ 3002 h 3002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" h="3002">
                    <a:moveTo>
                      <a:pt x="0" y="0"/>
                    </a:moveTo>
                    <a:lnTo>
                      <a:pt x="0" y="3002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" name="Freeform 30"/>
              <p:cNvSpPr>
                <a:spLocks/>
              </p:cNvSpPr>
              <p:nvPr/>
            </p:nvSpPr>
            <p:spPr bwMode="auto">
              <a:xfrm>
                <a:off x="5012" y="210"/>
                <a:ext cx="1" cy="3002"/>
              </a:xfrm>
              <a:custGeom>
                <a:avLst/>
                <a:gdLst>
                  <a:gd name="T0" fmla="*/ 0 w 1"/>
                  <a:gd name="T1" fmla="*/ 0 h 3002"/>
                  <a:gd name="T2" fmla="*/ 0 w 1"/>
                  <a:gd name="T3" fmla="*/ 3002 h 3002"/>
                  <a:gd name="T4" fmla="*/ 0 60000 65536"/>
                  <a:gd name="T5" fmla="*/ 0 60000 65536"/>
                  <a:gd name="T6" fmla="*/ 0 w 1"/>
                  <a:gd name="T7" fmla="*/ 0 h 3002"/>
                  <a:gd name="T8" fmla="*/ 1 w 1"/>
                  <a:gd name="T9" fmla="*/ 3002 h 3002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" h="3002">
                    <a:moveTo>
                      <a:pt x="0" y="0"/>
                    </a:moveTo>
                    <a:lnTo>
                      <a:pt x="0" y="3002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" name="Freeform 31"/>
              <p:cNvSpPr>
                <a:spLocks/>
              </p:cNvSpPr>
              <p:nvPr/>
            </p:nvSpPr>
            <p:spPr bwMode="auto">
              <a:xfrm>
                <a:off x="5284" y="210"/>
                <a:ext cx="1" cy="3002"/>
              </a:xfrm>
              <a:custGeom>
                <a:avLst/>
                <a:gdLst>
                  <a:gd name="T0" fmla="*/ 0 w 1"/>
                  <a:gd name="T1" fmla="*/ 0 h 3002"/>
                  <a:gd name="T2" fmla="*/ 0 w 1"/>
                  <a:gd name="T3" fmla="*/ 3002 h 3002"/>
                  <a:gd name="T4" fmla="*/ 0 60000 65536"/>
                  <a:gd name="T5" fmla="*/ 0 60000 65536"/>
                  <a:gd name="T6" fmla="*/ 0 w 1"/>
                  <a:gd name="T7" fmla="*/ 0 h 3002"/>
                  <a:gd name="T8" fmla="*/ 1 w 1"/>
                  <a:gd name="T9" fmla="*/ 3002 h 3002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" h="3002">
                    <a:moveTo>
                      <a:pt x="0" y="0"/>
                    </a:moveTo>
                    <a:lnTo>
                      <a:pt x="0" y="3002"/>
                    </a:lnTo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9" name="Text Box 33"/>
            <p:cNvSpPr txBox="1">
              <a:spLocks noChangeArrowheads="1"/>
            </p:cNvSpPr>
            <p:nvPr/>
          </p:nvSpPr>
          <p:spPr bwMode="auto">
            <a:xfrm>
              <a:off x="3742" y="164"/>
              <a:ext cx="111" cy="2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endParaRPr lang="ru-RU" sz="2400" dirty="0"/>
            </a:p>
          </p:txBody>
        </p:sp>
      </p:grpSp>
      <p:grpSp>
        <p:nvGrpSpPr>
          <p:cNvPr id="33" name="Group 49"/>
          <p:cNvGrpSpPr>
            <a:grpSpLocks/>
          </p:cNvGrpSpPr>
          <p:nvPr/>
        </p:nvGrpSpPr>
        <p:grpSpPr bwMode="auto">
          <a:xfrm>
            <a:off x="5215557" y="302386"/>
            <a:ext cx="936626" cy="6391751"/>
            <a:chOff x="1474" y="164"/>
            <a:chExt cx="590" cy="3801"/>
          </a:xfrm>
        </p:grpSpPr>
        <p:sp>
          <p:nvSpPr>
            <p:cNvPr id="34" name="Line 50"/>
            <p:cNvSpPr>
              <a:spLocks noChangeShapeType="1"/>
            </p:cNvSpPr>
            <p:nvPr/>
          </p:nvSpPr>
          <p:spPr bwMode="auto">
            <a:xfrm flipV="1">
              <a:off x="1701" y="300"/>
              <a:ext cx="0" cy="349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5" name="Text Box 51"/>
            <p:cNvSpPr txBox="1">
              <a:spLocks noChangeArrowheads="1"/>
            </p:cNvSpPr>
            <p:nvPr/>
          </p:nvSpPr>
          <p:spPr bwMode="auto">
            <a:xfrm>
              <a:off x="1474" y="164"/>
              <a:ext cx="22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r>
                <a:rPr lang="ru-RU" sz="2400" b="1" dirty="0"/>
                <a:t>у</a:t>
              </a:r>
            </a:p>
          </p:txBody>
        </p:sp>
        <p:sp>
          <p:nvSpPr>
            <p:cNvPr id="36" name="Text Box 52"/>
            <p:cNvSpPr txBox="1">
              <a:spLocks noChangeArrowheads="1"/>
            </p:cNvSpPr>
            <p:nvPr/>
          </p:nvSpPr>
          <p:spPr bwMode="auto">
            <a:xfrm>
              <a:off x="1750" y="651"/>
              <a:ext cx="179" cy="12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endParaRPr lang="ru-RU" sz="2000" b="1" dirty="0"/>
            </a:p>
            <a:p>
              <a:pPr eaLnBrk="1" hangingPunct="1"/>
              <a:r>
                <a:rPr lang="en-US" sz="1400" dirty="0" smtClean="0"/>
                <a:t>4</a:t>
              </a:r>
              <a:endParaRPr lang="ru-RU" sz="1400" dirty="0"/>
            </a:p>
            <a:p>
              <a:pPr eaLnBrk="1" hangingPunct="1"/>
              <a:endParaRPr lang="ru-RU" sz="1400" dirty="0"/>
            </a:p>
            <a:p>
              <a:pPr eaLnBrk="1" hangingPunct="1"/>
              <a:r>
                <a:rPr lang="en-US" sz="1400" dirty="0" smtClean="0"/>
                <a:t>3</a:t>
              </a:r>
              <a:endParaRPr lang="ru-RU" sz="1400" dirty="0"/>
            </a:p>
            <a:p>
              <a:pPr eaLnBrk="1" hangingPunct="1"/>
              <a:endParaRPr lang="ru-RU" sz="1400" dirty="0"/>
            </a:p>
            <a:p>
              <a:pPr eaLnBrk="1" hangingPunct="1"/>
              <a:endParaRPr lang="ru-RU" sz="1400" dirty="0"/>
            </a:p>
            <a:p>
              <a:pPr eaLnBrk="1" hangingPunct="1"/>
              <a:r>
                <a:rPr lang="ru-RU" sz="1400" dirty="0" smtClean="0"/>
                <a:t>2</a:t>
              </a:r>
              <a:endParaRPr lang="ru-RU" sz="1400" dirty="0"/>
            </a:p>
            <a:p>
              <a:pPr eaLnBrk="1" hangingPunct="1"/>
              <a:endParaRPr lang="en-US" sz="1400" dirty="0" smtClean="0"/>
            </a:p>
            <a:p>
              <a:pPr eaLnBrk="1" hangingPunct="1"/>
              <a:r>
                <a:rPr lang="ru-RU" sz="1400" dirty="0" smtClean="0"/>
                <a:t>1</a:t>
              </a:r>
              <a:endParaRPr lang="ru-RU" sz="1400" dirty="0"/>
            </a:p>
          </p:txBody>
        </p:sp>
        <p:sp>
          <p:nvSpPr>
            <p:cNvPr id="37" name="Text Box 53"/>
            <p:cNvSpPr txBox="1">
              <a:spLocks noChangeArrowheads="1"/>
            </p:cNvSpPr>
            <p:nvPr/>
          </p:nvSpPr>
          <p:spPr bwMode="auto">
            <a:xfrm>
              <a:off x="1701" y="2281"/>
              <a:ext cx="363" cy="16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r>
                <a:rPr lang="ru-RU" b="1" dirty="0"/>
                <a:t>-</a:t>
              </a:r>
              <a:r>
                <a:rPr lang="ru-RU" sz="1600" dirty="0" smtClean="0"/>
                <a:t>1</a:t>
              </a:r>
              <a:endParaRPr lang="en-US" sz="1600" dirty="0" smtClean="0"/>
            </a:p>
            <a:p>
              <a:pPr eaLnBrk="1" hangingPunct="1"/>
              <a:endParaRPr lang="ru-RU" sz="1600" dirty="0"/>
            </a:p>
            <a:p>
              <a:pPr eaLnBrk="1" hangingPunct="1"/>
              <a:r>
                <a:rPr lang="ru-RU" sz="1600" dirty="0"/>
                <a:t>-</a:t>
              </a:r>
              <a:r>
                <a:rPr lang="ru-RU" sz="1600" dirty="0" smtClean="0"/>
                <a:t>2</a:t>
              </a:r>
              <a:endParaRPr lang="en-US" sz="1600" dirty="0" smtClean="0"/>
            </a:p>
            <a:p>
              <a:pPr eaLnBrk="1" hangingPunct="1"/>
              <a:endParaRPr lang="ru-RU" sz="1600" dirty="0"/>
            </a:p>
            <a:p>
              <a:pPr eaLnBrk="1" hangingPunct="1"/>
              <a:r>
                <a:rPr lang="ru-RU" sz="1600" dirty="0"/>
                <a:t>-</a:t>
              </a:r>
              <a:r>
                <a:rPr lang="ru-RU" sz="1600" dirty="0" smtClean="0"/>
                <a:t>3</a:t>
              </a:r>
              <a:endParaRPr lang="en-US" sz="1600" dirty="0" smtClean="0"/>
            </a:p>
            <a:p>
              <a:pPr eaLnBrk="1" hangingPunct="1"/>
              <a:endParaRPr lang="ru-RU" sz="1600" dirty="0"/>
            </a:p>
            <a:p>
              <a:pPr eaLnBrk="1" hangingPunct="1"/>
              <a:r>
                <a:rPr lang="ru-RU" sz="1600" dirty="0"/>
                <a:t>-</a:t>
              </a:r>
              <a:r>
                <a:rPr lang="ru-RU" sz="1600" dirty="0" smtClean="0"/>
                <a:t>4</a:t>
              </a:r>
              <a:endParaRPr lang="en-US" sz="1600" dirty="0" smtClean="0"/>
            </a:p>
            <a:p>
              <a:pPr eaLnBrk="1" hangingPunct="1"/>
              <a:endParaRPr lang="ru-RU" sz="1600" dirty="0"/>
            </a:p>
            <a:p>
              <a:pPr eaLnBrk="1" hangingPunct="1"/>
              <a:r>
                <a:rPr lang="ru-RU" sz="1600" dirty="0"/>
                <a:t>-</a:t>
              </a:r>
              <a:r>
                <a:rPr lang="ru-RU" sz="1600" dirty="0" smtClean="0"/>
                <a:t>5</a:t>
              </a:r>
              <a:endParaRPr lang="en-US" sz="1600" dirty="0" smtClean="0"/>
            </a:p>
            <a:p>
              <a:pPr eaLnBrk="1" hangingPunct="1"/>
              <a:endParaRPr lang="ru-RU" sz="1600" dirty="0"/>
            </a:p>
            <a:p>
              <a:pPr eaLnBrk="1" hangingPunct="1"/>
              <a:endParaRPr lang="ru-RU" sz="1600" dirty="0"/>
            </a:p>
          </p:txBody>
        </p:sp>
      </p:grpSp>
      <p:sp>
        <p:nvSpPr>
          <p:cNvPr id="38" name="Text Box 48"/>
          <p:cNvSpPr txBox="1">
            <a:spLocks noChangeArrowheads="1"/>
          </p:cNvSpPr>
          <p:nvPr/>
        </p:nvSpPr>
        <p:spPr bwMode="auto">
          <a:xfrm>
            <a:off x="3411901" y="3617208"/>
            <a:ext cx="226853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ru-RU" sz="1400" b="1" dirty="0"/>
              <a:t>-7   -6   -5   -4   -3   -2   -1  </a:t>
            </a:r>
          </a:p>
        </p:txBody>
      </p:sp>
      <p:sp>
        <p:nvSpPr>
          <p:cNvPr id="39" name="Line 44"/>
          <p:cNvSpPr>
            <a:spLocks noChangeShapeType="1"/>
          </p:cNvSpPr>
          <p:nvPr/>
        </p:nvSpPr>
        <p:spPr bwMode="auto">
          <a:xfrm>
            <a:off x="3238481" y="3467992"/>
            <a:ext cx="56165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1" name="Freeform 54"/>
          <p:cNvSpPr>
            <a:spLocks/>
          </p:cNvSpPr>
          <p:nvPr/>
        </p:nvSpPr>
        <p:spPr bwMode="auto">
          <a:xfrm>
            <a:off x="4532665" y="3465999"/>
            <a:ext cx="2128699" cy="2885947"/>
          </a:xfrm>
          <a:custGeom>
            <a:avLst/>
            <a:gdLst>
              <a:gd name="T0" fmla="*/ 0 w 1305"/>
              <a:gd name="T1" fmla="*/ 3997325 h 2518"/>
              <a:gd name="T2" fmla="*/ 546100 w 1305"/>
              <a:gd name="T3" fmla="*/ 993775 h 2518"/>
              <a:gd name="T4" fmla="*/ 1030287 w 1305"/>
              <a:gd name="T5" fmla="*/ 9525 h 2518"/>
              <a:gd name="T6" fmla="*/ 1500187 w 1305"/>
              <a:gd name="T7" fmla="*/ 936625 h 2518"/>
              <a:gd name="T8" fmla="*/ 2071687 w 1305"/>
              <a:gd name="T9" fmla="*/ 3984625 h 251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305"/>
              <a:gd name="T16" fmla="*/ 0 h 2518"/>
              <a:gd name="T17" fmla="*/ 1305 w 1305"/>
              <a:gd name="T18" fmla="*/ 2518 h 251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305" h="2518">
                <a:moveTo>
                  <a:pt x="0" y="2518"/>
                </a:moveTo>
                <a:cubicBezTo>
                  <a:pt x="116" y="1780"/>
                  <a:pt x="236" y="1045"/>
                  <a:pt x="344" y="626"/>
                </a:cubicBezTo>
                <a:cubicBezTo>
                  <a:pt x="452" y="207"/>
                  <a:pt x="549" y="12"/>
                  <a:pt x="649" y="6"/>
                </a:cubicBezTo>
                <a:cubicBezTo>
                  <a:pt x="749" y="0"/>
                  <a:pt x="836" y="173"/>
                  <a:pt x="945" y="590"/>
                </a:cubicBezTo>
                <a:cubicBezTo>
                  <a:pt x="1054" y="1007"/>
                  <a:pt x="1230" y="2110"/>
                  <a:pt x="1305" y="2510"/>
                </a:cubicBezTo>
              </a:path>
            </a:pathLst>
          </a:custGeom>
          <a:noFill/>
          <a:ln w="28575" cmpd="sng">
            <a:solidFill>
              <a:srgbClr val="00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graphicFrame>
        <p:nvGraphicFramePr>
          <p:cNvPr id="42" name="Объект 4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18725432"/>
              </p:ext>
            </p:extLst>
          </p:nvPr>
        </p:nvGraphicFramePr>
        <p:xfrm>
          <a:off x="379413" y="2938463"/>
          <a:ext cx="1546225" cy="568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9" name="Формула" r:id="rId3" imgW="545760" imgH="203040" progId="Equation.3">
                  <p:embed/>
                </p:oleObj>
              </mc:Choice>
              <mc:Fallback>
                <p:oleObj name="Формула" r:id="rId3" imgW="54576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9413" y="2938463"/>
                        <a:ext cx="1546225" cy="568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" name="Прямоугольник 42"/>
          <p:cNvSpPr/>
          <p:nvPr/>
        </p:nvSpPr>
        <p:spPr>
          <a:xfrm>
            <a:off x="92156" y="1284646"/>
            <a:ext cx="28684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Квадратичная </a:t>
            </a:r>
            <a:r>
              <a:rPr lang="ru-RU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функция</a:t>
            </a:r>
          </a:p>
        </p:txBody>
      </p:sp>
      <p:cxnSp>
        <p:nvCxnSpPr>
          <p:cNvPr id="45" name="Прямая соединительная линия 44"/>
          <p:cNvCxnSpPr/>
          <p:nvPr/>
        </p:nvCxnSpPr>
        <p:spPr>
          <a:xfrm flipH="1">
            <a:off x="5562511" y="3422619"/>
            <a:ext cx="6350" cy="2821543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>
            <a:off x="3411901" y="3467992"/>
            <a:ext cx="5120539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9" name="Объект 4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55125277"/>
              </p:ext>
            </p:extLst>
          </p:nvPr>
        </p:nvGraphicFramePr>
        <p:xfrm>
          <a:off x="200025" y="4295775"/>
          <a:ext cx="2378075" cy="604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0" name="Формула" r:id="rId5" imgW="850680" imgH="215640" progId="Equation.3">
                  <p:embed/>
                </p:oleObj>
              </mc:Choice>
              <mc:Fallback>
                <p:oleObj name="Формула" r:id="rId5" imgW="85068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0025" y="4295775"/>
                        <a:ext cx="2378075" cy="604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01883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792</TotalTime>
  <Words>480</Words>
  <Application>Microsoft Office PowerPoint</Application>
  <PresentationFormat>Экран (4:3)</PresentationFormat>
  <Paragraphs>207</Paragraphs>
  <Slides>27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27</vt:i4>
      </vt:variant>
    </vt:vector>
  </HeadingPairs>
  <TitlesOfParts>
    <vt:vector size="30" baseType="lpstr">
      <vt:lpstr>Тема Office</vt:lpstr>
      <vt:lpstr>Формула</vt:lpstr>
      <vt:lpstr>Microsoft Equation 3.0</vt:lpstr>
      <vt:lpstr>Презентация PowerPoint</vt:lpstr>
      <vt:lpstr> Определение функции</vt:lpstr>
      <vt:lpstr>Область определения</vt:lpstr>
      <vt:lpstr>Область значения</vt:lpstr>
      <vt:lpstr>График функции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Найдите по графику  область определения функции</vt:lpstr>
      <vt:lpstr>Найдите по графику  область значений функции - Е(у)</vt:lpstr>
      <vt:lpstr>Найдите по графику  область значений функции - Е(у)</vt:lpstr>
      <vt:lpstr>Найдите область определения и значений функции</vt:lpstr>
      <vt:lpstr>Найдите область определения и значений функции</vt:lpstr>
      <vt:lpstr>Найдите область определения и значений функции</vt:lpstr>
      <vt:lpstr>Презентация PowerPoint</vt:lpstr>
      <vt:lpstr>Презентация PowerPoint</vt:lpstr>
      <vt:lpstr>Функция      </vt:lpstr>
      <vt:lpstr>Презентация PowerPoint</vt:lpstr>
      <vt:lpstr>Презентация PowerPoint</vt:lpstr>
      <vt:lpstr>Презентация PowerPoint</vt:lpstr>
      <vt:lpstr>Презентация PowerPoint</vt:lpstr>
      <vt:lpstr>Область определения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Вопрос 1. Какой формулой задана функция, график которой схематично изображен на рисунке.</dc:title>
  <dc:creator>Нина</dc:creator>
  <cp:lastModifiedBy>Нина</cp:lastModifiedBy>
  <cp:revision>51</cp:revision>
  <dcterms:created xsi:type="dcterms:W3CDTF">2014-12-14T20:26:27Z</dcterms:created>
  <dcterms:modified xsi:type="dcterms:W3CDTF">2015-02-06T12:09:14Z</dcterms:modified>
</cp:coreProperties>
</file>