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4835" autoAdjust="0"/>
    <p:restoredTop sz="94718" autoAdjust="0"/>
  </p:normalViewPr>
  <p:slideViewPr>
    <p:cSldViewPr>
      <p:cViewPr>
        <p:scale>
          <a:sx n="110" d="100"/>
          <a:sy n="110" d="100"/>
        </p:scale>
        <p:origin x="-24"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BD9D1-445E-40CB-A821-C2EE4884D38A}" type="datetimeFigureOut">
              <a:rPr lang="ru-RU" smtClean="0"/>
              <a:pPr/>
              <a:t>17.01.2011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C8B93E-97D4-4288-82FF-9ED2EA6A131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BC8B93E-97D4-4288-82FF-9ED2EA6A131E}"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39F3A336-6F3F-4CA0-B28B-0B3D40E7750D}"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advClick="0" advTm="11656">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F3A336-6F3F-4CA0-B28B-0B3D40E7750D}"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advClick="0" advTm="11656">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9F3A336-6F3F-4CA0-B28B-0B3D40E7750D}"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advClick="0" advTm="11656">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7AF4166-9F17-4636-90FA-A3D3BEB5D97F}" type="datetimeFigureOut">
              <a:rPr lang="ru-RU" smtClean="0"/>
              <a:pPr/>
              <a:t>17.01.2011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77AF4166-9F17-4636-90FA-A3D3BEB5D97F}" type="datetimeFigureOut">
              <a:rPr lang="ru-RU" smtClean="0"/>
              <a:pPr/>
              <a:t>17.01.2011</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39F3A336-6F3F-4CA0-B28B-0B3D40E7750D}" type="slidenum">
              <a:rPr lang="ru-RU" smtClean="0"/>
              <a:pPr/>
              <a:t>‹#›</a:t>
            </a:fld>
            <a:endParaRPr lang="ru-RU"/>
          </a:p>
        </p:txBody>
      </p:sp>
    </p:spTree>
  </p:cSld>
  <p:clrMapOvr>
    <a:masterClrMapping/>
  </p:clrMapOvr>
  <p:transition advClick="0" advTm="11656">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7AF4166-9F17-4636-90FA-A3D3BEB5D97F}" type="datetimeFigureOut">
              <a:rPr lang="ru-RU" smtClean="0"/>
              <a:pPr/>
              <a:t>17.01.2011</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9F3A336-6F3F-4CA0-B28B-0B3D40E7750D}"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advClick="0" advTm="11656">
    <p:dissolve/>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I:\Music\02%20&#1047;&#1080;&#1085;&#1095;&#1091;&#1082;\05%20&#1042;.%20&#1047;&#1048;&#1053;&#1063;&#1059;&#1050;%20-%20&#1041;&#1059;&#1056;&#1056;&#1045;.MP3" TargetMode="Externa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642919"/>
            <a:ext cx="8143932" cy="2571767"/>
          </a:xfrm>
        </p:spPr>
        <p:txBody>
          <a:bodyPr>
            <a:noAutofit/>
          </a:bodyPr>
          <a:lstStyle/>
          <a:p>
            <a:pPr algn="ctr"/>
            <a:r>
              <a:rPr lang="ru-RU" sz="6000" dirty="0" smtClean="0"/>
              <a:t>Придворный этикет в России </a:t>
            </a:r>
            <a:r>
              <a:rPr lang="en-US" sz="6000" dirty="0" smtClean="0"/>
              <a:t>XVIII</a:t>
            </a:r>
            <a:r>
              <a:rPr lang="ru-RU" sz="6000" dirty="0" smtClean="0"/>
              <a:t> века</a:t>
            </a:r>
            <a:endParaRPr lang="ru-RU" sz="6000" dirty="0"/>
          </a:p>
        </p:txBody>
      </p:sp>
      <p:pic>
        <p:nvPicPr>
          <p:cNvPr id="1027" name="Picture 3" descr="C:\Documents and Settings\User\Рабочий стол\Новая папка\30.jpeg"/>
          <p:cNvPicPr>
            <a:picLocks noChangeAspect="1" noChangeArrowheads="1"/>
          </p:cNvPicPr>
          <p:nvPr/>
        </p:nvPicPr>
        <p:blipFill>
          <a:blip r:embed="rId5"/>
          <a:srcRect/>
          <a:stretch>
            <a:fillRect/>
          </a:stretch>
        </p:blipFill>
        <p:spPr bwMode="auto">
          <a:xfrm>
            <a:off x="3571868" y="3500438"/>
            <a:ext cx="2314592" cy="3214710"/>
          </a:xfrm>
          <a:prstGeom prst="rect">
            <a:avLst/>
          </a:prstGeom>
          <a:ln>
            <a:noFill/>
          </a:ln>
          <a:effectLst>
            <a:softEdge rad="112500"/>
          </a:effectLst>
        </p:spPr>
      </p:pic>
      <p:pic>
        <p:nvPicPr>
          <p:cNvPr id="5" name="05 В. ЗИНЧУК - БУРРЕ.MP3">
            <a:hlinkClick r:id="" action="ppaction://media"/>
          </p:cNvPr>
          <p:cNvPicPr>
            <a:picLocks noRot="1" noChangeAspect="1"/>
          </p:cNvPicPr>
          <p:nvPr>
            <a:audioFile r:link="rId2"/>
          </p:nvPr>
        </p:nvPicPr>
        <p:blipFill>
          <a:blip r:embed="rId6"/>
          <a:stretch>
            <a:fillRect/>
          </a:stretch>
        </p:blipFill>
        <p:spPr>
          <a:xfrm>
            <a:off x="8572528" y="6553200"/>
            <a:ext cx="304800" cy="304800"/>
          </a:xfrm>
          <a:prstGeom prst="rect">
            <a:avLst/>
          </a:prstGeom>
        </p:spPr>
      </p:pic>
    </p:spTree>
    <p:custDataLst>
      <p:tags r:id="rId1"/>
    </p:custDataLst>
  </p:cSld>
  <p:clrMapOvr>
    <a:masterClrMapping/>
  </p:clrMapOvr>
  <p:transition advClick="0" advTm="10781">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2000"/>
                                        <p:tgtEl>
                                          <p:spTgt spid="1027"/>
                                        </p:tgtEl>
                                      </p:cBhvr>
                                    </p:animEffect>
                                    <p:anim calcmode="lin" valueType="num">
                                      <p:cBhvr>
                                        <p:cTn id="8" dur="2000" fill="hold"/>
                                        <p:tgtEl>
                                          <p:spTgt spid="1027"/>
                                        </p:tgtEl>
                                        <p:attrNameLst>
                                          <p:attrName>style.rotation</p:attrName>
                                        </p:attrNameLst>
                                      </p:cBhvr>
                                      <p:tavLst>
                                        <p:tav tm="0">
                                          <p:val>
                                            <p:fltVal val="720"/>
                                          </p:val>
                                        </p:tav>
                                        <p:tav tm="100000">
                                          <p:val>
                                            <p:fltVal val="0"/>
                                          </p:val>
                                        </p:tav>
                                      </p:tavLst>
                                    </p:anim>
                                    <p:anim calcmode="lin" valueType="num">
                                      <p:cBhvr>
                                        <p:cTn id="9" dur="2000" fill="hold"/>
                                        <p:tgtEl>
                                          <p:spTgt spid="1027"/>
                                        </p:tgtEl>
                                        <p:attrNameLst>
                                          <p:attrName>ppt_h</p:attrName>
                                        </p:attrNameLst>
                                      </p:cBhvr>
                                      <p:tavLst>
                                        <p:tav tm="0">
                                          <p:val>
                                            <p:fltVal val="0"/>
                                          </p:val>
                                        </p:tav>
                                        <p:tav tm="100000">
                                          <p:val>
                                            <p:strVal val="#ppt_h"/>
                                          </p:val>
                                        </p:tav>
                                      </p:tavLst>
                                    </p:anim>
                                    <p:anim calcmode="lin" valueType="num">
                                      <p:cBhvr>
                                        <p:cTn id="10" dur="2000" fill="hold"/>
                                        <p:tgtEl>
                                          <p:spTgt spid="1027"/>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1" presetClass="mediacall" presetSubtype="0" fill="hold" nodeType="afterEffect">
                                  <p:stCondLst>
                                    <p:cond delay="0"/>
                                  </p:stCondLst>
                                  <p:childTnLst>
                                    <p:cmd type="call" cmd="playFrom(0.0)">
                                      <p:cBhvr>
                                        <p:cTn id="13" dur="7879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4"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3200" dirty="0" smtClean="0"/>
              <a:t>К выходу императрицы все дамы  надевали атласные платья или платья из фая светлых, нежных тонов.</a:t>
            </a:r>
            <a:br>
              <a:rPr lang="ru-RU" sz="3200" dirty="0" smtClean="0"/>
            </a:br>
            <a:endParaRPr lang="ru-RU" sz="3200" dirty="0"/>
          </a:p>
        </p:txBody>
      </p:sp>
      <p:pic>
        <p:nvPicPr>
          <p:cNvPr id="10242" name="Picture 2" descr="C:\Documents and Settings\User\Рабочий стол\Новая папка\44.jpg"/>
          <p:cNvPicPr>
            <a:picLocks noChangeAspect="1" noChangeArrowheads="1"/>
          </p:cNvPicPr>
          <p:nvPr/>
        </p:nvPicPr>
        <p:blipFill>
          <a:blip r:embed="rId2"/>
          <a:srcRect/>
          <a:stretch>
            <a:fillRect/>
          </a:stretch>
        </p:blipFill>
        <p:spPr bwMode="auto">
          <a:xfrm>
            <a:off x="3214678" y="357166"/>
            <a:ext cx="2905294" cy="3857652"/>
          </a:xfrm>
          <a:prstGeom prst="rect">
            <a:avLst/>
          </a:prstGeom>
          <a:ln>
            <a:noFill/>
          </a:ln>
          <a:effectLst>
            <a:softEdge rad="112500"/>
          </a:effectLst>
        </p:spPr>
      </p:pic>
    </p:spTree>
  </p:cSld>
  <p:clrMapOvr>
    <a:masterClrMapping/>
  </p:clrMapOvr>
  <p:transition advClick="0" advTm="85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10242"/>
                                        </p:tgtEl>
                                        <p:attrNameLst>
                                          <p:attrName>style.visibility</p:attrName>
                                        </p:attrNameLst>
                                      </p:cBhvr>
                                      <p:to>
                                        <p:strVal val="visible"/>
                                      </p:to>
                                    </p:set>
                                    <p:animScale>
                                      <p:cBhvr>
                                        <p:cTn id="7" dur="1000" decel="50000" fill="hold">
                                          <p:stCondLst>
                                            <p:cond delay="0"/>
                                          </p:stCondLst>
                                        </p:cTn>
                                        <p:tgtEl>
                                          <p:spTgt spid="1024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242"/>
                                        </p:tgtEl>
                                        <p:attrNameLst>
                                          <p:attrName>ppt_x</p:attrName>
                                          <p:attrName>ppt_y</p:attrName>
                                        </p:attrNameLst>
                                      </p:cBhvr>
                                    </p:animMotion>
                                    <p:animEffect transition="in" filter="fade">
                                      <p:cBhvr>
                                        <p:cTn id="9" dur="1000"/>
                                        <p:tgtEl>
                                          <p:spTgt spid="10242"/>
                                        </p:tgtEl>
                                      </p:cBhvr>
                                    </p:animEffect>
                                  </p:childTnLst>
                                </p:cTn>
                              </p:par>
                            </p:childTnLst>
                          </p:cTn>
                        </p:par>
                        <p:par>
                          <p:cTn id="10" fill="hold">
                            <p:stCondLst>
                              <p:cond delay="1000"/>
                            </p:stCondLst>
                            <p:childTnLst>
                              <p:par>
                                <p:cTn id="11" presetID="15"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
                                          </p:val>
                                        </p:tav>
                                        <p:tav tm="100000">
                                          <p:val>
                                            <p:strVal val="#ppt_w"/>
                                          </p:val>
                                        </p:tav>
                                      </p:tavLst>
                                    </p:anim>
                                    <p:anim calcmode="lin" valueType="num">
                                      <p:cBhvr>
                                        <p:cTn id="14" dur="1000" fill="hold"/>
                                        <p:tgtEl>
                                          <p:spTgt spid="2"/>
                                        </p:tgtEl>
                                        <p:attrNameLst>
                                          <p:attrName>ppt_h</p:attrName>
                                        </p:attrNameLst>
                                      </p:cBhvr>
                                      <p:tavLst>
                                        <p:tav tm="0">
                                          <p:val>
                                            <p:fltVal val="0"/>
                                          </p:val>
                                        </p:tav>
                                        <p:tav tm="100000">
                                          <p:val>
                                            <p:strVal val="#ppt_h"/>
                                          </p:val>
                                        </p:tav>
                                      </p:tavLst>
                                    </p:anim>
                                    <p:anim calcmode="lin" valueType="num">
                                      <p:cBhvr>
                                        <p:cTn id="15"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285728"/>
            <a:ext cx="4071966" cy="6357982"/>
          </a:xfrm>
        </p:spPr>
        <p:txBody>
          <a:bodyPr/>
          <a:lstStyle/>
          <a:p>
            <a:pPr algn="just"/>
            <a:r>
              <a:rPr lang="ru-RU" sz="2400" dirty="0" smtClean="0"/>
              <a:t>Важными элементами этикета при дворе считались скромность и вежливость. Часто при выходах у дверей скапливалось много народу, и “толкаться вперед” всегда считалось проступком против “хорошего тона”. Дамы накручивали свой шлейф вокруг левой руки и проходили рядами (по две в ряд) очень медленно, чтобы никого не задеть и не толкнуть. </a:t>
            </a:r>
            <a:endParaRPr lang="ru-RU" sz="2400" dirty="0"/>
          </a:p>
        </p:txBody>
      </p:sp>
      <p:pic>
        <p:nvPicPr>
          <p:cNvPr id="11266" name="Picture 2" descr="C:\Documents and Settings\User\Рабочий стол\Новая папка\45.jpeg"/>
          <p:cNvPicPr>
            <a:picLocks noChangeAspect="1" noChangeArrowheads="1"/>
          </p:cNvPicPr>
          <p:nvPr/>
        </p:nvPicPr>
        <p:blipFill>
          <a:blip r:embed="rId2"/>
          <a:srcRect/>
          <a:stretch>
            <a:fillRect/>
          </a:stretch>
        </p:blipFill>
        <p:spPr bwMode="auto">
          <a:xfrm rot="973215">
            <a:off x="4984316" y="1230686"/>
            <a:ext cx="3714790" cy="3714790"/>
          </a:xfrm>
          <a:prstGeom prst="rect">
            <a:avLst/>
          </a:prstGeom>
          <a:noFill/>
        </p:spPr>
      </p:pic>
    </p:spTree>
  </p:cSld>
  <p:clrMapOvr>
    <a:masterClrMapping/>
  </p:clrMapOvr>
  <p:transition advClick="0" advTm="22375">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2" presetClass="entr" presetSubtype="4" fill="hold" nodeType="after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additive="base">
                                        <p:cTn id="14" dur="2000" fill="hold"/>
                                        <p:tgtEl>
                                          <p:spTgt spid="11266"/>
                                        </p:tgtEl>
                                        <p:attrNameLst>
                                          <p:attrName>ppt_x</p:attrName>
                                        </p:attrNameLst>
                                      </p:cBhvr>
                                      <p:tavLst>
                                        <p:tav tm="0">
                                          <p:val>
                                            <p:strVal val="#ppt_x"/>
                                          </p:val>
                                        </p:tav>
                                        <p:tav tm="100000">
                                          <p:val>
                                            <p:strVal val="#ppt_x"/>
                                          </p:val>
                                        </p:tav>
                                      </p:tavLst>
                                    </p:anim>
                                    <p:anim calcmode="lin" valueType="num">
                                      <p:cBhvr additive="base">
                                        <p:cTn id="15" dur="2000" fill="hold"/>
                                        <p:tgtEl>
                                          <p:spTgt spid="112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4071942"/>
            <a:ext cx="8186766" cy="2246562"/>
          </a:xfrm>
        </p:spPr>
        <p:txBody>
          <a:bodyPr/>
          <a:lstStyle/>
          <a:p>
            <a:r>
              <a:rPr lang="ru-RU" sz="2400" dirty="0" smtClean="0"/>
              <a:t>В первой половине 18 века появляется стиль рококо, который как бы завершает развитие стиля барокко. Рококо декоративный стиль, носящий черты хрупкости, утонченности, некоторой манерности и чувственности. Волосы завивались в локоны, а иногда гладко зачесывали назад</a:t>
            </a:r>
            <a:endParaRPr lang="ru-RU" sz="2400" dirty="0"/>
          </a:p>
        </p:txBody>
      </p:sp>
      <p:pic>
        <p:nvPicPr>
          <p:cNvPr id="12290" name="Picture 2" descr="C:\Documents and Settings\User\Рабочий стол\Новая папка\25.jpeg"/>
          <p:cNvPicPr>
            <a:picLocks noChangeAspect="1" noChangeArrowheads="1"/>
          </p:cNvPicPr>
          <p:nvPr/>
        </p:nvPicPr>
        <p:blipFill>
          <a:blip r:embed="rId2"/>
          <a:srcRect/>
          <a:stretch>
            <a:fillRect/>
          </a:stretch>
        </p:blipFill>
        <p:spPr bwMode="auto">
          <a:xfrm>
            <a:off x="3560803" y="428604"/>
            <a:ext cx="3006009" cy="3071834"/>
          </a:xfrm>
          <a:prstGeom prst="rect">
            <a:avLst/>
          </a:prstGeom>
          <a:noFill/>
        </p:spPr>
      </p:pic>
    </p:spTree>
  </p:cSld>
  <p:clrMapOvr>
    <a:masterClrMapping/>
  </p:clrMapOvr>
  <p:transition advClick="0" advTm="16906">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12290"/>
                                        </p:tgtEl>
                                        <p:attrNameLst>
                                          <p:attrName>style.visibility</p:attrName>
                                        </p:attrNameLst>
                                      </p:cBhvr>
                                      <p:to>
                                        <p:strVal val="visible"/>
                                      </p:to>
                                    </p:set>
                                    <p:animEffect transition="in" filter="fade">
                                      <p:cBhvr>
                                        <p:cTn id="11" dur="2000"/>
                                        <p:tgtEl>
                                          <p:spTgt spid="12290"/>
                                        </p:tgtEl>
                                      </p:cBhvr>
                                    </p:animEffect>
                                    <p:anim calcmode="lin" valueType="num">
                                      <p:cBhvr>
                                        <p:cTn id="12" dur="2000" fill="hold"/>
                                        <p:tgtEl>
                                          <p:spTgt spid="12290"/>
                                        </p:tgtEl>
                                        <p:attrNameLst>
                                          <p:attrName>style.rotation</p:attrName>
                                        </p:attrNameLst>
                                      </p:cBhvr>
                                      <p:tavLst>
                                        <p:tav tm="0">
                                          <p:val>
                                            <p:fltVal val="720"/>
                                          </p:val>
                                        </p:tav>
                                        <p:tav tm="100000">
                                          <p:val>
                                            <p:fltVal val="0"/>
                                          </p:val>
                                        </p:tav>
                                      </p:tavLst>
                                    </p:anim>
                                    <p:anim calcmode="lin" valueType="num">
                                      <p:cBhvr>
                                        <p:cTn id="13" dur="2000" fill="hold"/>
                                        <p:tgtEl>
                                          <p:spTgt spid="12290"/>
                                        </p:tgtEl>
                                        <p:attrNameLst>
                                          <p:attrName>ppt_h</p:attrName>
                                        </p:attrNameLst>
                                      </p:cBhvr>
                                      <p:tavLst>
                                        <p:tav tm="0">
                                          <p:val>
                                            <p:fltVal val="0"/>
                                          </p:val>
                                        </p:tav>
                                        <p:tav tm="100000">
                                          <p:val>
                                            <p:strVal val="#ppt_h"/>
                                          </p:val>
                                        </p:tav>
                                      </p:tavLst>
                                    </p:anim>
                                    <p:anim calcmode="lin" valueType="num">
                                      <p:cBhvr>
                                        <p:cTn id="14" dur="2000" fill="hold"/>
                                        <p:tgtEl>
                                          <p:spTgt spid="1229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85728"/>
            <a:ext cx="5072098" cy="6032776"/>
          </a:xfrm>
        </p:spPr>
        <p:txBody>
          <a:bodyPr/>
          <a:lstStyle/>
          <a:p>
            <a:r>
              <a:rPr lang="ru-RU" sz="2000" dirty="0" smtClean="0"/>
              <a:t>. В 70-х годах 18 века прически становятся особенно сложными. На изготовление модной прически «куафюры»- уходило по несколько часов. Женщины старались сохранить ее в неприкосновенности на несколько дней. Прически делали следующим образом. Волосы расчесывали, на макушку ставили легкий каркас, на который поднимали и крепили волосы, далее их завивали, пудрили и, наконец, приступали к украшению. Для этого использовали ленты, цветы, кружева. Иногда на голову водружалась целая корзина с плодами или даже макет корабля со снастями и парусами. Иногда на голове была масса драгоценностей, которые превосходили вес самой головы.</a:t>
            </a:r>
            <a:endParaRPr lang="ru-RU" sz="2000" dirty="0"/>
          </a:p>
        </p:txBody>
      </p:sp>
      <p:pic>
        <p:nvPicPr>
          <p:cNvPr id="13314" name="Picture 2" descr="C:\Documents and Settings\User\Рабочий стол\Новая папка\15.jpeg"/>
          <p:cNvPicPr>
            <a:picLocks noChangeAspect="1" noChangeArrowheads="1"/>
          </p:cNvPicPr>
          <p:nvPr/>
        </p:nvPicPr>
        <p:blipFill>
          <a:blip r:embed="rId2"/>
          <a:srcRect/>
          <a:stretch>
            <a:fillRect/>
          </a:stretch>
        </p:blipFill>
        <p:spPr bwMode="auto">
          <a:xfrm rot="355673">
            <a:off x="5786446" y="1857364"/>
            <a:ext cx="3045802" cy="3071834"/>
          </a:xfrm>
          <a:prstGeom prst="rect">
            <a:avLst/>
          </a:prstGeom>
          <a:noFill/>
        </p:spPr>
      </p:pic>
    </p:spTree>
  </p:cSld>
  <p:clrMapOvr>
    <a:masterClrMapping/>
  </p:clrMapOvr>
  <p:transition advClick="0" advTm="36594">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51" presetClass="entr" presetSubtype="0" fill="hold" nodeType="afterEffect">
                                  <p:stCondLst>
                                    <p:cond delay="0"/>
                                  </p:stCondLst>
                                  <p:childTnLst>
                                    <p:set>
                                      <p:cBhvr>
                                        <p:cTn id="10" dur="1" fill="hold">
                                          <p:stCondLst>
                                            <p:cond delay="0"/>
                                          </p:stCondLst>
                                        </p:cTn>
                                        <p:tgtEl>
                                          <p:spTgt spid="13314"/>
                                        </p:tgtEl>
                                        <p:attrNameLst>
                                          <p:attrName>style.visibility</p:attrName>
                                        </p:attrNameLst>
                                      </p:cBhvr>
                                      <p:to>
                                        <p:strVal val="visible"/>
                                      </p:to>
                                    </p:set>
                                    <p:animEffect transition="in" filter="fade">
                                      <p:cBhvr>
                                        <p:cTn id="11" dur="770" decel="100000"/>
                                        <p:tgtEl>
                                          <p:spTgt spid="13314"/>
                                        </p:tgtEl>
                                      </p:cBhvr>
                                    </p:animEffect>
                                    <p:animScale>
                                      <p:cBhvr>
                                        <p:cTn id="12" dur="770" decel="100000"/>
                                        <p:tgtEl>
                                          <p:spTgt spid="13314"/>
                                        </p:tgtEl>
                                      </p:cBhvr>
                                      <p:from x="10000" y="10000"/>
                                      <p:to x="200000" y="450000"/>
                                    </p:animScale>
                                    <p:animScale>
                                      <p:cBhvr>
                                        <p:cTn id="13" dur="1230" accel="100000" fill="hold">
                                          <p:stCondLst>
                                            <p:cond delay="770"/>
                                          </p:stCondLst>
                                        </p:cTn>
                                        <p:tgtEl>
                                          <p:spTgt spid="13314"/>
                                        </p:tgtEl>
                                      </p:cBhvr>
                                      <p:from x="200000" y="450000"/>
                                      <p:to x="100000" y="100000"/>
                                    </p:animScale>
                                    <p:set>
                                      <p:cBhvr>
                                        <p:cTn id="14" dur="770" fill="hold"/>
                                        <p:tgtEl>
                                          <p:spTgt spid="13314"/>
                                        </p:tgtEl>
                                        <p:attrNameLst>
                                          <p:attrName>ppt_x</p:attrName>
                                        </p:attrNameLst>
                                      </p:cBhvr>
                                      <p:to>
                                        <p:strVal val="(0.5)"/>
                                      </p:to>
                                    </p:set>
                                    <p:anim from="(0.5)" to="(#ppt_x)" calcmode="lin" valueType="num">
                                      <p:cBhvr>
                                        <p:cTn id="15" dur="1230" accel="100000" fill="hold">
                                          <p:stCondLst>
                                            <p:cond delay="770"/>
                                          </p:stCondLst>
                                        </p:cTn>
                                        <p:tgtEl>
                                          <p:spTgt spid="13314"/>
                                        </p:tgtEl>
                                        <p:attrNameLst>
                                          <p:attrName>ppt_x</p:attrName>
                                        </p:attrNameLst>
                                      </p:cBhvr>
                                    </p:anim>
                                    <p:set>
                                      <p:cBhvr>
                                        <p:cTn id="16" dur="770" fill="hold"/>
                                        <p:tgtEl>
                                          <p:spTgt spid="13314"/>
                                        </p:tgtEl>
                                        <p:attrNameLst>
                                          <p:attrName>ppt_y</p:attrName>
                                        </p:attrNameLst>
                                      </p:cBhvr>
                                      <p:to>
                                        <p:strVal val="(#ppt_y+0.4)"/>
                                      </p:to>
                                    </p:set>
                                    <p:anim from="(#ppt_y+0.4)" to="(#ppt_y)" calcmode="lin" valueType="num">
                                      <p:cBhvr>
                                        <p:cTn id="17" dur="1230" accel="100000" fill="hold">
                                          <p:stCondLst>
                                            <p:cond delay="770"/>
                                          </p:stCondLst>
                                        </p:cTn>
                                        <p:tgtEl>
                                          <p:spTgt spid="133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0" y="142852"/>
            <a:ext cx="4114800" cy="6175652"/>
          </a:xfrm>
        </p:spPr>
        <p:txBody>
          <a:bodyPr/>
          <a:lstStyle/>
          <a:p>
            <a:pPr algn="just"/>
            <a:r>
              <a:rPr lang="ru-RU" dirty="0" smtClean="0"/>
              <a:t> </a:t>
            </a:r>
            <a:r>
              <a:rPr lang="ru-RU" sz="2400" dirty="0" smtClean="0"/>
              <a:t>Самым излюбленным капризом у россиянок в XVI-XVIII веках были серьги, известные с древнейших времен. Без серег из золота, серебра или другого металла не увидишь ни одной русской женщины, ни замужней, ни девицы. Изделия имели различную форму, орнамент, всевозможные цветовые сочетания, украшались жемчугом, бирюзой.</a:t>
            </a:r>
            <a:endParaRPr lang="ru-RU" sz="2400" dirty="0"/>
          </a:p>
        </p:txBody>
      </p:sp>
      <p:pic>
        <p:nvPicPr>
          <p:cNvPr id="14338" name="Picture 2" descr="C:\Documents and Settings\User\Рабочий стол\Новая папка\47.jpg"/>
          <p:cNvPicPr>
            <a:picLocks noChangeAspect="1" noChangeArrowheads="1"/>
          </p:cNvPicPr>
          <p:nvPr/>
        </p:nvPicPr>
        <p:blipFill>
          <a:blip r:embed="rId2"/>
          <a:srcRect/>
          <a:stretch>
            <a:fillRect/>
          </a:stretch>
        </p:blipFill>
        <p:spPr bwMode="auto">
          <a:xfrm rot="19169884">
            <a:off x="834030" y="1022767"/>
            <a:ext cx="3355459" cy="2523585"/>
          </a:xfrm>
          <a:prstGeom prst="rect">
            <a:avLst/>
          </a:prstGeom>
          <a:noFill/>
        </p:spPr>
      </p:pic>
    </p:spTree>
  </p:cSld>
  <p:clrMapOvr>
    <a:masterClrMapping/>
  </p:clrMapOvr>
  <p:transition advClick="0" advTm="20343">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2" presetClass="entr" presetSubtype="0" fill="hold" nodeType="afterEffect">
                                  <p:stCondLst>
                                    <p:cond delay="0"/>
                                  </p:stCondLst>
                                  <p:childTnLst>
                                    <p:set>
                                      <p:cBhvr>
                                        <p:cTn id="10" dur="1" fill="hold">
                                          <p:stCondLst>
                                            <p:cond delay="0"/>
                                          </p:stCondLst>
                                        </p:cTn>
                                        <p:tgtEl>
                                          <p:spTgt spid="14338"/>
                                        </p:tgtEl>
                                        <p:attrNameLst>
                                          <p:attrName>style.visibility</p:attrName>
                                        </p:attrNameLst>
                                      </p:cBhvr>
                                      <p:to>
                                        <p:strVal val="visible"/>
                                      </p:to>
                                    </p:set>
                                    <p:animScale>
                                      <p:cBhvr>
                                        <p:cTn id="11" dur="2000" decel="50000" fill="hold">
                                          <p:stCondLst>
                                            <p:cond delay="0"/>
                                          </p:stCondLst>
                                        </p:cTn>
                                        <p:tgtEl>
                                          <p:spTgt spid="1433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2000" decel="50000" fill="hold">
                                          <p:stCondLst>
                                            <p:cond delay="0"/>
                                          </p:stCondLst>
                                        </p:cTn>
                                        <p:tgtEl>
                                          <p:spTgt spid="14338"/>
                                        </p:tgtEl>
                                        <p:attrNameLst>
                                          <p:attrName>ppt_x</p:attrName>
                                          <p:attrName>ppt_y</p:attrName>
                                        </p:attrNameLst>
                                      </p:cBhvr>
                                    </p:animMotion>
                                    <p:animEffect transition="in" filter="fade">
                                      <p:cBhvr>
                                        <p:cTn id="13"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785794"/>
            <a:ext cx="7329510" cy="5532710"/>
          </a:xfrm>
        </p:spPr>
        <p:txBody>
          <a:bodyPr/>
          <a:lstStyle/>
          <a:p>
            <a:pPr algn="just"/>
            <a:r>
              <a:rPr lang="ru-RU" sz="3600" dirty="0" smtClean="0"/>
              <a:t> Мы рассмотрели основные правила придворного этикета в России в ХVIII веке, который формировался по западному образцу, и можем сделать вывод о его строгой регламентации и отметить, что знание истории этикета позволит нам многое понять о своем собственном поведении.</a:t>
            </a:r>
            <a:r>
              <a:rPr lang="ru-RU" dirty="0" smtClean="0"/>
              <a:t/>
            </a:r>
            <a:br>
              <a:rPr lang="ru-RU" dirty="0" smtClean="0"/>
            </a:br>
            <a:r>
              <a:rPr lang="ru-RU" dirty="0" smtClean="0"/>
              <a:t/>
            </a:r>
            <a:br>
              <a:rPr lang="ru-RU" dirty="0" smtClean="0"/>
            </a:br>
            <a:r>
              <a:rPr lang="ru-RU" dirty="0" smtClean="0"/>
              <a:t/>
            </a:r>
            <a:br>
              <a:rPr lang="ru-RU" dirty="0" smtClean="0"/>
            </a:br>
            <a:endParaRPr lang="ru-RU" sz="3600" dirty="0"/>
          </a:p>
        </p:txBody>
      </p:sp>
    </p:spTree>
  </p:cSld>
  <p:clrMapOvr>
    <a:masterClrMapping/>
  </p:clrMapOvr>
  <p:transition advClick="0" advTm="24125">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xit" presetSubtype="0" fill="hold" grpId="0" nodeType="afterEffect">
                                  <p:stCondLst>
                                    <p:cond delay="0"/>
                                  </p:stCondLst>
                                  <p:iterate type="lt">
                                    <p:tmPct val="10000"/>
                                  </p:iterate>
                                  <p:childTnLst>
                                    <p:anim from="(ppt_w)" to="(-ppt_w*2)" calcmode="lin" valueType="num">
                                      <p:cBhvr rctx="PPT">
                                        <p:cTn id="6" dur="500" autoRev="1">
                                          <p:stCondLst>
                                            <p:cond delay="0"/>
                                          </p:stCondLst>
                                        </p:cTn>
                                        <p:tgtEl>
                                          <p:spTgt spid="2"/>
                                        </p:tgtEl>
                                        <p:attrNameLst>
                                          <p:attrName>ppt_w</p:attrName>
                                        </p:attrNameLst>
                                      </p:cBhvr>
                                    </p:anim>
                                    <p:anim by="(ppt_w*0.50)" calcmode="lin" valueType="num">
                                      <p:cBhvr>
                                        <p:cTn id="7" dur="500" decel="50000" autoRev="1">
                                          <p:stCondLst>
                                            <p:cond delay="0"/>
                                          </p:stCondLst>
                                        </p:cTn>
                                        <p:tgtEl>
                                          <p:spTgt spid="2"/>
                                        </p:tgtEl>
                                        <p:attrNameLst>
                                          <p:attrName>ppt_x</p:attrName>
                                        </p:attrNameLst>
                                      </p:cBhvr>
                                    </p:anim>
                                    <p:anim from="(ppt_y)" to="(1+ppt_h/2)" calcmode="lin" valueType="num">
                                      <p:cBhvr>
                                        <p:cTn id="8" dur="1000">
                                          <p:stCondLst>
                                            <p:cond delay="0"/>
                                          </p:stCondLst>
                                        </p:cTn>
                                        <p:tgtEl>
                                          <p:spTgt spid="2"/>
                                        </p:tgtEl>
                                        <p:attrNameLst>
                                          <p:attrName>ppt_y</p:attrName>
                                        </p:attrNameLst>
                                      </p:cBhvr>
                                    </p:anim>
                                    <p:animRot by="21600000">
                                      <p:cBhvr>
                                        <p:cTn id="9" dur="1000">
                                          <p:stCondLst>
                                            <p:cond delay="0"/>
                                          </p:stCondLst>
                                        </p:cTn>
                                        <p:tgtEl>
                                          <p:spTgt spid="2"/>
                                        </p:tgtEl>
                                        <p:attrNameLst>
                                          <p:attrName>r</p:attrName>
                                        </p:attrNameLst>
                                      </p:cBhvr>
                                    </p:animRo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4000504"/>
            <a:ext cx="8548718" cy="3071834"/>
          </a:xfrm>
        </p:spPr>
        <p:txBody>
          <a:bodyPr/>
          <a:lstStyle/>
          <a:p>
            <a:r>
              <a:rPr lang="ru-RU" dirty="0" smtClean="0"/>
              <a:t> </a:t>
            </a:r>
            <a:br>
              <a:rPr lang="ru-RU" dirty="0" smtClean="0"/>
            </a:br>
            <a:r>
              <a:rPr lang="ru-RU" sz="3600" dirty="0" smtClean="0">
                <a:solidFill>
                  <a:srgbClr val="FFC000"/>
                </a:solidFill>
              </a:rPr>
              <a:t>В России культура этикета распространилась значительно позднее, чем в Западной Европе.</a:t>
            </a:r>
            <a:r>
              <a:rPr lang="ru-RU" sz="3200" dirty="0" smtClean="0"/>
              <a:t> </a:t>
            </a:r>
            <a:endParaRPr lang="ru-RU" sz="3200" dirty="0"/>
          </a:p>
        </p:txBody>
      </p:sp>
      <p:pic>
        <p:nvPicPr>
          <p:cNvPr id="2050" name="Picture 2" descr="C:\Documents and Settings\User\Рабочий стол\Новая папка\33.jpeg"/>
          <p:cNvPicPr>
            <a:picLocks noChangeAspect="1" noChangeArrowheads="1"/>
          </p:cNvPicPr>
          <p:nvPr/>
        </p:nvPicPr>
        <p:blipFill>
          <a:blip r:embed="rId2"/>
          <a:srcRect/>
          <a:stretch>
            <a:fillRect/>
          </a:stretch>
        </p:blipFill>
        <p:spPr bwMode="auto">
          <a:xfrm>
            <a:off x="3214678" y="571480"/>
            <a:ext cx="2709878" cy="3439461"/>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advClick="0" advTm="9484">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decel="50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5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50"/>
                                        </p:tgtEl>
                                        <p:attrNameLst>
                                          <p:attrName>ppt_w</p:attrName>
                                        </p:attrNameLst>
                                      </p:cBhvr>
                                      <p:tavLst>
                                        <p:tav tm="0">
                                          <p:val>
                                            <p:strVal val="#ppt_w*.05"/>
                                          </p:val>
                                        </p:tav>
                                        <p:tav tm="100000">
                                          <p:val>
                                            <p:strVal val="#ppt_w"/>
                                          </p:val>
                                        </p:tav>
                                      </p:tavLst>
                                    </p:anim>
                                    <p:anim calcmode="lin" valueType="num">
                                      <p:cBhvr>
                                        <p:cTn id="10" dur="1000" fill="hold"/>
                                        <p:tgtEl>
                                          <p:spTgt spid="205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5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5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50"/>
                                        </p:tgtEl>
                                      </p:cBhvr>
                                    </p:animEffect>
                                  </p:childTnLst>
                                </p:cTn>
                              </p:par>
                            </p:childTnLst>
                          </p:cTn>
                        </p:par>
                        <p:par>
                          <p:cTn id="15" fill="hold">
                            <p:stCondLst>
                              <p:cond delay="1000"/>
                            </p:stCondLst>
                            <p:childTnLst>
                              <p:par>
                                <p:cTn id="16" presetID="35" presetClass="entr" presetSubtype="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2000"/>
                                        <p:tgtEl>
                                          <p:spTgt spid="2"/>
                                        </p:tgtEl>
                                      </p:cBhvr>
                                    </p:animEffect>
                                    <p:anim calcmode="lin" valueType="num">
                                      <p:cBhvr>
                                        <p:cTn id="19" dur="2000" fill="hold"/>
                                        <p:tgtEl>
                                          <p:spTgt spid="2"/>
                                        </p:tgtEl>
                                        <p:attrNameLst>
                                          <p:attrName>style.rotation</p:attrName>
                                        </p:attrNameLst>
                                      </p:cBhvr>
                                      <p:tavLst>
                                        <p:tav tm="0">
                                          <p:val>
                                            <p:fltVal val="720"/>
                                          </p:val>
                                        </p:tav>
                                        <p:tav tm="100000">
                                          <p:val>
                                            <p:fltVal val="0"/>
                                          </p:val>
                                        </p:tav>
                                      </p:tavLst>
                                    </p:anim>
                                    <p:anim calcmode="lin" valueType="num">
                                      <p:cBhvr>
                                        <p:cTn id="20" dur="2000" fill="hold"/>
                                        <p:tgtEl>
                                          <p:spTgt spid="2"/>
                                        </p:tgtEl>
                                        <p:attrNameLst>
                                          <p:attrName>ppt_h</p:attrName>
                                        </p:attrNameLst>
                                      </p:cBhvr>
                                      <p:tavLst>
                                        <p:tav tm="0">
                                          <p:val>
                                            <p:fltVal val="0"/>
                                          </p:val>
                                        </p:tav>
                                        <p:tav tm="100000">
                                          <p:val>
                                            <p:strVal val="#ppt_h"/>
                                          </p:val>
                                        </p:tav>
                                      </p:tavLst>
                                    </p:anim>
                                    <p:anim calcmode="lin" valueType="num">
                                      <p:cBhvr>
                                        <p:cTn id="21"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785786" y="4857760"/>
            <a:ext cx="7977214" cy="1357322"/>
          </a:xfrm>
        </p:spPr>
        <p:txBody>
          <a:bodyPr/>
          <a:lstStyle/>
          <a:p>
            <a:r>
              <a:rPr lang="ru-RU" sz="3600" dirty="0" smtClean="0"/>
              <a:t>Жизненный уклад России начал резко меняться в эпоху Петра I. </a:t>
            </a:r>
            <a:endParaRPr lang="ru-RU" sz="3600" dirty="0"/>
          </a:p>
        </p:txBody>
      </p:sp>
      <p:pic>
        <p:nvPicPr>
          <p:cNvPr id="3075" name="Picture 3" descr="C:\Documents and Settings\User\Рабочий стол\Новая папка\34.jpeg"/>
          <p:cNvPicPr>
            <a:picLocks noChangeAspect="1" noChangeArrowheads="1"/>
          </p:cNvPicPr>
          <p:nvPr/>
        </p:nvPicPr>
        <p:blipFill>
          <a:blip r:embed="rId2"/>
          <a:srcRect/>
          <a:stretch>
            <a:fillRect/>
          </a:stretch>
        </p:blipFill>
        <p:spPr bwMode="auto">
          <a:xfrm rot="820029">
            <a:off x="3792206" y="603286"/>
            <a:ext cx="2946077" cy="413001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advClick="0" advTm="5125">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 presetClass="entr" presetSubtype="16" fill="hold" nodeType="afterEffect">
                                  <p:stCondLst>
                                    <p:cond delay="0"/>
                                  </p:stCondLst>
                                  <p:childTnLst>
                                    <p:set>
                                      <p:cBhvr>
                                        <p:cTn id="11" dur="1" fill="hold">
                                          <p:stCondLst>
                                            <p:cond delay="0"/>
                                          </p:stCondLst>
                                        </p:cTn>
                                        <p:tgtEl>
                                          <p:spTgt spid="3075"/>
                                        </p:tgtEl>
                                        <p:attrNameLst>
                                          <p:attrName>style.visibility</p:attrName>
                                        </p:attrNameLst>
                                      </p:cBhvr>
                                      <p:to>
                                        <p:strVal val="visible"/>
                                      </p:to>
                                    </p:set>
                                    <p:animEffect transition="in" filter="box(in)">
                                      <p:cBhvr>
                                        <p:cTn id="12"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42910" y="357166"/>
            <a:ext cx="4429156" cy="5500726"/>
          </a:xfrm>
        </p:spPr>
        <p:txBody>
          <a:bodyPr>
            <a:normAutofit/>
          </a:bodyPr>
          <a:lstStyle/>
          <a:p>
            <a:r>
              <a:rPr lang="ru-RU" sz="3200" dirty="0" smtClean="0"/>
              <a:t>Он преследовал три цели: приучение высших классов русского общества к формам обхождения, приобщение женщин к общественной жизни, слияния различных классов и их смешение с иностранцами.</a:t>
            </a:r>
            <a:endParaRPr lang="ru-RU" sz="3200" dirty="0"/>
          </a:p>
        </p:txBody>
      </p:sp>
      <p:pic>
        <p:nvPicPr>
          <p:cNvPr id="4098" name="Picture 2" descr="C:\Documents and Settings\User\Рабочий стол\Новая папка\35.jpeg"/>
          <p:cNvPicPr>
            <a:picLocks noChangeAspect="1" noChangeArrowheads="1"/>
          </p:cNvPicPr>
          <p:nvPr/>
        </p:nvPicPr>
        <p:blipFill>
          <a:blip r:embed="rId2"/>
          <a:srcRect/>
          <a:stretch>
            <a:fillRect/>
          </a:stretch>
        </p:blipFill>
        <p:spPr bwMode="auto">
          <a:xfrm rot="514295">
            <a:off x="5357818" y="1142984"/>
            <a:ext cx="3394733" cy="385765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advClick="0" advTm="9344">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par>
                          <p:cTn id="10" fill="hold">
                            <p:stCondLst>
                              <p:cond delay="6440"/>
                            </p:stCondLst>
                            <p:childTnLst>
                              <p:par>
                                <p:cTn id="11" presetID="52" presetClass="entr" presetSubtype="0" fill="hold" nodeType="afterEffect">
                                  <p:stCondLst>
                                    <p:cond delay="0"/>
                                  </p:stCondLst>
                                  <p:childTnLst>
                                    <p:set>
                                      <p:cBhvr>
                                        <p:cTn id="12" dur="1" fill="hold">
                                          <p:stCondLst>
                                            <p:cond delay="0"/>
                                          </p:stCondLst>
                                        </p:cTn>
                                        <p:tgtEl>
                                          <p:spTgt spid="4098"/>
                                        </p:tgtEl>
                                        <p:attrNameLst>
                                          <p:attrName>style.visibility</p:attrName>
                                        </p:attrNameLst>
                                      </p:cBhvr>
                                      <p:to>
                                        <p:strVal val="visible"/>
                                      </p:to>
                                    </p:set>
                                    <p:animScale>
                                      <p:cBhvr>
                                        <p:cTn id="13" dur="1000" decel="50000" fill="hold">
                                          <p:stCondLst>
                                            <p:cond delay="0"/>
                                          </p:stCondLst>
                                        </p:cTn>
                                        <p:tgtEl>
                                          <p:spTgt spid="409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4098"/>
                                        </p:tgtEl>
                                        <p:attrNameLst>
                                          <p:attrName>ppt_x</p:attrName>
                                          <p:attrName>ppt_y</p:attrName>
                                        </p:attrNameLst>
                                      </p:cBhvr>
                                    </p:animMotion>
                                    <p:animEffect transition="in" filter="fade">
                                      <p:cBhvr>
                                        <p:cTn id="15"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000628" y="571480"/>
            <a:ext cx="3686172" cy="5715040"/>
          </a:xfrm>
        </p:spPr>
        <p:txBody>
          <a:bodyPr>
            <a:normAutofit lnSpcReduction="10000"/>
          </a:bodyPr>
          <a:lstStyle/>
          <a:p>
            <a:r>
              <a:rPr lang="ru-RU" sz="2800" dirty="0" smtClean="0"/>
              <a:t>Создавались специальные руководства и наставления, где подробно разъяснялось, как надлежит вести себя в обществе в различных ситуациях, например «Юности честное зерцало, или Показания к житейскому обхождению».</a:t>
            </a:r>
            <a:endParaRPr lang="ru-RU" sz="2800" dirty="0"/>
          </a:p>
        </p:txBody>
      </p:sp>
      <p:pic>
        <p:nvPicPr>
          <p:cNvPr id="5122" name="Picture 2" descr="C:\Documents and Settings\User\Рабочий стол\Новая папка\36.jpeg"/>
          <p:cNvPicPr>
            <a:picLocks noChangeAspect="1" noChangeArrowheads="1"/>
          </p:cNvPicPr>
          <p:nvPr/>
        </p:nvPicPr>
        <p:blipFill>
          <a:blip r:embed="rId2"/>
          <a:srcRect/>
          <a:stretch>
            <a:fillRect/>
          </a:stretch>
        </p:blipFill>
        <p:spPr bwMode="auto">
          <a:xfrm rot="20849588">
            <a:off x="1093765" y="1019647"/>
            <a:ext cx="2574625" cy="378621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advClick="0" advTm="1164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6" presetClass="emph" presetSubtype="0" fill="hold" nodeType="afterEffect">
                                  <p:stCondLst>
                                    <p:cond delay="0"/>
                                  </p:stCondLst>
                                  <p:childTnLst>
                                    <p:animScale>
                                      <p:cBhvr>
                                        <p:cTn id="10" dur="2000" fill="hold"/>
                                        <p:tgtEl>
                                          <p:spTgt spid="512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3500438"/>
            <a:ext cx="7901014" cy="3143272"/>
          </a:xfrm>
        </p:spPr>
        <p:txBody>
          <a:bodyPr/>
          <a:lstStyle/>
          <a:p>
            <a:r>
              <a:rPr lang="ru-RU" sz="2800" dirty="0" smtClean="0"/>
              <a:t>Придворный быт был строго регламентирован и сопровождался сложными церемониями. Каждый день во дворце проходили торжественные выходы членов императорской фамилии, приемы иностранных послов, аудиенции частным лицам.</a:t>
            </a:r>
            <a:br>
              <a:rPr lang="ru-RU" sz="2800" dirty="0" smtClean="0"/>
            </a:br>
            <a:endParaRPr lang="ru-RU" sz="2800" dirty="0"/>
          </a:p>
        </p:txBody>
      </p:sp>
      <p:pic>
        <p:nvPicPr>
          <p:cNvPr id="6148" name="Picture 4" descr="C:\Documents and Settings\User\Рабочий стол\Новая папка\images4.jpeg"/>
          <p:cNvPicPr>
            <a:picLocks noChangeAspect="1" noChangeArrowheads="1"/>
          </p:cNvPicPr>
          <p:nvPr/>
        </p:nvPicPr>
        <p:blipFill>
          <a:blip r:embed="rId2"/>
          <a:srcRect/>
          <a:stretch>
            <a:fillRect/>
          </a:stretch>
        </p:blipFill>
        <p:spPr bwMode="auto">
          <a:xfrm rot="945350">
            <a:off x="5767704" y="648148"/>
            <a:ext cx="2000264" cy="2769596"/>
          </a:xfrm>
          <a:prstGeom prst="rect">
            <a:avLst/>
          </a:prstGeom>
          <a:noFill/>
        </p:spPr>
      </p:pic>
      <p:pic>
        <p:nvPicPr>
          <p:cNvPr id="6149" name="Picture 5" descr="C:\Documents and Settings\User\Рабочий стол\Новая папка\42.jpg"/>
          <p:cNvPicPr>
            <a:picLocks noChangeAspect="1" noChangeArrowheads="1"/>
          </p:cNvPicPr>
          <p:nvPr/>
        </p:nvPicPr>
        <p:blipFill>
          <a:blip r:embed="rId3"/>
          <a:srcRect/>
          <a:stretch>
            <a:fillRect/>
          </a:stretch>
        </p:blipFill>
        <p:spPr bwMode="auto">
          <a:xfrm rot="20917295">
            <a:off x="2187748" y="279618"/>
            <a:ext cx="2255406" cy="2980712"/>
          </a:xfrm>
          <a:prstGeom prst="rect">
            <a:avLst/>
          </a:prstGeom>
          <a:noFill/>
        </p:spPr>
      </p:pic>
    </p:spTree>
  </p:cSld>
  <p:clrMapOvr>
    <a:masterClrMapping/>
  </p:clrMapOvr>
  <p:transition advClick="0" advTm="10187">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15" presetClass="entr" presetSubtype="0" fill="hold" nodeType="afterEffect">
                                  <p:stCondLst>
                                    <p:cond delay="0"/>
                                  </p:stCondLst>
                                  <p:childTnLst>
                                    <p:set>
                                      <p:cBhvr>
                                        <p:cTn id="10" dur="1" fill="hold">
                                          <p:stCondLst>
                                            <p:cond delay="0"/>
                                          </p:stCondLst>
                                        </p:cTn>
                                        <p:tgtEl>
                                          <p:spTgt spid="6148"/>
                                        </p:tgtEl>
                                        <p:attrNameLst>
                                          <p:attrName>style.visibility</p:attrName>
                                        </p:attrNameLst>
                                      </p:cBhvr>
                                      <p:to>
                                        <p:strVal val="visible"/>
                                      </p:to>
                                    </p:set>
                                    <p:anim calcmode="lin" valueType="num">
                                      <p:cBhvr>
                                        <p:cTn id="11" dur="2000" fill="hold"/>
                                        <p:tgtEl>
                                          <p:spTgt spid="6148"/>
                                        </p:tgtEl>
                                        <p:attrNameLst>
                                          <p:attrName>ppt_w</p:attrName>
                                        </p:attrNameLst>
                                      </p:cBhvr>
                                      <p:tavLst>
                                        <p:tav tm="0">
                                          <p:val>
                                            <p:fltVal val="0"/>
                                          </p:val>
                                        </p:tav>
                                        <p:tav tm="100000">
                                          <p:val>
                                            <p:strVal val="#ppt_w"/>
                                          </p:val>
                                        </p:tav>
                                      </p:tavLst>
                                    </p:anim>
                                    <p:anim calcmode="lin" valueType="num">
                                      <p:cBhvr>
                                        <p:cTn id="12" dur="2000" fill="hold"/>
                                        <p:tgtEl>
                                          <p:spTgt spid="6148"/>
                                        </p:tgtEl>
                                        <p:attrNameLst>
                                          <p:attrName>ppt_h</p:attrName>
                                        </p:attrNameLst>
                                      </p:cBhvr>
                                      <p:tavLst>
                                        <p:tav tm="0">
                                          <p:val>
                                            <p:fltVal val="0"/>
                                          </p:val>
                                        </p:tav>
                                        <p:tav tm="100000">
                                          <p:val>
                                            <p:strVal val="#ppt_h"/>
                                          </p:val>
                                        </p:tav>
                                      </p:tavLst>
                                    </p:anim>
                                    <p:anim calcmode="lin" valueType="num">
                                      <p:cBhvr>
                                        <p:cTn id="13" dur="2000" fill="hold"/>
                                        <p:tgtEl>
                                          <p:spTgt spid="6148"/>
                                        </p:tgtEl>
                                        <p:attrNameLst>
                                          <p:attrName>ppt_x</p:attrName>
                                        </p:attrNameLst>
                                      </p:cBhvr>
                                      <p:tavLst>
                                        <p:tav tm="0" fmla="#ppt_x+(cos(-2*pi*(1-$))*-#ppt_x-sin(-2*pi*(1-$))*(1-#ppt_y))*(1-$)">
                                          <p:val>
                                            <p:fltVal val="0"/>
                                          </p:val>
                                        </p:tav>
                                        <p:tav tm="100000">
                                          <p:val>
                                            <p:fltVal val="1"/>
                                          </p:val>
                                        </p:tav>
                                      </p:tavLst>
                                    </p:anim>
                                    <p:anim calcmode="lin" valueType="num">
                                      <p:cBhvr>
                                        <p:cTn id="14" dur="2000" fill="hold"/>
                                        <p:tgtEl>
                                          <p:spTgt spid="6148"/>
                                        </p:tgtEl>
                                        <p:attrNameLst>
                                          <p:attrName>ppt_y</p:attrName>
                                        </p:attrNameLst>
                                      </p:cBhvr>
                                      <p:tavLst>
                                        <p:tav tm="0" fmla="#ppt_y+(sin(-2*pi*(1-$))*-#ppt_x+cos(-2*pi*(1-$))*(1-#ppt_y))*(1-$)">
                                          <p:val>
                                            <p:fltVal val="0"/>
                                          </p:val>
                                        </p:tav>
                                        <p:tav tm="100000">
                                          <p:val>
                                            <p:fltVal val="1"/>
                                          </p:val>
                                        </p:tav>
                                      </p:tavLst>
                                    </p:anim>
                                  </p:childTnLst>
                                </p:cTn>
                              </p:par>
                            </p:childTnLst>
                          </p:cTn>
                        </p:par>
                        <p:par>
                          <p:cTn id="15" fill="hold">
                            <p:stCondLst>
                              <p:cond delay="2500"/>
                            </p:stCondLst>
                            <p:childTnLst>
                              <p:par>
                                <p:cTn id="16" presetID="15" presetClass="entr" presetSubtype="0" fill="hold" nodeType="afterEffect">
                                  <p:stCondLst>
                                    <p:cond delay="0"/>
                                  </p:stCondLst>
                                  <p:childTnLst>
                                    <p:set>
                                      <p:cBhvr>
                                        <p:cTn id="17" dur="1" fill="hold">
                                          <p:stCondLst>
                                            <p:cond delay="0"/>
                                          </p:stCondLst>
                                        </p:cTn>
                                        <p:tgtEl>
                                          <p:spTgt spid="6149"/>
                                        </p:tgtEl>
                                        <p:attrNameLst>
                                          <p:attrName>style.visibility</p:attrName>
                                        </p:attrNameLst>
                                      </p:cBhvr>
                                      <p:to>
                                        <p:strVal val="visible"/>
                                      </p:to>
                                    </p:set>
                                    <p:anim calcmode="lin" valueType="num">
                                      <p:cBhvr>
                                        <p:cTn id="18" dur="1000" fill="hold"/>
                                        <p:tgtEl>
                                          <p:spTgt spid="6149"/>
                                        </p:tgtEl>
                                        <p:attrNameLst>
                                          <p:attrName>ppt_w</p:attrName>
                                        </p:attrNameLst>
                                      </p:cBhvr>
                                      <p:tavLst>
                                        <p:tav tm="0">
                                          <p:val>
                                            <p:fltVal val="0"/>
                                          </p:val>
                                        </p:tav>
                                        <p:tav tm="100000">
                                          <p:val>
                                            <p:strVal val="#ppt_w"/>
                                          </p:val>
                                        </p:tav>
                                      </p:tavLst>
                                    </p:anim>
                                    <p:anim calcmode="lin" valueType="num">
                                      <p:cBhvr>
                                        <p:cTn id="19" dur="1000" fill="hold"/>
                                        <p:tgtEl>
                                          <p:spTgt spid="6149"/>
                                        </p:tgtEl>
                                        <p:attrNameLst>
                                          <p:attrName>ppt_h</p:attrName>
                                        </p:attrNameLst>
                                      </p:cBhvr>
                                      <p:tavLst>
                                        <p:tav tm="0">
                                          <p:val>
                                            <p:fltVal val="0"/>
                                          </p:val>
                                        </p:tav>
                                        <p:tav tm="100000">
                                          <p:val>
                                            <p:strVal val="#ppt_h"/>
                                          </p:val>
                                        </p:tav>
                                      </p:tavLst>
                                    </p:anim>
                                    <p:anim calcmode="lin" valueType="num">
                                      <p:cBhvr>
                                        <p:cTn id="20" dur="1000" fill="hold"/>
                                        <p:tgtEl>
                                          <p:spTgt spid="6149"/>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614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00034" y="4000504"/>
            <a:ext cx="8643966" cy="2500330"/>
          </a:xfrm>
        </p:spPr>
        <p:txBody>
          <a:bodyPr>
            <a:noAutofit/>
          </a:bodyPr>
          <a:lstStyle/>
          <a:p>
            <a:pPr algn="just"/>
            <a:r>
              <a:rPr lang="ru-RU" sz="2400" dirty="0" smtClean="0"/>
              <a:t>Особое место в светской жизни вообще и в придворной в частности занимали балы. Балы были введены в России Петром Великим после его возвращения из-за границы в 1717 году. Следствием этого был издан в 1719 г. указ о собраниях-ассамблеях. </a:t>
            </a:r>
            <a:r>
              <a:rPr lang="ru-RU" sz="2400" smtClean="0"/>
              <a:t>Петр сам </a:t>
            </a:r>
            <a:r>
              <a:rPr lang="ru-RU" sz="2400" dirty="0" smtClean="0"/>
              <a:t>составил правила организации ассамблей и правила поведения на них гостей по </a:t>
            </a:r>
            <a:r>
              <a:rPr lang="ru-RU" sz="2400" smtClean="0"/>
              <a:t>французскому примеру. </a:t>
            </a:r>
            <a:endParaRPr lang="ru-RU" sz="2400" dirty="0"/>
          </a:p>
        </p:txBody>
      </p:sp>
      <p:pic>
        <p:nvPicPr>
          <p:cNvPr id="7171" name="Picture 3" descr="C:\Documents and Settings\User\Рабочий стол\Новая папка\53952205_38490552_M.jpg"/>
          <p:cNvPicPr>
            <a:picLocks noChangeAspect="1" noChangeArrowheads="1"/>
          </p:cNvPicPr>
          <p:nvPr/>
        </p:nvPicPr>
        <p:blipFill>
          <a:blip r:embed="rId2"/>
          <a:srcRect/>
          <a:stretch>
            <a:fillRect/>
          </a:stretch>
        </p:blipFill>
        <p:spPr bwMode="auto">
          <a:xfrm>
            <a:off x="2428860" y="246742"/>
            <a:ext cx="4681622" cy="3598161"/>
          </a:xfrm>
          <a:prstGeom prst="rect">
            <a:avLst/>
          </a:prstGeom>
          <a:noFill/>
        </p:spPr>
      </p:pic>
    </p:spTree>
  </p:cSld>
  <p:clrMapOvr>
    <a:masterClrMapping/>
  </p:clrMapOvr>
  <p:transition advClick="0" advTm="215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5" presetClass="entr" presetSubtype="0" fill="hold" nodeType="after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2000"/>
                                        <p:tgtEl>
                                          <p:spTgt spid="7171"/>
                                        </p:tgtEl>
                                      </p:cBhvr>
                                    </p:animEffect>
                                    <p:anim calcmode="lin" valueType="num">
                                      <p:cBhvr>
                                        <p:cTn id="15" dur="2000" fill="hold"/>
                                        <p:tgtEl>
                                          <p:spTgt spid="7171"/>
                                        </p:tgtEl>
                                        <p:attrNameLst>
                                          <p:attrName>style.rotation</p:attrName>
                                        </p:attrNameLst>
                                      </p:cBhvr>
                                      <p:tavLst>
                                        <p:tav tm="0">
                                          <p:val>
                                            <p:fltVal val="720"/>
                                          </p:val>
                                        </p:tav>
                                        <p:tav tm="100000">
                                          <p:val>
                                            <p:fltVal val="0"/>
                                          </p:val>
                                        </p:tav>
                                      </p:tavLst>
                                    </p:anim>
                                    <p:anim calcmode="lin" valueType="num">
                                      <p:cBhvr>
                                        <p:cTn id="16" dur="2000" fill="hold"/>
                                        <p:tgtEl>
                                          <p:spTgt spid="7171"/>
                                        </p:tgtEl>
                                        <p:attrNameLst>
                                          <p:attrName>ppt_h</p:attrName>
                                        </p:attrNameLst>
                                      </p:cBhvr>
                                      <p:tavLst>
                                        <p:tav tm="0">
                                          <p:val>
                                            <p:fltVal val="0"/>
                                          </p:val>
                                        </p:tav>
                                        <p:tav tm="100000">
                                          <p:val>
                                            <p:strVal val="#ppt_h"/>
                                          </p:val>
                                        </p:tav>
                                      </p:tavLst>
                                    </p:anim>
                                    <p:anim calcmode="lin" valueType="num">
                                      <p:cBhvr>
                                        <p:cTn id="17" dur="2000" fill="hold"/>
                                        <p:tgtEl>
                                          <p:spTgt spid="717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4000504"/>
            <a:ext cx="8043890" cy="2714644"/>
          </a:xfrm>
        </p:spPr>
        <p:txBody>
          <a:bodyPr/>
          <a:lstStyle/>
          <a:p>
            <a:pPr algn="just"/>
            <a:r>
              <a:rPr lang="ru-RU" dirty="0" smtClean="0"/>
              <a:t> </a:t>
            </a:r>
            <a:br>
              <a:rPr lang="ru-RU" dirty="0" smtClean="0"/>
            </a:br>
            <a:r>
              <a:rPr lang="ru-RU" sz="2800" dirty="0" smtClean="0"/>
              <a:t>Пышность, роскошь, сословная замкнутость, преобладание формальной стороны этикета над его содержанием все эти признаки были отражены в дворянском этикете второй половины ХVIII века. </a:t>
            </a:r>
            <a:endParaRPr lang="ru-RU" sz="2800" dirty="0"/>
          </a:p>
        </p:txBody>
      </p:sp>
      <p:pic>
        <p:nvPicPr>
          <p:cNvPr id="8196" name="Picture 4" descr="C:\Documents and Settings\User\Рабочий стол\Новая папка\40.jpg"/>
          <p:cNvPicPr>
            <a:picLocks noChangeAspect="1" noChangeArrowheads="1"/>
          </p:cNvPicPr>
          <p:nvPr/>
        </p:nvPicPr>
        <p:blipFill>
          <a:blip r:embed="rId2"/>
          <a:srcRect/>
          <a:stretch>
            <a:fillRect/>
          </a:stretch>
        </p:blipFill>
        <p:spPr bwMode="auto">
          <a:xfrm>
            <a:off x="2357422" y="357166"/>
            <a:ext cx="5400690" cy="3484565"/>
          </a:xfrm>
          <a:prstGeom prst="rect">
            <a:avLst/>
          </a:prstGeom>
          <a:noFill/>
        </p:spPr>
      </p:pic>
    </p:spTree>
  </p:cSld>
  <p:clrMapOvr>
    <a:masterClrMapping/>
  </p:clrMapOvr>
  <p:transition advClick="0" advTm="12625">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par>
                          <p:cTn id="10" fill="hold">
                            <p:stCondLst>
                              <p:cond delay="1000"/>
                            </p:stCondLst>
                            <p:childTnLst>
                              <p:par>
                                <p:cTn id="11" presetID="6" presetClass="emph" presetSubtype="0" fill="hold" nodeType="afterEffect">
                                  <p:stCondLst>
                                    <p:cond delay="0"/>
                                  </p:stCondLst>
                                  <p:childTnLst>
                                    <p:animScale>
                                      <p:cBhvr>
                                        <p:cTn id="12" dur="2000" fill="hold"/>
                                        <p:tgtEl>
                                          <p:spTgt spid="819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86380" y="428604"/>
            <a:ext cx="3400420" cy="5889900"/>
          </a:xfrm>
        </p:spPr>
        <p:txBody>
          <a:bodyPr/>
          <a:lstStyle/>
          <a:p>
            <a:r>
              <a:rPr lang="ru-RU" sz="3200" dirty="0" smtClean="0"/>
              <a:t>Дамы обязательно надевали головной убор, а для девушек было обязательным закрепить в волосах цветы. </a:t>
            </a:r>
            <a:endParaRPr lang="ru-RU" dirty="0"/>
          </a:p>
        </p:txBody>
      </p:sp>
      <p:pic>
        <p:nvPicPr>
          <p:cNvPr id="9218" name="Picture 2" descr="C:\Documents and Settings\User\Рабочий стол\Новая папка\41.jpg"/>
          <p:cNvPicPr>
            <a:picLocks noChangeAspect="1" noChangeArrowheads="1"/>
          </p:cNvPicPr>
          <p:nvPr/>
        </p:nvPicPr>
        <p:blipFill>
          <a:blip r:embed="rId2"/>
          <a:srcRect/>
          <a:stretch>
            <a:fillRect/>
          </a:stretch>
        </p:blipFill>
        <p:spPr bwMode="auto">
          <a:xfrm rot="20772154">
            <a:off x="652819" y="830702"/>
            <a:ext cx="3873701" cy="4146295"/>
          </a:xfrm>
          <a:prstGeom prst="rect">
            <a:avLst/>
          </a:prstGeom>
          <a:noFill/>
        </p:spPr>
      </p:pic>
    </p:spTree>
  </p:cSld>
  <p:clrMapOvr>
    <a:masterClrMapping/>
  </p:clrMapOvr>
  <p:transition advClick="0" advTm="7938">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51" presetClass="entr" presetSubtype="0" fill="hold" nodeType="afterEffect">
                                  <p:stCondLst>
                                    <p:cond delay="0"/>
                                  </p:stCondLst>
                                  <p:childTnLst>
                                    <p:set>
                                      <p:cBhvr>
                                        <p:cTn id="10" dur="1" fill="hold">
                                          <p:stCondLst>
                                            <p:cond delay="0"/>
                                          </p:stCondLst>
                                        </p:cTn>
                                        <p:tgtEl>
                                          <p:spTgt spid="9218"/>
                                        </p:tgtEl>
                                        <p:attrNameLst>
                                          <p:attrName>style.visibility</p:attrName>
                                        </p:attrNameLst>
                                      </p:cBhvr>
                                      <p:to>
                                        <p:strVal val="visible"/>
                                      </p:to>
                                    </p:set>
                                    <p:animEffect transition="in" filter="fade">
                                      <p:cBhvr>
                                        <p:cTn id="11" dur="770" decel="100000"/>
                                        <p:tgtEl>
                                          <p:spTgt spid="9218"/>
                                        </p:tgtEl>
                                      </p:cBhvr>
                                    </p:animEffect>
                                    <p:animScale>
                                      <p:cBhvr>
                                        <p:cTn id="12" dur="770" decel="100000"/>
                                        <p:tgtEl>
                                          <p:spTgt spid="9218"/>
                                        </p:tgtEl>
                                      </p:cBhvr>
                                      <p:from x="10000" y="10000"/>
                                      <p:to x="200000" y="450000"/>
                                    </p:animScale>
                                    <p:animScale>
                                      <p:cBhvr>
                                        <p:cTn id="13" dur="1230" accel="100000" fill="hold">
                                          <p:stCondLst>
                                            <p:cond delay="770"/>
                                          </p:stCondLst>
                                        </p:cTn>
                                        <p:tgtEl>
                                          <p:spTgt spid="9218"/>
                                        </p:tgtEl>
                                      </p:cBhvr>
                                      <p:from x="200000" y="450000"/>
                                      <p:to x="100000" y="100000"/>
                                    </p:animScale>
                                    <p:set>
                                      <p:cBhvr>
                                        <p:cTn id="14" dur="770" fill="hold"/>
                                        <p:tgtEl>
                                          <p:spTgt spid="9218"/>
                                        </p:tgtEl>
                                        <p:attrNameLst>
                                          <p:attrName>ppt_x</p:attrName>
                                        </p:attrNameLst>
                                      </p:cBhvr>
                                      <p:to>
                                        <p:strVal val="(0.5)"/>
                                      </p:to>
                                    </p:set>
                                    <p:anim from="(0.5)" to="(#ppt_x)" calcmode="lin" valueType="num">
                                      <p:cBhvr>
                                        <p:cTn id="15" dur="1230" accel="100000" fill="hold">
                                          <p:stCondLst>
                                            <p:cond delay="770"/>
                                          </p:stCondLst>
                                        </p:cTn>
                                        <p:tgtEl>
                                          <p:spTgt spid="9218"/>
                                        </p:tgtEl>
                                        <p:attrNameLst>
                                          <p:attrName>ppt_x</p:attrName>
                                        </p:attrNameLst>
                                      </p:cBhvr>
                                    </p:anim>
                                    <p:set>
                                      <p:cBhvr>
                                        <p:cTn id="16" dur="770" fill="hold"/>
                                        <p:tgtEl>
                                          <p:spTgt spid="9218"/>
                                        </p:tgtEl>
                                        <p:attrNameLst>
                                          <p:attrName>ppt_y</p:attrName>
                                        </p:attrNameLst>
                                      </p:cBhvr>
                                      <p:to>
                                        <p:strVal val="(#ppt_y+0.4)"/>
                                      </p:to>
                                    </p:set>
                                    <p:anim from="(#ppt_y+0.4)" to="(#ppt_y)" calcmode="lin" valueType="num">
                                      <p:cBhvr>
                                        <p:cTn id="17" dur="1230" accel="100000" fill="hold">
                                          <p:stCondLst>
                                            <p:cond delay="770"/>
                                          </p:stCondLst>
                                        </p:cTn>
                                        <p:tgtEl>
                                          <p:spTgt spid="921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9.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210</TotalTime>
  <Words>461</Words>
  <Application>Microsoft Office PowerPoint</Application>
  <PresentationFormat>Экран (4:3)</PresentationFormat>
  <Paragraphs>16</Paragraphs>
  <Slides>15</Slides>
  <Notes>1</Notes>
  <HiddenSlides>0</HiddenSlides>
  <MMClips>1</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Метро</vt:lpstr>
      <vt:lpstr>Придворный этикет в России XVIII века</vt:lpstr>
      <vt:lpstr>  В России культура этикета распространилась значительно позднее, чем в Западной Европе. </vt:lpstr>
      <vt:lpstr>Слайд 3</vt:lpstr>
      <vt:lpstr>Слайд 4</vt:lpstr>
      <vt:lpstr>Слайд 5</vt:lpstr>
      <vt:lpstr>Придворный быт был строго регламентирован и сопровождался сложными церемониями. Каждый день во дворце проходили торжественные выходы членов императорской фамилии, приемы иностранных послов, аудиенции частным лицам. </vt:lpstr>
      <vt:lpstr>Слайд 7</vt:lpstr>
      <vt:lpstr>  Пышность, роскошь, сословная замкнутость, преобладание формальной стороны этикета над его содержанием все эти признаки были отражены в дворянском этикете второй половины ХVIII века. </vt:lpstr>
      <vt:lpstr>Дамы обязательно надевали головной убор, а для девушек было обязательным закрепить в волосах цветы. </vt:lpstr>
      <vt:lpstr>К выходу императрицы все дамы  надевали атласные платья или платья из фая светлых, нежных тонов. </vt:lpstr>
      <vt:lpstr>Важными элементами этикета при дворе считались скромность и вежливость. Часто при выходах у дверей скапливалось много народу, и “толкаться вперед” всегда считалось проступком против “хорошего тона”. Дамы накручивали свой шлейф вокруг левой руки и проходили рядами (по две в ряд) очень медленно, чтобы никого не задеть и не толкнуть. </vt:lpstr>
      <vt:lpstr>В первой половине 18 века появляется стиль рококо, который как бы завершает развитие стиля барокко. Рококо декоративный стиль, носящий черты хрупкости, утонченности, некоторой манерности и чувственности. Волосы завивались в локоны, а иногда гладко зачесывали назад</vt:lpstr>
      <vt:lpstr>. В 70-х годах 18 века прически становятся особенно сложными. На изготовление модной прически «куафюры»- уходило по несколько часов. Женщины старались сохранить ее в неприкосновенности на несколько дней. Прически делали следующим образом. Волосы расчесывали, на макушку ставили легкий каркас, на который поднимали и крепили волосы, далее их завивали, пудрили и, наконец, приступали к украшению. Для этого использовали ленты, цветы, кружева. Иногда на голову водружалась целая корзина с плодами или даже макет корабля со снастями и парусами. Иногда на голове была масса драгоценностей, которые превосходили вес самой головы.</vt:lpstr>
      <vt:lpstr> Самым излюбленным капризом у россиянок в XVI-XVIII веках были серьги, известные с древнейших времен. Без серег из золота, серебра или другого металла не увидишь ни одной русской женщины, ни замужней, ни девицы. Изделия имели различную форму, орнамент, всевозможные цветовые сочетания, украшались жемчугом, бирюзой.</vt:lpstr>
      <vt:lpstr> Мы рассмотрели основные правила придворного этикета в России в ХVIII веке, который формировался по западному образцу, и можем сделать вывод о его строгой регламентации и отметить, что знание истории этикета позволит нам многое понять о своем собственном поведении.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Придворный этикет в России XVIII века</dc:title>
  <dc:creator>User</dc:creator>
  <cp:lastModifiedBy>User</cp:lastModifiedBy>
  <cp:revision>33</cp:revision>
  <dcterms:created xsi:type="dcterms:W3CDTF">2011-01-17T15:19:27Z</dcterms:created>
  <dcterms:modified xsi:type="dcterms:W3CDTF">2011-01-17T20:20:03Z</dcterms:modified>
</cp:coreProperties>
</file>