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4" r:id="rId10"/>
    <p:sldId id="263" r:id="rId11"/>
    <p:sldId id="262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5B2-2B74-40F2-97B5-4FF195CEEB37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9ACF-F6FC-41FA-B6D2-B94504B272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5B2-2B74-40F2-97B5-4FF195CEEB37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9ACF-F6FC-41FA-B6D2-B94504B27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5B2-2B74-40F2-97B5-4FF195CEEB37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9ACF-F6FC-41FA-B6D2-B94504B27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5B2-2B74-40F2-97B5-4FF195CEEB37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9ACF-F6FC-41FA-B6D2-B94504B27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5B2-2B74-40F2-97B5-4FF195CEEB37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9ACF-F6FC-41FA-B6D2-B94504B272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5B2-2B74-40F2-97B5-4FF195CEEB37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9ACF-F6FC-41FA-B6D2-B94504B27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5B2-2B74-40F2-97B5-4FF195CEEB37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9ACF-F6FC-41FA-B6D2-B94504B27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5B2-2B74-40F2-97B5-4FF195CEEB37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9ACF-F6FC-41FA-B6D2-B94504B27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5B2-2B74-40F2-97B5-4FF195CEEB37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9ACF-F6FC-41FA-B6D2-B94504B27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5B2-2B74-40F2-97B5-4FF195CEEB37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9ACF-F6FC-41FA-B6D2-B94504B27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5B2-2B74-40F2-97B5-4FF195CEEB37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CF9ACF-F6FC-41FA-B6D2-B94504B2727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6D55B2-2B74-40F2-97B5-4FF195CEEB37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CF9ACF-F6FC-41FA-B6D2-B94504B2727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reshuege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2132856"/>
            <a:ext cx="7851648" cy="2705472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Метод    рационализации при решении показательных и логарифмических неравенств</a:t>
            </a:r>
            <a:br>
              <a:rPr lang="ru-RU" sz="4400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1552136"/>
          </a:xfrm>
        </p:spPr>
        <p:txBody>
          <a:bodyPr/>
          <a:lstStyle/>
          <a:p>
            <a:r>
              <a:rPr lang="ru-RU" b="1" i="1" dirty="0" smtClean="0">
                <a:latin typeface="Batang" pitchFamily="18" charset="-127"/>
                <a:ea typeface="Batang" pitchFamily="18" charset="-127"/>
              </a:rPr>
              <a:t>Презентация по алгебре учителя высшей категории ГБОУ СОШ №127 Лысенко Н.Н.</a:t>
            </a:r>
            <a:endParaRPr lang="ru-RU" b="1" i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+mj-lt"/>
              </a:rPr>
              <a:t>Рассмотрим таблицы, позволяющие рационализировать показательный неравенства .  </a:t>
            </a:r>
          </a:p>
          <a:p>
            <a:r>
              <a:rPr lang="ru-RU" sz="2400" b="1" dirty="0" smtClean="0">
                <a:latin typeface="+mj-lt"/>
              </a:rPr>
              <a:t>Таблица для рационализации в показательных неравенствах:</a:t>
            </a:r>
            <a:endParaRPr lang="ru-RU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f</a:t>
            </a:r>
            <a:r>
              <a:rPr lang="ru-RU" sz="2400" dirty="0" smtClean="0">
                <a:latin typeface="+mj-lt"/>
              </a:rPr>
              <a:t> и </a:t>
            </a:r>
            <a:r>
              <a:rPr lang="en-US" sz="2400" dirty="0" smtClean="0">
                <a:latin typeface="+mj-lt"/>
              </a:rPr>
              <a:t>g</a:t>
            </a:r>
            <a:r>
              <a:rPr lang="ru-RU" sz="2400" dirty="0" smtClean="0">
                <a:latin typeface="+mj-lt"/>
              </a:rPr>
              <a:t>— функции от </a:t>
            </a:r>
            <a:r>
              <a:rPr lang="en-US" sz="2400" dirty="0" smtClean="0">
                <a:latin typeface="+mj-lt"/>
              </a:rPr>
              <a:t>x</a:t>
            </a:r>
            <a:r>
              <a:rPr lang="ru-RU" sz="2400" dirty="0" smtClean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h</a:t>
            </a:r>
            <a:r>
              <a:rPr lang="ru-RU" sz="2400" dirty="0" smtClean="0">
                <a:latin typeface="+mj-lt"/>
              </a:rPr>
              <a:t>— функция или число, </a:t>
            </a:r>
            <a:r>
              <a:rPr lang="en-US" sz="2400" dirty="0" smtClean="0">
                <a:latin typeface="+mj-lt"/>
              </a:rPr>
              <a:t>V</a:t>
            </a:r>
            <a:r>
              <a:rPr lang="ru-RU" sz="2400" dirty="0" smtClean="0">
                <a:latin typeface="+mj-lt"/>
              </a:rPr>
              <a:t>— один из знаков ›,≤,≥,‹.Таблица работает при условии  </a:t>
            </a:r>
            <a:r>
              <a:rPr lang="en-US" sz="2400" dirty="0" smtClean="0">
                <a:latin typeface="+mj-lt"/>
              </a:rPr>
              <a:t>h</a:t>
            </a:r>
            <a:r>
              <a:rPr lang="ru-RU" sz="2400" dirty="0" smtClean="0">
                <a:latin typeface="+mj-lt"/>
              </a:rPr>
              <a:t>›0,</a:t>
            </a:r>
            <a:r>
              <a:rPr lang="en-US" sz="2400" dirty="0" smtClean="0">
                <a:latin typeface="+mj-lt"/>
              </a:rPr>
              <a:t>h</a:t>
            </a:r>
            <a:r>
              <a:rPr lang="ru-RU" sz="2400" dirty="0" smtClean="0">
                <a:latin typeface="+mj-lt"/>
              </a:rPr>
              <a:t>≠1</a:t>
            </a:r>
            <a:r>
              <a:rPr lang="ru-RU" sz="2400" dirty="0" smtClean="0">
                <a:latin typeface="+mj-lt"/>
              </a:rPr>
              <a:t>.</a:t>
            </a:r>
          </a:p>
          <a:p>
            <a:endParaRPr lang="ru-RU" sz="2400" dirty="0" smtClean="0">
              <a:latin typeface="+mj-lt"/>
            </a:endParaRPr>
          </a:p>
          <a:p>
            <a:endParaRPr lang="ru-RU" sz="2400" dirty="0" smtClean="0">
              <a:latin typeface="+mj-lt"/>
            </a:endParaRPr>
          </a:p>
          <a:p>
            <a:endParaRPr lang="ru-RU" sz="2400" dirty="0" smtClean="0">
              <a:latin typeface="+mj-lt"/>
            </a:endParaRPr>
          </a:p>
          <a:p>
            <a:endParaRPr lang="ru-RU" sz="2400" dirty="0" smtClean="0">
              <a:latin typeface="+mj-lt"/>
            </a:endParaRPr>
          </a:p>
          <a:p>
            <a:endParaRPr lang="ru-RU" sz="2400" dirty="0" smtClean="0">
              <a:latin typeface="+mj-lt"/>
            </a:endParaRPr>
          </a:p>
          <a:p>
            <a:endParaRPr lang="ru-RU" sz="2400" dirty="0" smtClean="0">
              <a:latin typeface="+mj-lt"/>
            </a:endParaRPr>
          </a:p>
          <a:p>
            <a:endParaRPr lang="ru-RU" sz="2400" dirty="0" smtClean="0">
              <a:latin typeface="+mj-lt"/>
            </a:endParaRPr>
          </a:p>
          <a:p>
            <a:endParaRPr lang="ru-RU" sz="2400" dirty="0" smtClean="0">
              <a:latin typeface="+mj-lt"/>
            </a:endParaRPr>
          </a:p>
          <a:p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Опять же, по сути, нужно запомнить первую  и третью строчки таблицы. Вторая строка -частный случай первой, а четвертая строка — частный случай третьей.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 descr="ij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20888"/>
            <a:ext cx="468052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90465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Bef>
                <a:spcPts val="375"/>
              </a:spcBef>
              <a:spcAft>
                <a:spcPts val="1125"/>
              </a:spcAft>
            </a:pPr>
            <a:r>
              <a:rPr lang="ru-RU" sz="32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Пример: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75"/>
              </a:spcBef>
              <a:spcAft>
                <a:spcPts val="1125"/>
              </a:spcAft>
              <a:buNone/>
              <a:tabLst>
                <a:tab pos="971550" algn="l"/>
              </a:tabLst>
            </a:pPr>
            <a:r>
              <a:rPr lang="ru-RU" sz="32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	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ts val="1800"/>
              </a:lnSpc>
              <a:spcBef>
                <a:spcPts val="375"/>
              </a:spcBef>
              <a:spcAft>
                <a:spcPts val="1125"/>
              </a:spcAft>
              <a:buNone/>
            </a:pPr>
            <a:r>
              <a:rPr lang="ru-RU" sz="2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(</a:t>
            </a:r>
            <a:r>
              <a:rPr lang="en-US" sz="2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r>
              <a:rPr lang="ru-RU" sz="2000" baseline="30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2</a:t>
            </a:r>
            <a:r>
              <a:rPr lang="ru-RU" sz="2000" baseline="-25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-</a:t>
            </a:r>
            <a:r>
              <a:rPr lang="en-US" sz="2800" baseline="-25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r>
              <a:rPr lang="ru-RU" sz="2800" baseline="-25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-2)</a:t>
            </a:r>
            <a:r>
              <a:rPr lang="ru-RU" sz="2800" baseline="30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2</a:t>
            </a:r>
            <a:r>
              <a:rPr lang="en-US" sz="2800" baseline="30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r>
              <a:rPr lang="ru-RU" sz="2800" baseline="30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-6</a:t>
            </a: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 ≥ (</a:t>
            </a:r>
            <a:r>
              <a:rPr lang="en-US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r>
              <a:rPr lang="ru-RU" sz="2800" baseline="30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2</a:t>
            </a: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-</a:t>
            </a:r>
            <a:r>
              <a:rPr lang="en-US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-2)</a:t>
            </a:r>
            <a:r>
              <a:rPr lang="ru-RU" sz="2800" baseline="30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3-4</a:t>
            </a:r>
            <a:r>
              <a:rPr lang="en-US" sz="2800" baseline="30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endParaRPr lang="ru-RU" sz="1400" dirty="0" smtClean="0">
              <a:latin typeface="Calibri"/>
              <a:ea typeface="Times New Roman"/>
              <a:cs typeface="Times New Roman"/>
            </a:endParaRPr>
          </a:p>
          <a:p>
            <a:pPr>
              <a:lnSpc>
                <a:spcPts val="1800"/>
              </a:lnSpc>
              <a:spcBef>
                <a:spcPts val="375"/>
              </a:spcBef>
              <a:spcAft>
                <a:spcPts val="1125"/>
              </a:spcAft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en-US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r>
              <a:rPr lang="ru-RU" sz="2800" baseline="30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2</a:t>
            </a: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-</a:t>
            </a:r>
            <a:r>
              <a:rPr lang="en-US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-2›0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75"/>
              </a:spcBef>
              <a:spcAft>
                <a:spcPts val="1125"/>
              </a:spcAft>
              <a:buNone/>
            </a:pP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     х</a:t>
            </a:r>
            <a:r>
              <a:rPr lang="ru-RU" sz="2800" baseline="30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2</a:t>
            </a: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-</a:t>
            </a:r>
            <a:r>
              <a:rPr lang="en-US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-2 ≠1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75"/>
              </a:spcBef>
              <a:spcAft>
                <a:spcPts val="1125"/>
              </a:spcAft>
              <a:buNone/>
            </a:pP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     ((</a:t>
            </a:r>
            <a:r>
              <a:rPr lang="en-US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r>
              <a:rPr lang="ru-RU" sz="2800" baseline="300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2</a:t>
            </a: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-</a:t>
            </a:r>
            <a:r>
              <a:rPr lang="en-US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-2)-1)((2</a:t>
            </a:r>
            <a:r>
              <a:rPr lang="en-US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-6)-(3-4</a:t>
            </a:r>
            <a:r>
              <a:rPr lang="en-US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))≥ 0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75"/>
              </a:spcBef>
              <a:spcAft>
                <a:spcPts val="1125"/>
              </a:spcAft>
              <a:buNone/>
            </a:pPr>
            <a:r>
              <a:rPr lang="en-US" sz="14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 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75"/>
              </a:spcBef>
              <a:spcAft>
                <a:spcPts val="1000"/>
              </a:spcAft>
              <a:buNone/>
            </a:pP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      </a:t>
            </a:r>
            <a:r>
              <a:rPr lang="en-US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x</a:t>
            </a: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›2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          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x</a:t>
            </a:r>
            <a:r>
              <a:rPr lang="ru-RU" sz="2800" dirty="0" smtClean="0">
                <a:latin typeface="Calibri"/>
                <a:ea typeface="Calibri"/>
                <a:cs typeface="Calibri"/>
              </a:rPr>
              <a:t>‹-1 </a:t>
            </a:r>
            <a:endParaRPr lang="ru-RU" sz="2800" dirty="0" smtClean="0">
              <a:latin typeface="Calibri"/>
              <a:ea typeface="Calibri"/>
              <a:cs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Calibri"/>
              </a:rPr>
              <a:t>   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Calibri"/>
              </a:rPr>
              <a:t/>
            </a:r>
            <a:br>
              <a:rPr lang="ru-RU" sz="2800" dirty="0" smtClean="0">
                <a:latin typeface="Calibri"/>
                <a:ea typeface="Calibri"/>
                <a:cs typeface="Calibri"/>
              </a:rPr>
            </a:br>
            <a:r>
              <a:rPr lang="ru-RU" sz="2800" dirty="0" smtClean="0">
                <a:latin typeface="Calibri"/>
                <a:ea typeface="Calibri"/>
                <a:cs typeface="Times New Roman"/>
              </a:rPr>
              <a:t>(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x</a:t>
            </a:r>
            <a:r>
              <a:rPr lang="ru-RU" sz="2800" baseline="30000" dirty="0" smtClean="0">
                <a:latin typeface="Calibri"/>
                <a:ea typeface="Calibri"/>
                <a:cs typeface="Times New Roman"/>
              </a:rPr>
              <a:t>2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-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x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-3)(6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x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-9)</a:t>
            </a:r>
            <a:r>
              <a:rPr lang="ru-RU" sz="2800" dirty="0" smtClean="0">
                <a:latin typeface="Calibri"/>
                <a:ea typeface="Calibri"/>
                <a:cs typeface="Calibri"/>
              </a:rPr>
              <a:t>≥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0                   </a:t>
            </a:r>
            <a:r>
              <a:rPr lang="ru-RU" sz="2800" dirty="0" smtClean="0">
                <a:latin typeface="Calibri"/>
                <a:ea typeface="Times New Roman"/>
                <a:cs typeface="Times New Roman"/>
              </a:rPr>
              <a:t>,</a:t>
            </a:r>
            <a:r>
              <a:rPr lang="ru-RU" sz="1050" dirty="0" smtClean="0"/>
              <a:t> </a:t>
            </a:r>
            <a:r>
              <a:rPr lang="ru-RU" sz="1050" dirty="0" smtClean="0"/>
              <a:t>,</a:t>
            </a:r>
            <a:r>
              <a:rPr lang="en-US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                  </a:t>
            </a:r>
            <a:r>
              <a:rPr lang="ru-RU" sz="4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r>
              <a:rPr lang="en-US" sz="4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x</a:t>
            </a:r>
            <a:r>
              <a:rPr lang="ru-RU" sz="4000" baseline="-30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ru-RU" sz="4000" baseline="-30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=                   </a:t>
            </a:r>
            <a:r>
              <a:rPr lang="ru-RU" sz="4600" baseline="-30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r>
              <a:rPr lang="en-US" sz="4600" u="sng" dirty="0" smtClean="0"/>
              <a:t> x</a:t>
            </a:r>
            <a:r>
              <a:rPr lang="ru-RU" sz="4600" u="sng" baseline="-25000" dirty="0" smtClean="0"/>
              <a:t>3=1,5</a:t>
            </a:r>
            <a:endParaRPr lang="ru-RU" sz="4600" dirty="0" smtClean="0"/>
          </a:p>
          <a:p>
            <a:pPr lvl="0">
              <a:lnSpc>
                <a:spcPct val="115000"/>
              </a:lnSpc>
              <a:spcAft>
                <a:spcPts val="1000"/>
              </a:spcAft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467544" y="2348880"/>
            <a:ext cx="216024" cy="12961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круглая скобка 5"/>
          <p:cNvSpPr/>
          <p:nvPr/>
        </p:nvSpPr>
        <p:spPr>
          <a:xfrm>
            <a:off x="755576" y="4221088"/>
            <a:ext cx="216024" cy="108012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467544" y="4149080"/>
            <a:ext cx="360040" cy="21602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085184"/>
            <a:ext cx="1362075" cy="6858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5877272"/>
            <a:ext cx="1512168" cy="685800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523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r>
              <a:rPr kumimoji="0" lang="ru-RU" sz="2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5877272"/>
            <a:ext cx="895350" cy="685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Упорядочим корни:</a:t>
            </a:r>
          </a:p>
          <a:p>
            <a:pPr>
              <a:buNone/>
            </a:pPr>
            <a:r>
              <a:rPr lang="ru-RU" dirty="0" smtClean="0"/>
              <a:t>Так как  3‹ √­­­13 ‹4,то       </a:t>
            </a:r>
            <a:r>
              <a:rPr lang="en-US" dirty="0" smtClean="0"/>
              <a:t>x</a:t>
            </a:r>
            <a:r>
              <a:rPr lang="ru-RU" dirty="0" smtClean="0"/>
              <a:t>2‹</a:t>
            </a:r>
            <a:r>
              <a:rPr lang="en-US" dirty="0" smtClean="0"/>
              <a:t>x</a:t>
            </a:r>
            <a:r>
              <a:rPr lang="ru-RU" dirty="0" smtClean="0"/>
              <a:t>3‹</a:t>
            </a:r>
            <a:r>
              <a:rPr lang="en-US" dirty="0" smtClean="0"/>
              <a:t>x</a:t>
            </a:r>
            <a:r>
              <a:rPr lang="ru-RU" dirty="0" smtClean="0"/>
              <a:t>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 учётом ОДЗ получаем: </a:t>
            </a:r>
            <a:r>
              <a:rPr lang="ru-RU" dirty="0" smtClean="0"/>
              <a:t>(          ; </a:t>
            </a:r>
            <a:r>
              <a:rPr lang="ru-RU" dirty="0" smtClean="0"/>
              <a:t>-1)</a:t>
            </a:r>
            <a:r>
              <a:rPr lang="en-US" dirty="0" smtClean="0"/>
              <a:t>U</a:t>
            </a:r>
            <a:r>
              <a:rPr lang="ru-RU" dirty="0" smtClean="0"/>
              <a:t>(           ; </a:t>
            </a:r>
            <a:r>
              <a:rPr lang="ru-RU" dirty="0" smtClean="0"/>
              <a:t>+∞)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схе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060848"/>
            <a:ext cx="4731083" cy="2091484"/>
          </a:xfrm>
          <a:prstGeom prst="rect">
            <a:avLst/>
          </a:prstGeom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4221088"/>
            <a:ext cx="895350" cy="685800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293096"/>
            <a:ext cx="895350" cy="685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Устное упражнение: назвать чему равносильно данное неравенство без учёта ОДЗ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1.log</a:t>
            </a:r>
            <a:r>
              <a:rPr lang="en-US" baseline="-25000" dirty="0" smtClean="0"/>
              <a:t>x-3</a:t>
            </a:r>
            <a:r>
              <a:rPr lang="en-US" dirty="0" smtClean="0"/>
              <a:t>(x</a:t>
            </a:r>
            <a:r>
              <a:rPr lang="en-US" baseline="30000" dirty="0" smtClean="0"/>
              <a:t>2</a:t>
            </a:r>
            <a:r>
              <a:rPr lang="en-US" dirty="0" smtClean="0"/>
              <a:t>+3x-4)≤ log</a:t>
            </a:r>
            <a:r>
              <a:rPr lang="en-US" baseline="-25000" dirty="0" smtClean="0"/>
              <a:t>x-3</a:t>
            </a:r>
            <a:r>
              <a:rPr lang="en-US" dirty="0" smtClean="0"/>
              <a:t>(5-x)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2.(</a:t>
            </a:r>
            <a:r>
              <a:rPr lang="en-US" dirty="0" smtClean="0"/>
              <a:t>x</a:t>
            </a:r>
            <a:r>
              <a:rPr lang="ru-RU" dirty="0" smtClean="0"/>
              <a:t>-3)</a:t>
            </a:r>
            <a:r>
              <a:rPr lang="en-US" baseline="30000" dirty="0" smtClean="0"/>
              <a:t>x</a:t>
            </a:r>
            <a:r>
              <a:rPr lang="ru-RU" baseline="30000" dirty="0" smtClean="0"/>
              <a:t>-4</a:t>
            </a:r>
            <a:r>
              <a:rPr lang="ru-RU" dirty="0" smtClean="0"/>
              <a:t> </a:t>
            </a:r>
            <a:r>
              <a:rPr lang="ru-RU" dirty="0" smtClean="0"/>
              <a:t>≤</a:t>
            </a:r>
          </a:p>
          <a:p>
            <a:pPr>
              <a:buNone/>
            </a:pPr>
            <a:r>
              <a:rPr lang="ru-RU" dirty="0" smtClean="0"/>
              <a:t>Далее рассмотрим пример решения системы неравенств: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492896"/>
            <a:ext cx="1436268" cy="432048"/>
          </a:xfrm>
          <a:prstGeom prst="rect">
            <a:avLst/>
          </a:prstGeom>
          <a:noFill/>
        </p:spPr>
      </p:pic>
      <p:pic>
        <p:nvPicPr>
          <p:cNvPr id="8" name="Рисунок 7" descr="http://reshuege.ru/formula/59/59c96a9f2bba3d53d73cbf774d6ba457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77072"/>
            <a:ext cx="33843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Решение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1.Решим </a:t>
            </a:r>
            <a:r>
              <a:rPr lang="ru-RU" sz="2000" dirty="0" smtClean="0"/>
              <a:t>первое неравенство: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2. Решим </a:t>
            </a:r>
            <a:r>
              <a:rPr lang="ru-RU" sz="2000" dirty="0" smtClean="0"/>
              <a:t>второе неравенство                          при всех </a:t>
            </a:r>
            <a:r>
              <a:rPr lang="ru-RU" sz="2000" dirty="0" err="1" smtClean="0"/>
              <a:t>х</a:t>
            </a:r>
            <a:r>
              <a:rPr lang="ru-RU" sz="2000" dirty="0" smtClean="0"/>
              <a:t>  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При </a:t>
            </a:r>
            <a:r>
              <a:rPr lang="ru-RU" sz="2000" dirty="0" smtClean="0"/>
              <a:t>условиях             и           получаем неравенство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При указанных условиях получаем: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3</a:t>
            </a:r>
            <a:r>
              <a:rPr lang="ru-RU" sz="2000" dirty="0" smtClean="0"/>
              <a:t>. </a:t>
            </a:r>
            <a:r>
              <a:rPr lang="ru-RU" sz="2000" dirty="0" smtClean="0"/>
              <a:t>Решением системы является </a:t>
            </a:r>
            <a:r>
              <a:rPr lang="ru-RU" sz="2000" dirty="0" smtClean="0"/>
              <a:t>общая часть </a:t>
            </a:r>
            <a:r>
              <a:rPr lang="ru-RU" sz="2000" dirty="0" smtClean="0"/>
              <a:t>решений </a:t>
            </a:r>
            <a:r>
              <a:rPr lang="ru-RU" sz="2000" dirty="0" smtClean="0"/>
              <a:t>двух </a:t>
            </a:r>
            <a:r>
              <a:rPr lang="ru-RU" sz="2000" dirty="0" smtClean="0"/>
              <a:t>неравенств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reshuege.ru/formula/ac/ac8a699ccb9542a4a542ae1088be15f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532859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0d/0d3787e7edda83a6c0165243ce1a8b8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060848"/>
            <a:ext cx="1512168" cy="40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88/887fb68a10cbd4369b27c90bee0334d8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420888"/>
            <a:ext cx="5760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eshuege.ru/formula/42/42930e4d78e2fb85502e414964b7c5e6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420888"/>
            <a:ext cx="62140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reshuege.ru/formula/e6/e6d78c17c96fc5b6209d0a6d089f3ab3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2852936"/>
            <a:ext cx="475252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reshuege.ru/formula/c5/c5f1cf3e8361fd5499cee986af5858cd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3356992"/>
            <a:ext cx="216024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Так </a:t>
            </a:r>
            <a:r>
              <a:rPr lang="ru-RU" dirty="0" smtClean="0"/>
              <a:t>как </a:t>
            </a:r>
            <a:r>
              <a:rPr lang="ru-RU" dirty="0" smtClean="0"/>
              <a:t>                   имеем                            откуда получаем решение системы.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Ответ</a:t>
            </a:r>
            <a:r>
              <a:rPr lang="ru-RU" dirty="0" smtClean="0"/>
              <a:t>: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reshuege.ru/formula/c1/c1346c4601437002f5f8e90bea3ad9a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44824"/>
            <a:ext cx="13117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f1/f10b57c0674ec3cdcbfe35469884f648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628800"/>
            <a:ext cx="20882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86/86b711d648daa52d797cd799ddb23089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068960"/>
            <a:ext cx="316835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Использованная литература: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reshuege.ru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Корянов</a:t>
            </a:r>
            <a:r>
              <a:rPr lang="ru-RU" dirty="0" smtClean="0"/>
              <a:t> </a:t>
            </a:r>
            <a:r>
              <a:rPr lang="ru-RU" dirty="0" err="1" smtClean="0"/>
              <a:t>А.Г,Прокофьев</a:t>
            </a:r>
            <a:r>
              <a:rPr lang="ru-RU" dirty="0" smtClean="0"/>
              <a:t> А.А-Методы решения неравенств с одной переменной-2011 г.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Метод  рационализации  позволяет перейти от неравенства содержащего </a:t>
            </a:r>
            <a:r>
              <a:rPr lang="ru-RU" b="1" dirty="0" smtClean="0"/>
              <a:t> сложные </a:t>
            </a:r>
            <a:r>
              <a:rPr lang="ru-RU" b="1" dirty="0" smtClean="0"/>
              <a:t>логарифмические и показательные выражения к равносильному ему рациональному неравенству.</a:t>
            </a:r>
          </a:p>
          <a:p>
            <a:r>
              <a:rPr lang="ru-RU" dirty="0" smtClean="0"/>
              <a:t>Метод </a:t>
            </a:r>
            <a:r>
              <a:rPr lang="ru-RU" dirty="0" smtClean="0"/>
              <a:t>используется при решении неравенств </a:t>
            </a:r>
            <a:r>
              <a:rPr lang="ru-RU" dirty="0" smtClean="0"/>
              <a:t> с </a:t>
            </a:r>
            <a:r>
              <a:rPr lang="ru-RU" dirty="0" smtClean="0"/>
              <a:t>переменным основанием логарифма и позволяет решать неравенства такого вида без перехода к равносильной совокупности систем, решение которой является достаточно трудоёмким и требующим большого количества времени.</a:t>
            </a:r>
          </a:p>
          <a:p>
            <a:r>
              <a:rPr lang="ru-RU" dirty="0" smtClean="0"/>
              <a:t>Рассмотрим </a:t>
            </a:r>
            <a:r>
              <a:rPr lang="ru-RU" dirty="0" smtClean="0"/>
              <a:t>таблицы, позволяющие рационализировать логарифмические неравенства(заметим, что рационализация производится на ОДЗ)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72819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Batang" pitchFamily="18" charset="-127"/>
                <a:ea typeface="Batang" pitchFamily="18" charset="-127"/>
                <a:cs typeface="Aharoni" pitchFamily="2" charset="-79"/>
              </a:rPr>
              <a:t/>
            </a:r>
            <a:br>
              <a:rPr lang="ru-RU" sz="3100" dirty="0" smtClean="0">
                <a:latin typeface="Batang" pitchFamily="18" charset="-127"/>
                <a:ea typeface="Batang" pitchFamily="18" charset="-127"/>
                <a:cs typeface="Aharoni" pitchFamily="2" charset="-79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Таблица работает при условии :</a:t>
            </a:r>
            <a:r>
              <a:rPr lang="en-US" dirty="0" smtClean="0"/>
              <a:t>f</a:t>
            </a:r>
            <a:r>
              <a:rPr lang="ru-RU" dirty="0" smtClean="0"/>
              <a:t>›0,</a:t>
            </a:r>
            <a:r>
              <a:rPr lang="en-US" dirty="0" smtClean="0"/>
              <a:t>g</a:t>
            </a:r>
            <a:r>
              <a:rPr lang="ru-RU" dirty="0" smtClean="0"/>
              <a:t>›0,</a:t>
            </a:r>
            <a:r>
              <a:rPr lang="en-US" dirty="0" smtClean="0"/>
              <a:t>h</a:t>
            </a:r>
            <a:r>
              <a:rPr lang="ru-RU" dirty="0" smtClean="0"/>
              <a:t>›0,</a:t>
            </a:r>
            <a:r>
              <a:rPr lang="en-US" dirty="0" smtClean="0"/>
              <a:t>h</a:t>
            </a:r>
            <a:r>
              <a:rPr lang="ru-RU" dirty="0" smtClean="0"/>
              <a:t>≠1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где </a:t>
            </a:r>
            <a:r>
              <a:rPr lang="en-US" dirty="0" smtClean="0"/>
              <a:t>f</a:t>
            </a:r>
            <a:r>
              <a:rPr lang="ru-RU" dirty="0" smtClean="0"/>
              <a:t> и </a:t>
            </a:r>
            <a:r>
              <a:rPr lang="en-US" dirty="0" smtClean="0"/>
              <a:t>g</a:t>
            </a:r>
            <a:r>
              <a:rPr lang="ru-RU" dirty="0" smtClean="0"/>
              <a:t>— функции от </a:t>
            </a:r>
            <a:r>
              <a:rPr lang="ru-RU" dirty="0" err="1" smtClean="0"/>
              <a:t>х</a:t>
            </a:r>
            <a:r>
              <a:rPr lang="ru-RU" dirty="0" smtClean="0"/>
              <a:t>,</a:t>
            </a:r>
          </a:p>
          <a:p>
            <a:r>
              <a:rPr lang="en-US" dirty="0" smtClean="0"/>
              <a:t>h</a:t>
            </a:r>
            <a:r>
              <a:rPr lang="ru-RU" dirty="0" smtClean="0"/>
              <a:t>— функция или число,</a:t>
            </a:r>
          </a:p>
          <a:p>
            <a:r>
              <a:rPr lang="en-US" dirty="0" smtClean="0"/>
              <a:t>V</a:t>
            </a:r>
            <a:r>
              <a:rPr lang="ru-RU" dirty="0" smtClean="0"/>
              <a:t>— один из знаков ≤,›,≥</a:t>
            </a:r>
            <a:r>
              <a:rPr lang="ru-RU" dirty="0" smtClean="0"/>
              <a:t>,‹</a:t>
            </a:r>
          </a:p>
          <a:p>
            <a:pPr>
              <a:buNone/>
            </a:pPr>
            <a:r>
              <a:rPr lang="ru-RU" dirty="0" smtClean="0"/>
              <a:t>Заметим также, вторая и третья строчки таблицы — следствия первой.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20689"/>
            <a:ext cx="86764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100" b="1" dirty="0">
                <a:solidFill>
                  <a:srgbClr val="04617B"/>
                </a:solidFill>
                <a:latin typeface="Batang" pitchFamily="18" charset="-127"/>
                <a:ea typeface="Batang" pitchFamily="18" charset="-127"/>
                <a:cs typeface="Aharoni" pitchFamily="2" charset="-79"/>
              </a:rPr>
              <a:t>Метод рационализации в логарифмических неравенствах</a:t>
            </a:r>
            <a:r>
              <a:rPr lang="ru-RU" sz="3100" dirty="0">
                <a:solidFill>
                  <a:srgbClr val="04617B"/>
                </a:solidFill>
                <a:latin typeface="Batang" pitchFamily="18" charset="-127"/>
                <a:ea typeface="Batang" pitchFamily="18" charset="-127"/>
                <a:cs typeface="Aharoni" pitchFamily="2" charset="-79"/>
              </a:rPr>
              <a:t/>
            </a:r>
            <a:br>
              <a:rPr lang="ru-RU" sz="3100" dirty="0">
                <a:solidFill>
                  <a:srgbClr val="04617B"/>
                </a:solidFill>
                <a:latin typeface="Batang" pitchFamily="18" charset="-127"/>
                <a:ea typeface="Batang" pitchFamily="18" charset="-127"/>
                <a:cs typeface="Aharoni" pitchFamily="2" charset="-79"/>
              </a:rPr>
            </a:br>
            <a:endParaRPr lang="ru-RU" dirty="0"/>
          </a:p>
        </p:txBody>
      </p:sp>
      <p:pic>
        <p:nvPicPr>
          <p:cNvPr id="6" name="Рисунок 5" descr="uih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92897"/>
            <a:ext cx="568863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еще несколько полезных следствий 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где </a:t>
            </a:r>
            <a:r>
              <a:rPr lang="en-US" dirty="0" smtClean="0"/>
              <a:t>f </a:t>
            </a:r>
            <a:r>
              <a:rPr lang="ru-RU" dirty="0" smtClean="0"/>
              <a:t>и </a:t>
            </a:r>
            <a:r>
              <a:rPr lang="en-US" dirty="0" smtClean="0"/>
              <a:t>g</a:t>
            </a:r>
            <a:r>
              <a:rPr lang="ru-RU" dirty="0" smtClean="0"/>
              <a:t> — функции от </a:t>
            </a:r>
            <a:r>
              <a:rPr lang="en-US" dirty="0" smtClean="0"/>
              <a:t>x</a:t>
            </a:r>
            <a:r>
              <a:rPr lang="ru-RU" dirty="0" smtClean="0"/>
              <a:t>,</a:t>
            </a:r>
          </a:p>
          <a:p>
            <a:r>
              <a:rPr lang="en-US" dirty="0" smtClean="0"/>
              <a:t>h</a:t>
            </a:r>
            <a:r>
              <a:rPr lang="ru-RU" dirty="0" smtClean="0"/>
              <a:t>— функция или число,</a:t>
            </a:r>
          </a:p>
          <a:p>
            <a:r>
              <a:rPr lang="en-US" dirty="0" smtClean="0"/>
              <a:t>V</a:t>
            </a:r>
            <a:r>
              <a:rPr lang="ru-RU" dirty="0" smtClean="0"/>
              <a:t>— один из знаков ‹,≥,≤,›</a:t>
            </a:r>
          </a:p>
          <a:p>
            <a:endParaRPr lang="ru-RU" dirty="0"/>
          </a:p>
        </p:txBody>
      </p:sp>
      <p:pic>
        <p:nvPicPr>
          <p:cNvPr id="4" name="Рисунок 3" descr="ghf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28800"/>
            <a:ext cx="518457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>
              <a:lnSpc>
                <a:spcPts val="1800"/>
              </a:lnSpc>
              <a:spcBef>
                <a:spcPts val="375"/>
              </a:spcBef>
              <a:spcAft>
                <a:spcPts val="1125"/>
              </a:spcAft>
            </a:pPr>
            <a:r>
              <a:rPr lang="ru-RU" sz="2800" dirty="0" smtClean="0">
                <a:solidFill>
                  <a:srgbClr val="222222"/>
                </a:solidFill>
                <a:latin typeface="Verdana"/>
                <a:ea typeface="Times New Roman"/>
                <a:cs typeface="Times New Roman"/>
              </a:rPr>
              <a:t>Пример 1: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1 слайд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1844824"/>
            <a:ext cx="7344816" cy="475252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л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8064896" cy="5400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ru-RU" dirty="0" smtClean="0"/>
              <a:t>Пример 2: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сл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7344816" cy="48965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л4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060848"/>
            <a:ext cx="7200800" cy="44644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>Задание для решения с доской: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сл5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340768"/>
            <a:ext cx="4464496" cy="1872208"/>
          </a:xfrm>
          <a:prstGeom prst="rect">
            <a:avLst/>
          </a:prstGeom>
        </p:spPr>
      </p:pic>
      <p:pic>
        <p:nvPicPr>
          <p:cNvPr id="5" name="Рисунок 4" descr="сл6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552" y="3212976"/>
            <a:ext cx="6696744" cy="288032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5949280"/>
            <a:ext cx="36022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Ответ:(0;0,5)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 [2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293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Метод    рационализации при решении показательных и логарифмических неравенств   </vt:lpstr>
      <vt:lpstr>Слайд 2</vt:lpstr>
      <vt:lpstr>   </vt:lpstr>
      <vt:lpstr>Слайд 4</vt:lpstr>
      <vt:lpstr>Слайд 5</vt:lpstr>
      <vt:lpstr>Слайд 6</vt:lpstr>
      <vt:lpstr>Слайд 7</vt:lpstr>
      <vt:lpstr>Слайд 8</vt:lpstr>
      <vt:lpstr>Задание для решения с доской: </vt:lpstr>
      <vt:lpstr>Слайд 10</vt:lpstr>
      <vt:lpstr>Слайд 11</vt:lpstr>
      <vt:lpstr>Слайд 12</vt:lpstr>
      <vt:lpstr>Устное упражнение: назвать чему равносильно данное неравенство без учёта ОДЗ </vt:lpstr>
      <vt:lpstr>Слайд 14</vt:lpstr>
      <vt:lpstr>Слайд 15</vt:lpstr>
      <vt:lpstr>Использованная литература: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   рационализации при решении показательных и логарифмических неравенств</dc:title>
  <dc:creator>наташа</dc:creator>
  <cp:lastModifiedBy>наташа</cp:lastModifiedBy>
  <cp:revision>13</cp:revision>
  <dcterms:created xsi:type="dcterms:W3CDTF">2015-02-05T16:05:44Z</dcterms:created>
  <dcterms:modified xsi:type="dcterms:W3CDTF">2015-02-05T18:06:40Z</dcterms:modified>
</cp:coreProperties>
</file>