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631" autoAdjust="0"/>
  </p:normalViewPr>
  <p:slideViewPr>
    <p:cSldViewPr>
      <p:cViewPr varScale="1">
        <p:scale>
          <a:sx n="74" d="100"/>
          <a:sy n="74" d="100"/>
        </p:scale>
        <p:origin x="-1158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6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74AC3-45D1-41CB-A420-73E08869BD78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9A087-8E98-4C52-BB6E-D4467F1DC4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9A087-8E98-4C52-BB6E-D4467F1DC40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9A087-8E98-4C52-BB6E-D4467F1DC40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1D3A-9F34-4AB1-BE21-E66FA9E9C498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AF6A-C6BB-4C9F-8CB2-D2E179900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1D3A-9F34-4AB1-BE21-E66FA9E9C498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AF6A-C6BB-4C9F-8CB2-D2E179900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1D3A-9F34-4AB1-BE21-E66FA9E9C498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AF6A-C6BB-4C9F-8CB2-D2E179900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1D3A-9F34-4AB1-BE21-E66FA9E9C498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AF6A-C6BB-4C9F-8CB2-D2E179900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1D3A-9F34-4AB1-BE21-E66FA9E9C498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AF6A-C6BB-4C9F-8CB2-D2E179900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1D3A-9F34-4AB1-BE21-E66FA9E9C498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AF6A-C6BB-4C9F-8CB2-D2E179900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1D3A-9F34-4AB1-BE21-E66FA9E9C498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AF6A-C6BB-4C9F-8CB2-D2E179900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1D3A-9F34-4AB1-BE21-E66FA9E9C498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AF6A-C6BB-4C9F-8CB2-D2E179900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1D3A-9F34-4AB1-BE21-E66FA9E9C498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AF6A-C6BB-4C9F-8CB2-D2E179900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1D3A-9F34-4AB1-BE21-E66FA9E9C498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AF6A-C6BB-4C9F-8CB2-D2E179900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1D3A-9F34-4AB1-BE21-E66FA9E9C498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45AF6A-C6BB-4C9F-8CB2-D2E179900F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391D3A-9F34-4AB1-BE21-E66FA9E9C498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45AF6A-C6BB-4C9F-8CB2-D2E179900F7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nkurs.dnttm.ru/" TargetMode="External"/><Relationship Id="rId2" Type="http://schemas.openxmlformats.org/officeDocument/2006/relationships/hyperlink" Target="http://www.issl.dnttm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ubscribe.dnttm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640960" cy="633670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4000" dirty="0" smtClean="0"/>
              <a:t>Организация</a:t>
            </a:r>
            <a:endParaRPr lang="en-US" sz="4000" dirty="0" smtClean="0"/>
          </a:p>
          <a:p>
            <a:r>
              <a:rPr lang="ru-RU" sz="4000" dirty="0" smtClean="0"/>
              <a:t>  исследовательской деятельности учащихся на уроке и во внеурочное время</a:t>
            </a:r>
            <a:endParaRPr lang="ru-RU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                                                                                        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Английский язык                                                                                  Физика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Зарубежная литература                                                                       Астрономия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Русский язык                                                                                         Химия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Украинский язык и литература                                                         География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История Украины                                                                                 Биология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Историческое краеведение                                                                 Зоология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Психология                                                                                            Ботаника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Экономика                                                                                             Математика                                                                              </a:t>
            </a:r>
          </a:p>
          <a:p>
            <a:pPr>
              <a:buNone/>
            </a:pPr>
            <a:endParaRPr lang="ru-RU" sz="1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                                                  </a:t>
            </a:r>
            <a:r>
              <a:rPr lang="ru-RU" sz="1800" dirty="0" err="1" smtClean="0">
                <a:solidFill>
                  <a:srgbClr val="002060"/>
                </a:solidFill>
              </a:rPr>
              <a:t>Мультимедийные</a:t>
            </a:r>
            <a:r>
              <a:rPr lang="ru-RU" sz="1800" dirty="0" smtClean="0">
                <a:solidFill>
                  <a:srgbClr val="002060"/>
                </a:solidFill>
              </a:rPr>
              <a:t> системы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4" name="16-конечная звезда 3"/>
          <p:cNvSpPr/>
          <p:nvPr/>
        </p:nvSpPr>
        <p:spPr>
          <a:xfrm>
            <a:off x="3563888" y="1556792"/>
            <a:ext cx="3096344" cy="2880320"/>
          </a:xfrm>
          <a:prstGeom prst="star16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Школьное отделение МАН 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Получили звание КДЧ -  101 учащийся.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Подтвердили звание КДЧ – 17 учащихся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Стали ДЧ МАН – 14 учащихся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Действительные члены МАН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Русский язык                                             5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Английский язык                                      2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Зарубежная литература                            2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Литературное краеведение                      1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Украинский язык и литература               1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Мультимедийные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системы                      1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Математика                                               1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Биология человека                                    1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Результативность работы  секций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5" y="836711"/>
          <a:ext cx="8352928" cy="6021289"/>
        </p:xfrm>
        <a:graphic>
          <a:graphicData uri="http://schemas.openxmlformats.org/drawingml/2006/table">
            <a:tbl>
              <a:tblPr/>
              <a:tblGrid>
                <a:gridCol w="1741499"/>
                <a:gridCol w="1652641"/>
                <a:gridCol w="1652641"/>
                <a:gridCol w="1652641"/>
                <a:gridCol w="1653506"/>
              </a:tblGrid>
              <a:tr h="446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Секция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Получили звание КДЧ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Подтвердили звание КДЧ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Получили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Звание ДЧ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Призовые места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Английский язык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Зарубежная литература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Литературное краеведение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Украинский яз. и лит.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История Украины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Историческое краеведение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Психология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Экономика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Астрономия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Мультимедийные системы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Зоология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Ботаника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исследовательской деятельности является одним из приоритетов современного образования.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практической реализации исследовательского подхода в обучении используются разнообразные формы учебной работы: индивидуальная, групповая, коллективная, фронтальная.</a:t>
            </a:r>
          </a:p>
          <a:p>
            <a:pPr marL="514350" indent="-514350">
              <a:buFont typeface="Wingdings 2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Учащиеся, занимающиеся исследовательской деятельностью, более коммуникабельны и компетентны, активно участвуют в деятельности школьной, районной научно-практических конференций, в конкурсах исследовательских работ разного уровня.</a:t>
            </a:r>
          </a:p>
          <a:p>
            <a:pPr marL="514350" indent="-514350">
              <a:buFont typeface="Wingdings 2"/>
              <a:buAutoNum type="arabicPeriod"/>
            </a:pPr>
            <a:r>
              <a:rPr lang="ru-RU" sz="2400" dirty="0" smtClean="0"/>
              <a:t>Учебно-исследовательская деятельность требует определенной под готовки как учащегося, так и педагога. В этой совместной работе успех за висит от подготовленности каждого из ее участников.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Список использованной литературы и </a:t>
            </a:r>
            <a:r>
              <a:rPr lang="ru-RU" dirty="0" err="1" smtClean="0"/>
              <a:t>интернет-ресурсов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Шишов С.Е.,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Кальней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В.А. Мониторинг качества образования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- М.: Российское педагогическое общество, 1998. - 354 с.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B.C.,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Семенюк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Э.П., Урсул А.Д. Категории современной науки: Становление и развитие. - М.: Мысль, 1984. - 268 с.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www.issl.dnttm.ru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сайт журнала «Исследовательская работа школьника»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www.konkurs.dnttm.ru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обзор исследовательских и научно-практических юношеских конференций, семинаров конкурсов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  <a:hlinkClick r:id="rId4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www.subscribe.dnttm.ru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 — рассылка новостей и информации по разнообразным проблемам и мероприятиям рамках работы системы исследовательской деятельности учащихся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Цель: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84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8400" dirty="0" smtClean="0">
                <a:latin typeface="Times New Roman" pitchFamily="18" charset="0"/>
                <a:cs typeface="Times New Roman" pitchFamily="18" charset="0"/>
              </a:rPr>
              <a:t>условий, необходимых </a:t>
            </a:r>
            <a:r>
              <a:rPr lang="ru-RU" sz="8400" dirty="0" smtClean="0">
                <a:latin typeface="Times New Roman" pitchFamily="18" charset="0"/>
                <a:cs typeface="Times New Roman" pitchFamily="18" charset="0"/>
              </a:rPr>
              <a:t>для развития проектно-исследовательской деятельности </a:t>
            </a:r>
            <a:r>
              <a:rPr lang="ru-RU" sz="8400" dirty="0" smtClean="0">
                <a:latin typeface="Times New Roman" pitchFamily="18" charset="0"/>
                <a:cs typeface="Times New Roman" pitchFamily="18" charset="0"/>
              </a:rPr>
              <a:t>учащихся,  </a:t>
            </a:r>
            <a:r>
              <a:rPr lang="ru-RU" sz="8400" dirty="0" smtClean="0">
                <a:latin typeface="Times New Roman" pitchFamily="18" charset="0"/>
                <a:cs typeface="Times New Roman" pitchFamily="18" charset="0"/>
              </a:rPr>
              <a:t>способствующей реализации исследовательского подхода в </a:t>
            </a:r>
            <a:r>
              <a:rPr lang="ru-RU" sz="8400" dirty="0" smtClean="0">
                <a:latin typeface="Times New Roman" pitchFamily="18" charset="0"/>
                <a:cs typeface="Times New Roman" pitchFamily="18" charset="0"/>
              </a:rPr>
              <a:t>обучении в образовательном пространстве Перовского УВК «школа-гимназия»</a:t>
            </a:r>
            <a:endParaRPr lang="ru-RU" sz="8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8400" b="1" dirty="0" smtClean="0"/>
              <a:t> </a:t>
            </a:r>
            <a:endParaRPr lang="ru-RU" sz="8400" dirty="0" smtClean="0"/>
          </a:p>
          <a:p>
            <a:pPr>
              <a:buNone/>
            </a:pPr>
            <a:r>
              <a:rPr lang="ru-RU" b="1" dirty="0" smtClean="0"/>
              <a:t> </a:t>
            </a:r>
            <a:r>
              <a:rPr lang="en-US" b="1" dirty="0" smtClean="0"/>
              <a:t>	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Теоретическое осмысление проблемы организации исследовательской деятельности учащихся на уроке и во </a:t>
            </a: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внеурочное время.</a:t>
            </a: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Подбор педагогических методов и средств для реализации</a:t>
            </a: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исследовательской деятельности учащихся в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соответствии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 особенностями учебного предмета.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Мониторинг деятельности учителя и результативности</a:t>
            </a: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ученика в овладении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исследовательскими компетенциями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                                     </a:t>
            </a:r>
          </a:p>
          <a:p>
            <a:pPr>
              <a:buNone/>
            </a:pPr>
            <a:r>
              <a:rPr lang="ru-RU" i="1" dirty="0" smtClean="0"/>
              <a:t>                                         Не существует сколько-нибудь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                           достоверных тестов на одаренность,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                       кроме тех, которые проявляются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                           в результате активного участия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                       хотя бы в самой маленькой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                       поисковой исследовательской работе.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                                                                 А.Н. Колмогоров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           </a:t>
            </a:r>
            <a:r>
              <a:rPr lang="ru-RU" sz="4000" b="1" i="1" dirty="0" smtClean="0"/>
              <a:t>Научно-исследовательская деятельность </a:t>
            </a:r>
            <a:r>
              <a:rPr lang="ru-RU" sz="4000" dirty="0" smtClean="0"/>
              <a:t>- </a:t>
            </a:r>
            <a:r>
              <a:rPr lang="ru-RU" sz="4000" i="1" dirty="0" smtClean="0"/>
              <a:t>это вид деятельности, направленный на получение новых объективных научных знаний.</a:t>
            </a:r>
            <a:endParaRPr lang="ru-RU" sz="40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i="1" dirty="0" smtClean="0"/>
          </a:p>
          <a:p>
            <a:pPr algn="ctr">
              <a:buNone/>
            </a:pPr>
            <a:r>
              <a:rPr lang="ru-RU" sz="3600" b="1" i="1" dirty="0" smtClean="0"/>
              <a:t>Учебно-исследовательская деятельность</a:t>
            </a:r>
            <a:r>
              <a:rPr lang="ru-RU" sz="3600" i="1" dirty="0" smtClean="0"/>
              <a:t> - это деятельность, главной целью которой является образовательный результат, она направлена на обучение учащихся, развитие у них исследовательского типа мышления.</a:t>
            </a:r>
            <a:endParaRPr lang="ru-RU" sz="3600" dirty="0" smtClean="0"/>
          </a:p>
          <a:p>
            <a:endParaRPr lang="ru-RU" sz="36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    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Исследовательская  деятельность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  это педагогическая технология, ориентированная не на интеграцию фактических знаний, а на их применение и приобретение новых знаний путем самообразования.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ко 3"/>
          <p:cNvSpPr/>
          <p:nvPr/>
        </p:nvSpPr>
        <p:spPr>
          <a:xfrm>
            <a:off x="2843808" y="1988840"/>
            <a:ext cx="3600400" cy="2088232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Проектно-исследовательская деятельность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323528" y="908720"/>
            <a:ext cx="2952328" cy="1440160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личностно ориентирована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5292080" y="188640"/>
            <a:ext cx="3672408" cy="2232248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характеризуется возрастанием интереса и вовлечённости в работу по мере её выполнения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Облако 11"/>
          <p:cNvSpPr/>
          <p:nvPr/>
        </p:nvSpPr>
        <p:spPr>
          <a:xfrm>
            <a:off x="0" y="2708920"/>
            <a:ext cx="3059832" cy="2304256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позволяет реализовать педагогические цели на всех этапах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Облако 20"/>
          <p:cNvSpPr/>
          <p:nvPr/>
        </p:nvSpPr>
        <p:spPr>
          <a:xfrm>
            <a:off x="1835696" y="4437112"/>
            <a:ext cx="3312368" cy="2160240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позволяет учиться на собственном опыте, на реализации конкретного дела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Облако 21"/>
          <p:cNvSpPr/>
          <p:nvPr/>
        </p:nvSpPr>
        <p:spPr>
          <a:xfrm>
            <a:off x="5292080" y="3501008"/>
            <a:ext cx="3672408" cy="2880320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приносит удовлетворение ученикам, видящим продукт собственного труда</a:t>
            </a:r>
            <a:endParaRPr lang="ru-RU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268760"/>
            <a:ext cx="7848872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Условия успешности исследовательской  деятельности</a:t>
            </a:r>
            <a:endParaRPr lang="ru-RU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179512" y="2780928"/>
            <a:ext cx="1872208" cy="3384376"/>
          </a:xfrm>
          <a:prstGeom prst="flowChartPunchedTap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личный интерес учащегося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2195736" y="2852936"/>
            <a:ext cx="2160240" cy="3456384"/>
          </a:xfrm>
          <a:prstGeom prst="flowChartPunchedTap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четкость и конкретность постановки цели проекта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Блок-схема: перфолента 10"/>
          <p:cNvSpPr/>
          <p:nvPr/>
        </p:nvSpPr>
        <p:spPr>
          <a:xfrm>
            <a:off x="4499992" y="2780928"/>
            <a:ext cx="2160240" cy="3456384"/>
          </a:xfrm>
          <a:prstGeom prst="flowChartPunchedTap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определение планируемых результатов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6804248" y="2780928"/>
            <a:ext cx="2088232" cy="3384376"/>
          </a:xfrm>
          <a:prstGeom prst="flowChartPunchedTap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констатация исходных данных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3419872" y="249289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835696" y="249289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004048" y="2492896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5436096" y="249289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7308304" y="249289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513</TotalTime>
  <Words>533</Words>
  <Application>Microsoft Office PowerPoint</Application>
  <PresentationFormat>Экран (4:3)</PresentationFormat>
  <Paragraphs>186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Слайд 1</vt:lpstr>
      <vt:lpstr>Цель:</vt:lpstr>
      <vt:lpstr>Задачи: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           Действительные члены МАН</vt:lpstr>
      <vt:lpstr>Результативность работы  секций</vt:lpstr>
      <vt:lpstr>Выводы:</vt:lpstr>
      <vt:lpstr>Список использованной литературы и интернет-ресурсов: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WORK</dc:creator>
  <cp:lastModifiedBy>WORK</cp:lastModifiedBy>
  <cp:revision>57</cp:revision>
  <dcterms:created xsi:type="dcterms:W3CDTF">2013-01-02T12:06:03Z</dcterms:created>
  <dcterms:modified xsi:type="dcterms:W3CDTF">2014-02-08T22:45:14Z</dcterms:modified>
</cp:coreProperties>
</file>