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1943455068869214E-2"/>
          <c:y val="4.037654022347275E-2"/>
          <c:w val="0.87292650209678502"/>
          <c:h val="0.88249914930358653"/>
        </c:manualLayout>
      </c:layout>
      <c:scatterChart>
        <c:scatterStyle val="smoothMarker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marker>
            <c:symbol val="none"/>
          </c:marker>
          <c:xVal>
            <c:numRef>
              <c:f>Лист1!$A$2:$A$8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xVal>
          <c:yVal>
            <c:numRef>
              <c:f>Лист1!$B$2:$B$8</c:f>
              <c:numCache>
                <c:formatCode>General</c:formatCode>
                <c:ptCount val="7"/>
                <c:pt idx="0">
                  <c:v>4</c:v>
                </c:pt>
                <c:pt idx="1">
                  <c:v>0</c:v>
                </c:pt>
                <c:pt idx="2">
                  <c:v>-3</c:v>
                </c:pt>
                <c:pt idx="3">
                  <c:v>-4</c:v>
                </c:pt>
                <c:pt idx="4">
                  <c:v>-3</c:v>
                </c:pt>
                <c:pt idx="5">
                  <c:v>0</c:v>
                </c:pt>
                <c:pt idx="6">
                  <c:v>4</c:v>
                </c:pt>
              </c:numCache>
            </c:numRef>
          </c:yVal>
          <c:smooth val="1"/>
        </c:ser>
        <c:axId val="48771456"/>
        <c:axId val="48772992"/>
      </c:scatterChart>
      <c:valAx>
        <c:axId val="48771456"/>
        <c:scaling>
          <c:orientation val="minMax"/>
        </c:scaling>
        <c:axPos val="b"/>
        <c:numFmt formatCode="General" sourceLinked="1"/>
        <c:tickLblPos val="nextTo"/>
        <c:crossAx val="48772992"/>
        <c:crosses val="autoZero"/>
        <c:crossBetween val="midCat"/>
      </c:valAx>
      <c:valAx>
        <c:axId val="48772992"/>
        <c:scaling>
          <c:orientation val="minMax"/>
        </c:scaling>
        <c:axPos val="l"/>
        <c:majorGridlines/>
        <c:numFmt formatCode="General" sourceLinked="1"/>
        <c:tickLblPos val="nextTo"/>
        <c:crossAx val="48771456"/>
        <c:crosses val="autoZero"/>
        <c:crossBetween val="midCat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4175415922088602"/>
          <c:y val="4.2119877537778981E-2"/>
          <c:w val="0.59964368944462088"/>
          <c:h val="0.63999422080427748"/>
        </c:manualLayout>
      </c:layout>
      <c:scatterChart>
        <c:scatterStyle val="smoothMarker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marker>
            <c:symbol val="none"/>
          </c:marker>
          <c:xVal>
            <c:numRef>
              <c:f>Лист1!$A$2:$A$8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xVal>
          <c:yVal>
            <c:numRef>
              <c:f>Лист1!$B$2:$B$8</c:f>
              <c:numCache>
                <c:formatCode>General</c:formatCode>
                <c:ptCount val="7"/>
                <c:pt idx="0">
                  <c:v>7</c:v>
                </c:pt>
                <c:pt idx="1">
                  <c:v>4</c:v>
                </c:pt>
                <c:pt idx="2">
                  <c:v>1</c:v>
                </c:pt>
                <c:pt idx="3">
                  <c:v>0</c:v>
                </c:pt>
                <c:pt idx="4">
                  <c:v>1</c:v>
                </c:pt>
                <c:pt idx="5">
                  <c:v>4</c:v>
                </c:pt>
                <c:pt idx="6">
                  <c:v>7</c:v>
                </c:pt>
              </c:numCache>
            </c:numRef>
          </c:yVal>
          <c:smooth val="1"/>
        </c:ser>
        <c:axId val="52752768"/>
        <c:axId val="52754304"/>
      </c:scatterChart>
      <c:valAx>
        <c:axId val="52752768"/>
        <c:scaling>
          <c:orientation val="minMax"/>
        </c:scaling>
        <c:axPos val="b"/>
        <c:numFmt formatCode="General" sourceLinked="1"/>
        <c:tickLblPos val="nextTo"/>
        <c:crossAx val="52754304"/>
        <c:crosses val="autoZero"/>
        <c:crossBetween val="midCat"/>
        <c:majorUnit val="1"/>
      </c:valAx>
      <c:valAx>
        <c:axId val="52754304"/>
        <c:scaling>
          <c:orientation val="minMax"/>
        </c:scaling>
        <c:axPos val="l"/>
        <c:majorGridlines/>
        <c:numFmt formatCode="General" sourceLinked="1"/>
        <c:tickLblPos val="nextTo"/>
        <c:crossAx val="52752768"/>
        <c:crosses val="autoZero"/>
        <c:crossBetween val="midCat"/>
      </c:valAx>
    </c:plotArea>
    <c:plotVisOnly val="1"/>
  </c:chart>
  <c:txPr>
    <a:bodyPr/>
    <a:lstStyle/>
    <a:p>
      <a:pPr>
        <a:defRPr sz="1800" baseline="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0978343855517333E-2"/>
          <c:y val="3.8840714382510043E-2"/>
          <c:w val="0.89449885233050674"/>
          <c:h val="0.78407773518672963"/>
        </c:manualLayout>
      </c:layout>
      <c:scatterChart>
        <c:scatterStyle val="smoothMarker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marker>
            <c:symbol val="none"/>
          </c:marker>
          <c:xVal>
            <c:numRef>
              <c:f>Лист1!$A$2:$A$9</c:f>
              <c:numCache>
                <c:formatCode>General</c:formatCode>
                <c:ptCount val="8"/>
                <c:pt idx="0">
                  <c:v>-3</c:v>
                </c:pt>
                <c:pt idx="1">
                  <c:v>-2</c:v>
                </c:pt>
                <c:pt idx="2">
                  <c:v>-1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</c:numCache>
            </c:numRef>
          </c:xVal>
          <c:yVal>
            <c:numRef>
              <c:f>Лист1!$B$2:$B$9</c:f>
              <c:numCache>
                <c:formatCode>General</c:formatCode>
                <c:ptCount val="8"/>
                <c:pt idx="0">
                  <c:v>11</c:v>
                </c:pt>
                <c:pt idx="1">
                  <c:v>6</c:v>
                </c:pt>
                <c:pt idx="2">
                  <c:v>3</c:v>
                </c:pt>
                <c:pt idx="3">
                  <c:v>2</c:v>
                </c:pt>
                <c:pt idx="4">
                  <c:v>3</c:v>
                </c:pt>
                <c:pt idx="5">
                  <c:v>6</c:v>
                </c:pt>
                <c:pt idx="6">
                  <c:v>11</c:v>
                </c:pt>
              </c:numCache>
            </c:numRef>
          </c:yVal>
          <c:smooth val="1"/>
        </c:ser>
        <c:axId val="56709888"/>
        <c:axId val="52715904"/>
      </c:scatterChart>
      <c:valAx>
        <c:axId val="56709888"/>
        <c:scaling>
          <c:orientation val="minMax"/>
        </c:scaling>
        <c:axPos val="b"/>
        <c:numFmt formatCode="General" sourceLinked="1"/>
        <c:tickLblPos val="nextTo"/>
        <c:crossAx val="52715904"/>
        <c:crosses val="autoZero"/>
        <c:crossBetween val="midCat"/>
      </c:valAx>
      <c:valAx>
        <c:axId val="52715904"/>
        <c:scaling>
          <c:orientation val="minMax"/>
        </c:scaling>
        <c:axPos val="l"/>
        <c:majorGridlines/>
        <c:numFmt formatCode="General" sourceLinked="1"/>
        <c:tickLblPos val="nextTo"/>
        <c:crossAx val="56709888"/>
        <c:crosses val="autoZero"/>
        <c:crossBetween val="midCat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scatterChart>
        <c:scatterStyle val="smoothMarker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marker>
            <c:symbol val="none"/>
          </c:marker>
          <c:xVal>
            <c:numRef>
              <c:f>Лист1!$A$2:$A$9</c:f>
              <c:numCache>
                <c:formatCode>General</c:formatCode>
                <c:ptCount val="8"/>
                <c:pt idx="0">
                  <c:v>-3</c:v>
                </c:pt>
                <c:pt idx="1">
                  <c:v>-2</c:v>
                </c:pt>
                <c:pt idx="2">
                  <c:v>-1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</c:numCache>
            </c:numRef>
          </c:xVal>
          <c:yVal>
            <c:numRef>
              <c:f>Лист1!$B$2:$B$9</c:f>
              <c:numCache>
                <c:formatCode>General</c:formatCode>
                <c:ptCount val="8"/>
                <c:pt idx="0">
                  <c:v>-5</c:v>
                </c:pt>
                <c:pt idx="1">
                  <c:v>0</c:v>
                </c:pt>
                <c:pt idx="2">
                  <c:v>3</c:v>
                </c:pt>
                <c:pt idx="3">
                  <c:v>4</c:v>
                </c:pt>
                <c:pt idx="4">
                  <c:v>3</c:v>
                </c:pt>
                <c:pt idx="5">
                  <c:v>0</c:v>
                </c:pt>
                <c:pt idx="6">
                  <c:v>-5</c:v>
                </c:pt>
              </c:numCache>
            </c:numRef>
          </c:yVal>
          <c:smooth val="1"/>
        </c:ser>
        <c:axId val="52662656"/>
        <c:axId val="52627328"/>
      </c:scatterChart>
      <c:valAx>
        <c:axId val="52662656"/>
        <c:scaling>
          <c:orientation val="minMax"/>
        </c:scaling>
        <c:axPos val="b"/>
        <c:numFmt formatCode="General" sourceLinked="1"/>
        <c:tickLblPos val="nextTo"/>
        <c:crossAx val="52627328"/>
        <c:crosses val="autoZero"/>
        <c:crossBetween val="midCat"/>
      </c:valAx>
      <c:valAx>
        <c:axId val="52627328"/>
        <c:scaling>
          <c:orientation val="minMax"/>
        </c:scaling>
        <c:axPos val="l"/>
        <c:majorGridlines/>
        <c:numFmt formatCode="General" sourceLinked="1"/>
        <c:tickLblPos val="nextTo"/>
        <c:crossAx val="52662656"/>
        <c:crosses val="autoZero"/>
        <c:crossBetween val="midCat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scatterChart>
        <c:scatterStyle val="smoothMarker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marker>
            <c:symbol val="none"/>
          </c:marker>
          <c:xVal>
            <c:numRef>
              <c:f>Лист1!$A$2:$A$10</c:f>
              <c:numCache>
                <c:formatCode>General</c:formatCode>
                <c:ptCount val="9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</c:numCache>
            </c:numRef>
          </c:xVal>
          <c:yVal>
            <c:numRef>
              <c:f>Лист1!$B$2:$B$10</c:f>
              <c:numCache>
                <c:formatCode>General</c:formatCode>
                <c:ptCount val="9"/>
                <c:pt idx="0">
                  <c:v>-9</c:v>
                </c:pt>
                <c:pt idx="1">
                  <c:v>-4</c:v>
                </c:pt>
                <c:pt idx="2">
                  <c:v>-1</c:v>
                </c:pt>
                <c:pt idx="3">
                  <c:v>0</c:v>
                </c:pt>
                <c:pt idx="4">
                  <c:v>-1</c:v>
                </c:pt>
                <c:pt idx="5">
                  <c:v>-4</c:v>
                </c:pt>
                <c:pt idx="6">
                  <c:v>-9</c:v>
                </c:pt>
              </c:numCache>
            </c:numRef>
          </c:yVal>
          <c:smooth val="1"/>
        </c:ser>
        <c:axId val="52718976"/>
        <c:axId val="52680192"/>
      </c:scatterChart>
      <c:valAx>
        <c:axId val="52718976"/>
        <c:scaling>
          <c:orientation val="minMax"/>
        </c:scaling>
        <c:axPos val="b"/>
        <c:numFmt formatCode="General" sourceLinked="1"/>
        <c:tickLblPos val="nextTo"/>
        <c:crossAx val="52680192"/>
        <c:crosses val="autoZero"/>
        <c:crossBetween val="midCat"/>
      </c:valAx>
      <c:valAx>
        <c:axId val="52680192"/>
        <c:scaling>
          <c:orientation val="minMax"/>
        </c:scaling>
        <c:axPos val="l"/>
        <c:majorGridlines/>
        <c:numFmt formatCode="General" sourceLinked="1"/>
        <c:tickLblPos val="nextTo"/>
        <c:crossAx val="52718976"/>
        <c:crosses val="autoZero"/>
        <c:crossBetween val="midCat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scatterChart>
        <c:scatterStyle val="smoothMarker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marker>
            <c:symbol val="none"/>
          </c:marker>
          <c:xVal>
            <c:numRef>
              <c:f>Лист1!$A$2:$A$11</c:f>
              <c:numCache>
                <c:formatCode>General</c:formatCode>
                <c:ptCount val="10"/>
                <c:pt idx="0">
                  <c:v>-3</c:v>
                </c:pt>
                <c:pt idx="1">
                  <c:v>-2</c:v>
                </c:pt>
                <c:pt idx="2">
                  <c:v>-1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</c:numCache>
            </c:numRef>
          </c:xVal>
          <c:yVal>
            <c:numRef>
              <c:f>Лист1!$B$2:$B$11</c:f>
              <c:numCache>
                <c:formatCode>General</c:formatCode>
                <c:ptCount val="10"/>
                <c:pt idx="0">
                  <c:v>-11</c:v>
                </c:pt>
                <c:pt idx="1">
                  <c:v>-6</c:v>
                </c:pt>
                <c:pt idx="2">
                  <c:v>-3</c:v>
                </c:pt>
                <c:pt idx="3">
                  <c:v>-2</c:v>
                </c:pt>
                <c:pt idx="4">
                  <c:v>-3</c:v>
                </c:pt>
                <c:pt idx="5">
                  <c:v>-6</c:v>
                </c:pt>
                <c:pt idx="6">
                  <c:v>-11</c:v>
                </c:pt>
              </c:numCache>
            </c:numRef>
          </c:yVal>
          <c:smooth val="1"/>
        </c:ser>
        <c:axId val="52782976"/>
        <c:axId val="52561408"/>
      </c:scatterChart>
      <c:valAx>
        <c:axId val="52782976"/>
        <c:scaling>
          <c:orientation val="minMax"/>
        </c:scaling>
        <c:axPos val="b"/>
        <c:numFmt formatCode="General" sourceLinked="1"/>
        <c:tickLblPos val="nextTo"/>
        <c:crossAx val="52561408"/>
        <c:crosses val="autoZero"/>
        <c:crossBetween val="midCat"/>
      </c:valAx>
      <c:valAx>
        <c:axId val="52561408"/>
        <c:scaling>
          <c:orientation val="minMax"/>
        </c:scaling>
        <c:axPos val="l"/>
        <c:majorGridlines/>
        <c:numFmt formatCode="General" sourceLinked="1"/>
        <c:tickLblPos val="nextTo"/>
        <c:crossAx val="52782976"/>
        <c:crosses val="autoZero"/>
        <c:crossBetween val="midCat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50067-1D2F-4D6C-8F3F-CA2DAFA52EE2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F244922-DC1E-4533-A2AD-ECAF81B975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50067-1D2F-4D6C-8F3F-CA2DAFA52EE2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44922-DC1E-4533-A2AD-ECAF81B97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4F244922-DC1E-4533-A2AD-ECAF81B975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50067-1D2F-4D6C-8F3F-CA2DAFA52EE2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50067-1D2F-4D6C-8F3F-CA2DAFA52EE2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4F244922-DC1E-4533-A2AD-ECAF81B975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50067-1D2F-4D6C-8F3F-CA2DAFA52EE2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F244922-DC1E-4533-A2AD-ECAF81B975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C2650067-1D2F-4D6C-8F3F-CA2DAFA52EE2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44922-DC1E-4533-A2AD-ECAF81B975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50067-1D2F-4D6C-8F3F-CA2DAFA52EE2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4F244922-DC1E-4533-A2AD-ECAF81B975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50067-1D2F-4D6C-8F3F-CA2DAFA52EE2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4F244922-DC1E-4533-A2AD-ECAF81B97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50067-1D2F-4D6C-8F3F-CA2DAFA52EE2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244922-DC1E-4533-A2AD-ECAF81B97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F244922-DC1E-4533-A2AD-ECAF81B975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50067-1D2F-4D6C-8F3F-CA2DAFA52EE2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4F244922-DC1E-4533-A2AD-ECAF81B975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C2650067-1D2F-4D6C-8F3F-CA2DAFA52EE2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2650067-1D2F-4D6C-8F3F-CA2DAFA52EE2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F244922-DC1E-4533-A2AD-ECAF81B975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med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ax</a:t>
            </a:r>
            <a:r>
              <a:rPr lang="en-US" b="1" baseline="30000" dirty="0" smtClean="0">
                <a:solidFill>
                  <a:srgbClr val="C00000"/>
                </a:solidFill>
              </a:rPr>
              <a:t>2</a:t>
            </a:r>
            <a:r>
              <a:rPr lang="en-US" b="1" dirty="0" smtClean="0">
                <a:solidFill>
                  <a:srgbClr val="C00000"/>
                </a:solidFill>
              </a:rPr>
              <a:t>+bx+c&gt;0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1643042" y="1571612"/>
          <a:ext cx="5786478" cy="3455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786050" y="5286388"/>
            <a:ext cx="4214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Ответ: (-∞;2)</a:t>
            </a:r>
            <a:r>
              <a:rPr lang="en-US" sz="2800" b="1" dirty="0" smtClean="0">
                <a:solidFill>
                  <a:srgbClr val="C00000"/>
                </a:solidFill>
              </a:rPr>
              <a:t>U(6;∞)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6" grpId="0">
        <p:bldSub>
          <a:bldChart bld="series"/>
        </p:bldSub>
      </p:bldGraphic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ax</a:t>
            </a:r>
            <a:r>
              <a:rPr lang="en-US" b="1" baseline="30000" dirty="0" smtClean="0">
                <a:solidFill>
                  <a:srgbClr val="C00000"/>
                </a:solidFill>
              </a:rPr>
              <a:t>2</a:t>
            </a:r>
            <a:r>
              <a:rPr lang="en-US" b="1" dirty="0" smtClean="0">
                <a:solidFill>
                  <a:srgbClr val="C00000"/>
                </a:solidFill>
              </a:rPr>
              <a:t>+bx+c&gt;0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142977" y="1500174"/>
          <a:ext cx="621510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57356" y="5500702"/>
            <a:ext cx="3900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Ответ: (-∞;4)</a:t>
            </a:r>
            <a:r>
              <a:rPr lang="en-US" sz="2800" b="1" dirty="0" smtClean="0">
                <a:solidFill>
                  <a:srgbClr val="C00000"/>
                </a:solidFill>
              </a:rPr>
              <a:t>U(4;∞)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Chart bld="series"/>
        </p:bldSub>
      </p:bldGraphic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ax</a:t>
            </a:r>
            <a:r>
              <a:rPr lang="en-US" b="1" baseline="30000" dirty="0" smtClean="0">
                <a:solidFill>
                  <a:srgbClr val="C00000"/>
                </a:solidFill>
              </a:rPr>
              <a:t>2</a:t>
            </a:r>
            <a:r>
              <a:rPr lang="en-US" b="1" dirty="0" smtClean="0">
                <a:solidFill>
                  <a:srgbClr val="C00000"/>
                </a:solidFill>
              </a:rPr>
              <a:t>+bx+c&gt;0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857224" y="1500174"/>
          <a:ext cx="7215238" cy="4071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714612" y="5643578"/>
            <a:ext cx="300039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Ответ: (-∞</a:t>
            </a:r>
            <a:r>
              <a:rPr lang="ru-RU" sz="2800" b="1" dirty="0" smtClean="0">
                <a:solidFill>
                  <a:srgbClr val="C00000"/>
                </a:solidFill>
              </a:rPr>
              <a:t>;∞)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642909" y="1527175"/>
          <a:ext cx="7858181" cy="4044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ax</a:t>
            </a:r>
            <a:r>
              <a:rPr lang="en-US" b="1" baseline="30000" dirty="0" smtClean="0">
                <a:solidFill>
                  <a:srgbClr val="C00000"/>
                </a:solidFill>
              </a:rPr>
              <a:t>2</a:t>
            </a:r>
            <a:r>
              <a:rPr lang="en-US" b="1" dirty="0" smtClean="0">
                <a:solidFill>
                  <a:srgbClr val="C00000"/>
                </a:solidFill>
              </a:rPr>
              <a:t>+bx+c&gt;0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286116" y="5786454"/>
            <a:ext cx="307183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Ответ: </a:t>
            </a:r>
            <a:r>
              <a:rPr lang="ru-RU" sz="2800" b="1" dirty="0" smtClean="0">
                <a:solidFill>
                  <a:srgbClr val="C00000"/>
                </a:solidFill>
              </a:rPr>
              <a:t>(-2;2)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5" grpId="0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534400" cy="75895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ax</a:t>
            </a:r>
            <a:r>
              <a:rPr lang="en-US" b="1" baseline="30000" dirty="0" smtClean="0">
                <a:solidFill>
                  <a:srgbClr val="C00000"/>
                </a:solidFill>
              </a:rPr>
              <a:t>2</a:t>
            </a:r>
            <a:r>
              <a:rPr lang="en-US" b="1" dirty="0" smtClean="0">
                <a:solidFill>
                  <a:srgbClr val="C00000"/>
                </a:solidFill>
              </a:rPr>
              <a:t>+bx+c&gt;0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044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86050" y="6215082"/>
            <a:ext cx="40414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Ответ: решений нет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ax</a:t>
            </a:r>
            <a:r>
              <a:rPr lang="en-US" b="1" baseline="30000" dirty="0" smtClean="0">
                <a:solidFill>
                  <a:srgbClr val="C00000"/>
                </a:solidFill>
              </a:rPr>
              <a:t>2</a:t>
            </a:r>
            <a:r>
              <a:rPr lang="en-US" b="1" dirty="0" smtClean="0">
                <a:solidFill>
                  <a:srgbClr val="C00000"/>
                </a:solidFill>
              </a:rPr>
              <a:t>+bx+c&gt;0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57158" y="1428736"/>
          <a:ext cx="8504238" cy="4116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43108" y="5857892"/>
            <a:ext cx="4572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Ответ: решений нет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  <p:bldP spid="6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65</TotalTime>
  <Words>46</Words>
  <Application>Microsoft Office PowerPoint</Application>
  <PresentationFormat>Экран (4:3)</PresentationFormat>
  <Paragraphs>12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Официальная</vt:lpstr>
      <vt:lpstr>ax2+bx+c&gt;0</vt:lpstr>
      <vt:lpstr>ax2+bx+c&gt;0</vt:lpstr>
      <vt:lpstr>ax2+bx+c&gt;0</vt:lpstr>
      <vt:lpstr>ax2+bx+c&gt;0</vt:lpstr>
      <vt:lpstr>ax2+bx+c&gt;0</vt:lpstr>
      <vt:lpstr>ax2+bx+c&gt;0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ax2+bx+c&gt;0</dc:title>
  <dc:creator>я</dc:creator>
  <cp:lastModifiedBy>я</cp:lastModifiedBy>
  <cp:revision>8</cp:revision>
  <dcterms:created xsi:type="dcterms:W3CDTF">2015-02-04T16:48:28Z</dcterms:created>
  <dcterms:modified xsi:type="dcterms:W3CDTF">2015-02-06T16:12:58Z</dcterms:modified>
</cp:coreProperties>
</file>