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65" r:id="rId3"/>
    <p:sldId id="275" r:id="rId4"/>
    <p:sldId id="266" r:id="rId5"/>
    <p:sldId id="271" r:id="rId6"/>
    <p:sldId id="272" r:id="rId7"/>
    <p:sldId id="273" r:id="rId8"/>
    <p:sldId id="276" r:id="rId9"/>
    <p:sldId id="268" r:id="rId10"/>
    <p:sldId id="274" r:id="rId11"/>
    <p:sldId id="277" r:id="rId12"/>
    <p:sldId id="269"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114E9-7014-4D22-9959-6AF44E368A90}" type="datetimeFigureOut">
              <a:rPr lang="ru-RU" smtClean="0"/>
              <a:pPr/>
              <a:t>15.01.2014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BEE556-6C56-4AEB-B0A9-F4CC4C19D090}"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BEE556-6C56-4AEB-B0A9-F4CC4C19D090}" type="slidenum">
              <a:rPr lang="ru-RU" smtClean="0"/>
              <a:pPr/>
              <a:t>12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16" name="Номер слайда 15"/>
          <p:cNvSpPr>
            <a:spLocks noGrp="1"/>
          </p:cNvSpPr>
          <p:nvPr>
            <p:ph type="sldNum" sz="quarter" idx="11"/>
          </p:nvPr>
        </p:nvSpPr>
        <p:spPr/>
        <p:txBody>
          <a:bodyPr/>
          <a:lstStyle/>
          <a:p>
            <a:fld id="{7B28C929-A49D-4423-94CE-FCA686944B9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8C929-A49D-4423-94CE-FCA686944B9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8C929-A49D-4423-94CE-FCA686944B9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B9BA8F1-95CF-41F5-9A49-EE7049F3F2FD}" type="datetimeFigureOut">
              <a:rPr lang="ru-RU" smtClean="0"/>
              <a:pPr/>
              <a:t>15.01.2014</a:t>
            </a:fld>
            <a:endParaRPr lang="ru-RU"/>
          </a:p>
        </p:txBody>
      </p:sp>
      <p:sp>
        <p:nvSpPr>
          <p:cNvPr id="15" name="Номер слайда 14"/>
          <p:cNvSpPr>
            <a:spLocks noGrp="1"/>
          </p:cNvSpPr>
          <p:nvPr>
            <p:ph type="sldNum" sz="quarter" idx="15"/>
          </p:nvPr>
        </p:nvSpPr>
        <p:spPr/>
        <p:txBody>
          <a:bodyPr/>
          <a:lstStyle>
            <a:lvl1pPr algn="ctr">
              <a:defRPr/>
            </a:lvl1pPr>
          </a:lstStyle>
          <a:p>
            <a:fld id="{7B28C929-A49D-4423-94CE-FCA686944B9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B28C929-A49D-4423-94CE-FCA686944B9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B28C929-A49D-4423-94CE-FCA686944B9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7B28C929-A49D-4423-94CE-FCA686944B9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B28C929-A49D-4423-94CE-FCA686944B9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B28C929-A49D-4423-94CE-FCA686944B9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B9BA8F1-95CF-41F5-9A49-EE7049F3F2FD}" type="datetimeFigureOut">
              <a:rPr lang="ru-RU" smtClean="0"/>
              <a:pPr/>
              <a:t>15.01.2014</a:t>
            </a:fld>
            <a:endParaRPr lang="ru-RU"/>
          </a:p>
        </p:txBody>
      </p:sp>
      <p:sp>
        <p:nvSpPr>
          <p:cNvPr id="9" name="Номер слайда 8"/>
          <p:cNvSpPr>
            <a:spLocks noGrp="1"/>
          </p:cNvSpPr>
          <p:nvPr>
            <p:ph type="sldNum" sz="quarter" idx="15"/>
          </p:nvPr>
        </p:nvSpPr>
        <p:spPr/>
        <p:txBody>
          <a:bodyPr/>
          <a:lstStyle/>
          <a:p>
            <a:fld id="{7B28C929-A49D-4423-94CE-FCA686944B9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B9BA8F1-95CF-41F5-9A49-EE7049F3F2FD}" type="datetimeFigureOut">
              <a:rPr lang="ru-RU" smtClean="0"/>
              <a:pPr/>
              <a:t>15.01.2014</a:t>
            </a:fld>
            <a:endParaRPr lang="ru-RU"/>
          </a:p>
        </p:txBody>
      </p:sp>
      <p:sp>
        <p:nvSpPr>
          <p:cNvPr id="9" name="Номер слайда 8"/>
          <p:cNvSpPr>
            <a:spLocks noGrp="1"/>
          </p:cNvSpPr>
          <p:nvPr>
            <p:ph type="sldNum" sz="quarter" idx="11"/>
          </p:nvPr>
        </p:nvSpPr>
        <p:spPr/>
        <p:txBody>
          <a:bodyPr/>
          <a:lstStyle/>
          <a:p>
            <a:fld id="{7B28C929-A49D-4423-94CE-FCA686944B9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srcRect/>
          <a:tile tx="0" ty="0" sx="100000" sy="100000" flip="none" algn="tl"/>
        </a:blipFill>
        <a:effectLst/>
      </p:bgPr>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B9BA8F1-95CF-41F5-9A49-EE7049F3F2FD}" type="datetimeFigureOut">
              <a:rPr lang="ru-RU" smtClean="0"/>
              <a:pPr/>
              <a:t>15.01.2014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B28C929-A49D-4423-94CE-FCA686944B9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 Id="rId4" Type="http://schemas.openxmlformats.org/officeDocument/2006/relationships/image" Target="../media/image32.jpeg"/></Relationships>
</file>

<file path=ppt/slides/_rels/slide11.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yjulia.ru/data/cache/2009/09/08/193169_4171-0x600.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4.jpeg"/></Relationships>
</file>

<file path=ppt/slides/_rels/slide13.xml.rels><?xml version="1.0" encoding="UTF-8" standalone="yes"?>
<Relationships xmlns="http://schemas.openxmlformats.org/package/2006/relationships"><Relationship Id="rId3" Type="http://schemas.openxmlformats.org/officeDocument/2006/relationships/hyperlink" Target="http://www.myjulia.ru/article/123307/" TargetMode="External"/><Relationship Id="rId2" Type="http://schemas.openxmlformats.org/officeDocument/2006/relationships/hyperlink" Target="http://www.it-n.ru/communities.aspx?cat_no=237818&amp;lib_no=247116&amp;tmpl=lib&amp;page=0" TargetMode="External"/><Relationship Id="rId1" Type="http://schemas.openxmlformats.org/officeDocument/2006/relationships/slideLayout" Target="../slideLayouts/slideLayout7.xml"/><Relationship Id="rId4" Type="http://schemas.openxmlformats.org/officeDocument/2006/relationships/hyperlink" Target="http://www.rukukla.ru/file/0001/250/1002.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krupenichka.ru/images/dolls/krupenichka.jpg" TargetMode="External"/><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hyperlink" Target="http://www.myjulia.ru/data/cache/2009/09/08/193169_4171-0x600.jpg" TargetMode="Externa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hyperlink" Target="http://www.krupenichka.ru/images/dolls/krupenichka.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395536" y="188640"/>
            <a:ext cx="8496944" cy="1656184"/>
          </a:xfrm>
        </p:spPr>
        <p:txBody>
          <a:bodyPr>
            <a:normAutofit fontScale="90000"/>
          </a:bodyPr>
          <a:lstStyle/>
          <a:p>
            <a:pPr algn="ctr"/>
            <a:r>
              <a:rPr lang="ru-RU" sz="5400" b="1" dirty="0" smtClean="0">
                <a:solidFill>
                  <a:srgbClr val="C00000"/>
                </a:solidFill>
                <a:latin typeface="Segoe Print" pitchFamily="2" charset="0"/>
              </a:rPr>
              <a:t>Русская народная кукла: обычаи и традиции</a:t>
            </a:r>
            <a:endParaRPr lang="ru-RU" sz="5400" dirty="0">
              <a:solidFill>
                <a:srgbClr val="C00000"/>
              </a:solidFill>
              <a:latin typeface="Segoe Print" pitchFamily="2" charset="0"/>
            </a:endParaRPr>
          </a:p>
        </p:txBody>
      </p:sp>
      <p:pic>
        <p:nvPicPr>
          <p:cNvPr id="1026" name="Picture 2" descr="C:\Users\user\Desktop\лера\МОСКВА\ГОУ СОШ 367\ВОЛШЕБНЫЙ МИР\МАСТЕР-КЛАСС по КУКЛАМ\Куклы мои\SDC19518.JPG"/>
          <p:cNvPicPr>
            <a:picLocks noGrp="1" noChangeAspect="1" noChangeArrowheads="1"/>
          </p:cNvPicPr>
          <p:nvPr>
            <p:ph idx="1"/>
          </p:nvPr>
        </p:nvPicPr>
        <p:blipFill>
          <a:blip r:embed="rId2" cstate="email"/>
          <a:srcRect/>
          <a:stretch>
            <a:fillRect/>
          </a:stretch>
        </p:blipFill>
        <p:spPr bwMode="auto">
          <a:xfrm>
            <a:off x="1619672" y="1772816"/>
            <a:ext cx="3080147" cy="4106862"/>
          </a:xfrm>
          <a:prstGeom prst="ellipse">
            <a:avLst/>
          </a:prstGeom>
          <a:ln>
            <a:noFill/>
          </a:ln>
          <a:effectLst>
            <a:softEdge rad="112500"/>
          </a:effectLst>
        </p:spPr>
      </p:pic>
      <p:pic>
        <p:nvPicPr>
          <p:cNvPr id="1028" name="Picture 4" descr="C:\Users\user\Desktop\лера\МОСКВА\ГОУ СОШ 367\ВОЛШЕБНЫЙ МИР\МАСТЕР-КЛАСС по КУКЛАМ\занятие 1\фото кукол\SDC19289.JPG"/>
          <p:cNvPicPr>
            <a:picLocks noChangeAspect="1" noChangeArrowheads="1"/>
          </p:cNvPicPr>
          <p:nvPr/>
        </p:nvPicPr>
        <p:blipFill>
          <a:blip r:embed="rId3" cstate="email"/>
          <a:srcRect/>
          <a:stretch>
            <a:fillRect/>
          </a:stretch>
        </p:blipFill>
        <p:spPr bwMode="auto">
          <a:xfrm rot="1577760">
            <a:off x="5924782" y="2411896"/>
            <a:ext cx="2301720" cy="3068960"/>
          </a:xfrm>
          <a:prstGeom prst="ellipse">
            <a:avLst/>
          </a:prstGeom>
          <a:ln>
            <a:noFill/>
          </a:ln>
          <a:effectLst>
            <a:softEdge rad="112500"/>
          </a:effectLst>
        </p:spPr>
      </p:pic>
      <p:sp>
        <p:nvSpPr>
          <p:cNvPr id="15" name="Прямоугольник 14"/>
          <p:cNvSpPr/>
          <p:nvPr/>
        </p:nvSpPr>
        <p:spPr>
          <a:xfrm>
            <a:off x="3851920" y="5877272"/>
            <a:ext cx="5076056" cy="646331"/>
          </a:xfrm>
          <a:prstGeom prst="rect">
            <a:avLst/>
          </a:prstGeom>
        </p:spPr>
        <p:txBody>
          <a:bodyPr wrap="square">
            <a:spAutoFit/>
          </a:bodyPr>
          <a:lstStyle/>
          <a:p>
            <a:pPr algn="r"/>
            <a:r>
              <a:rPr lang="ru-RU" dirty="0" err="1" smtClean="0">
                <a:solidFill>
                  <a:srgbClr val="C00000"/>
                </a:solidFill>
                <a:latin typeface="Times New Roman" pitchFamily="18" charset="0"/>
                <a:cs typeface="Times New Roman" pitchFamily="18" charset="0"/>
              </a:rPr>
              <a:t>Листвак</a:t>
            </a:r>
            <a:r>
              <a:rPr lang="ru-RU" dirty="0" smtClean="0">
                <a:solidFill>
                  <a:srgbClr val="C00000"/>
                </a:solidFill>
                <a:latin typeface="Times New Roman" pitchFamily="18" charset="0"/>
                <a:cs typeface="Times New Roman" pitchFamily="18" charset="0"/>
              </a:rPr>
              <a:t> В.Е., педагог дополнительного образования ГБОУ СОШНО №367 г.Москва</a:t>
            </a:r>
            <a:endParaRPr lang="ru-RU" dirty="0">
              <a:solidFill>
                <a:srgbClr val="C00000"/>
              </a:solidFill>
              <a:latin typeface="Times New Roman" pitchFamily="18" charset="0"/>
              <a:cs typeface="Times New Roman" pitchFamily="18" charset="0"/>
            </a:endParaRPr>
          </a:p>
        </p:txBody>
      </p:sp>
      <p:sp>
        <p:nvSpPr>
          <p:cNvPr id="6" name="Прямоугольник 5"/>
          <p:cNvSpPr/>
          <p:nvPr/>
        </p:nvSpPr>
        <p:spPr>
          <a:xfrm>
            <a:off x="5868144" y="1844824"/>
            <a:ext cx="1804789" cy="369332"/>
          </a:xfrm>
          <a:prstGeom prst="rect">
            <a:avLst/>
          </a:prstGeom>
        </p:spPr>
        <p:txBody>
          <a:bodyPr wrap="none">
            <a:spAutoFit/>
          </a:bodyPr>
          <a:lstStyle/>
          <a:p>
            <a:r>
              <a:rPr lang="ru-RU" b="1" dirty="0" smtClean="0">
                <a:solidFill>
                  <a:srgbClr val="006600"/>
                </a:solidFill>
              </a:rPr>
              <a:t>Часть 3. Осень</a:t>
            </a:r>
            <a:endParaRPr lang="ru-RU" dirty="0">
              <a:solidFill>
                <a:srgbClr val="00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SC02310.JPG"/>
          <p:cNvPicPr>
            <a:picLocks noChangeAspect="1"/>
          </p:cNvPicPr>
          <p:nvPr/>
        </p:nvPicPr>
        <p:blipFill>
          <a:blip r:embed="rId2" cstate="email"/>
          <a:srcRect/>
          <a:stretch>
            <a:fillRect/>
          </a:stretch>
        </p:blipFill>
        <p:spPr>
          <a:xfrm>
            <a:off x="467543" y="548680"/>
            <a:ext cx="2234731" cy="2160240"/>
          </a:xfrm>
          <a:prstGeom prst="rect">
            <a:avLst/>
          </a:prstGeom>
          <a:ln>
            <a:noFill/>
          </a:ln>
          <a:effectLst>
            <a:outerShdw blurRad="292100" dist="139700" dir="2700000" algn="tl" rotWithShape="0">
              <a:srgbClr val="333333">
                <a:alpha val="65000"/>
              </a:srgbClr>
            </a:outerShdw>
          </a:effectLst>
        </p:spPr>
      </p:pic>
      <p:pic>
        <p:nvPicPr>
          <p:cNvPr id="3" name="Рисунок 2" descr="DSC02312.JPG"/>
          <p:cNvPicPr>
            <a:picLocks noChangeAspect="1"/>
          </p:cNvPicPr>
          <p:nvPr/>
        </p:nvPicPr>
        <p:blipFill>
          <a:blip r:embed="rId3" cstate="email"/>
          <a:srcRect/>
          <a:stretch>
            <a:fillRect/>
          </a:stretch>
        </p:blipFill>
        <p:spPr>
          <a:xfrm>
            <a:off x="6433921" y="2276872"/>
            <a:ext cx="2314543" cy="2160240"/>
          </a:xfrm>
          <a:prstGeom prst="rect">
            <a:avLst/>
          </a:prstGeom>
          <a:ln>
            <a:noFill/>
          </a:ln>
          <a:effectLst>
            <a:outerShdw blurRad="292100" dist="139700" dir="2700000" algn="tl" rotWithShape="0">
              <a:srgbClr val="333333">
                <a:alpha val="65000"/>
              </a:srgbClr>
            </a:outerShdw>
          </a:effectLst>
        </p:spPr>
      </p:pic>
      <p:pic>
        <p:nvPicPr>
          <p:cNvPr id="4" name="Рисунок 3" descr="DSC02314.JPG"/>
          <p:cNvPicPr>
            <a:picLocks noChangeAspect="1"/>
          </p:cNvPicPr>
          <p:nvPr/>
        </p:nvPicPr>
        <p:blipFill>
          <a:blip r:embed="rId4" cstate="email"/>
          <a:srcRect/>
          <a:stretch>
            <a:fillRect/>
          </a:stretch>
        </p:blipFill>
        <p:spPr>
          <a:xfrm rot="5400000">
            <a:off x="395114" y="4149502"/>
            <a:ext cx="2377107" cy="2232248"/>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2987824" y="908720"/>
            <a:ext cx="5904656" cy="1015663"/>
          </a:xfrm>
          <a:prstGeom prst="rect">
            <a:avLst/>
          </a:prstGeom>
        </p:spPr>
        <p:txBody>
          <a:bodyPr wrap="square">
            <a:spAutoFit/>
          </a:bodyPr>
          <a:lstStyle/>
          <a:p>
            <a:r>
              <a:rPr lang="ru-RU" sz="2000" dirty="0" smtClean="0">
                <a:solidFill>
                  <a:srgbClr val="006600"/>
                </a:solidFill>
                <a:latin typeface="Times New Roman" pitchFamily="18" charset="0"/>
                <a:cs typeface="Times New Roman" pitchFamily="18" charset="0"/>
              </a:rPr>
              <a:t>4. Лоскуток цветной ткани оборачиваем вокруг куколки и подвязываем ниточкой. Это будет юбка </a:t>
            </a:r>
            <a:r>
              <a:rPr lang="ru-RU" sz="2000" dirty="0" err="1" smtClean="0">
                <a:solidFill>
                  <a:srgbClr val="006600"/>
                </a:solidFill>
                <a:latin typeface="Times New Roman" pitchFamily="18" charset="0"/>
                <a:cs typeface="Times New Roman" pitchFamily="18" charset="0"/>
              </a:rPr>
              <a:t>Крупенички</a:t>
            </a:r>
            <a:r>
              <a:rPr lang="ru-RU" sz="2000" dirty="0" smtClean="0">
                <a:solidFill>
                  <a:srgbClr val="006600"/>
                </a:solidFill>
                <a:latin typeface="Times New Roman" pitchFamily="18" charset="0"/>
                <a:cs typeface="Times New Roman" pitchFamily="18" charset="0"/>
              </a:rPr>
              <a:t>.</a:t>
            </a:r>
            <a:endParaRPr lang="ru-RU" sz="2000" dirty="0">
              <a:solidFill>
                <a:srgbClr val="006600"/>
              </a:solidFill>
              <a:latin typeface="Times New Roman" pitchFamily="18" charset="0"/>
              <a:cs typeface="Times New Roman" pitchFamily="18" charset="0"/>
            </a:endParaRPr>
          </a:p>
        </p:txBody>
      </p:sp>
      <p:sp>
        <p:nvSpPr>
          <p:cNvPr id="6" name="Прямоугольник 5"/>
          <p:cNvSpPr/>
          <p:nvPr/>
        </p:nvSpPr>
        <p:spPr>
          <a:xfrm>
            <a:off x="683568" y="2996952"/>
            <a:ext cx="5616624" cy="707886"/>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5. Одеваем на куколку передничек, который закрепляем на юбочке пояском.</a:t>
            </a:r>
            <a:endParaRPr lang="ru-RU" sz="2000" dirty="0">
              <a:solidFill>
                <a:srgbClr val="006600"/>
              </a:solidFill>
              <a:latin typeface="Times New Roman" pitchFamily="18" charset="0"/>
              <a:cs typeface="Times New Roman" pitchFamily="18" charset="0"/>
            </a:endParaRPr>
          </a:p>
        </p:txBody>
      </p:sp>
      <p:sp>
        <p:nvSpPr>
          <p:cNvPr id="8" name="Прямоугольник 7"/>
          <p:cNvSpPr/>
          <p:nvPr/>
        </p:nvSpPr>
        <p:spPr>
          <a:xfrm>
            <a:off x="3203848" y="4941168"/>
            <a:ext cx="3240360" cy="400110"/>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6. Подвязываем платочек.</a:t>
            </a:r>
            <a:endParaRPr lang="ru-RU" sz="2000"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4788024" y="476672"/>
            <a:ext cx="4139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Стригушки</a:t>
            </a:r>
            <a:r>
              <a:rPr kumimoji="0" lang="ru-RU"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(лыковые) </a:t>
            </a:r>
            <a:r>
              <a:rPr kumimoji="0" lang="ru-RU" sz="2000" b="1"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была связана с богатым урожаем. </a:t>
            </a:r>
            <a:r>
              <a:rPr kumimoji="0" lang="ru-RU" sz="20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Стригушки</a:t>
            </a:r>
            <a:r>
              <a:rPr kumimoji="0" lang="ru-RU"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делали из соломы, лыка, отходов </a:t>
            </a:r>
            <a:r>
              <a:rPr kumimoji="0" lang="ru-RU" sz="2000"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льнопроизводства</a:t>
            </a:r>
            <a:r>
              <a:rPr kumimoji="0" lang="ru-RU" sz="2000"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Иногда ее одевали, а иногда просто украшали цветными шерстяными нитками. Соломенные куклы, сделанные из первого «именного» снопа, считались священными. Для работы используется только солома, сжатая вручную. На куклу берем самые длинные соломины, перекручиваем пучок соломы и складываем его пополам. На месте предполагаемой шеи перевязываем бечевкой. Делаем руки: можно взять пучок и переплести его или перевязать на концах</a:t>
            </a:r>
            <a:endParaRPr kumimoji="0" lang="ru-RU" sz="2000" b="0" i="0" u="none" strike="noStrike" cap="none" normalizeH="0" baseline="0" dirty="0" smtClean="0">
              <a:ln>
                <a:noFill/>
              </a:ln>
              <a:solidFill>
                <a:srgbClr val="0070C0"/>
              </a:solidFill>
              <a:effectLst/>
              <a:latin typeface="Times New Roman" pitchFamily="18" charset="0"/>
              <a:cs typeface="Times New Roman" pitchFamily="18" charset="0"/>
            </a:endParaRPr>
          </a:p>
        </p:txBody>
      </p:sp>
      <p:pic>
        <p:nvPicPr>
          <p:cNvPr id="26627" name="Picture 3" descr="http://www.rukukla.ru/file/0001/250/1002.jpg"/>
          <p:cNvPicPr>
            <a:picLocks noChangeAspect="1" noChangeArrowheads="1"/>
          </p:cNvPicPr>
          <p:nvPr/>
        </p:nvPicPr>
        <p:blipFill>
          <a:blip r:embed="rId2" cstate="email"/>
          <a:srcRect/>
          <a:stretch>
            <a:fillRect/>
          </a:stretch>
        </p:blipFill>
        <p:spPr bwMode="auto">
          <a:xfrm>
            <a:off x="683568" y="980728"/>
            <a:ext cx="3279626" cy="4606216"/>
          </a:xfrm>
          <a:prstGeom prst="rect">
            <a:avLst/>
          </a:prstGeom>
          <a:solidFill>
            <a:srgbClr val="FFFFFF">
              <a:shade val="85000"/>
            </a:srgbClr>
          </a:solidFill>
          <a:ln w="88900" cap="sq">
            <a:solidFill>
              <a:srgbClr val="00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63888" y="188640"/>
            <a:ext cx="4706160" cy="584775"/>
          </a:xfrm>
          <a:prstGeom prst="rect">
            <a:avLst/>
          </a:prstGeom>
        </p:spPr>
        <p:txBody>
          <a:bodyPr wrap="none">
            <a:spAutoFit/>
          </a:bodyPr>
          <a:lstStyle/>
          <a:p>
            <a:r>
              <a:rPr lang="ru-RU" sz="3200" b="1" dirty="0" err="1" smtClean="0">
                <a:solidFill>
                  <a:srgbClr val="0070C0"/>
                </a:solidFill>
                <a:latin typeface="+mj-lt"/>
                <a:cs typeface="Times New Roman" pitchFamily="18" charset="0"/>
              </a:rPr>
              <a:t>Стригушки</a:t>
            </a:r>
            <a:r>
              <a:rPr lang="ru-RU" sz="3200" b="1" dirty="0" smtClean="0">
                <a:solidFill>
                  <a:srgbClr val="0070C0"/>
                </a:solidFill>
                <a:latin typeface="+mj-lt"/>
                <a:cs typeface="Times New Roman" pitchFamily="18" charset="0"/>
              </a:rPr>
              <a:t> (лыковые)</a:t>
            </a:r>
            <a:endParaRPr lang="ru-RU" sz="3200" dirty="0">
              <a:latin typeface="+mj-lt"/>
              <a:cs typeface="Times New Roman" pitchFamily="18" charset="0"/>
            </a:endParaRPr>
          </a:p>
        </p:txBody>
      </p:sp>
      <p:sp>
        <p:nvSpPr>
          <p:cNvPr id="4" name="Прямоугольник 3"/>
          <p:cNvSpPr/>
          <p:nvPr/>
        </p:nvSpPr>
        <p:spPr>
          <a:xfrm>
            <a:off x="251520" y="2060848"/>
            <a:ext cx="4248472"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1. Берём солому, вымоченную в горячей воде с добавлением соли или выдержанную некоторое время над горячим паром. </a:t>
            </a:r>
            <a:endParaRPr lang="ru-RU" sz="2000" dirty="0">
              <a:solidFill>
                <a:srgbClr val="006600"/>
              </a:solidFill>
            </a:endParaRPr>
          </a:p>
        </p:txBody>
      </p:sp>
      <p:sp>
        <p:nvSpPr>
          <p:cNvPr id="5" name="Прямоугольник 4"/>
          <p:cNvSpPr/>
          <p:nvPr/>
        </p:nvSpPr>
        <p:spPr>
          <a:xfrm>
            <a:off x="4788024" y="908720"/>
            <a:ext cx="4104456" cy="4093428"/>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2. Солому перегибаем пополам. На месте предполагаемой шеи перевязываем ниточкой (шерстяные или </a:t>
            </a:r>
            <a:r>
              <a:rPr lang="ru-RU" sz="2000" dirty="0" err="1" smtClean="0">
                <a:solidFill>
                  <a:srgbClr val="006600"/>
                </a:solidFill>
                <a:latin typeface="Times New Roman" pitchFamily="18" charset="0"/>
                <a:cs typeface="Times New Roman" pitchFamily="18" charset="0"/>
              </a:rPr>
              <a:t>х</a:t>
            </a:r>
            <a:r>
              <a:rPr lang="ru-RU" sz="2000" dirty="0" smtClean="0">
                <a:solidFill>
                  <a:srgbClr val="006600"/>
                </a:solidFill>
                <a:latin typeface="Times New Roman" pitchFamily="18" charset="0"/>
                <a:cs typeface="Times New Roman" pitchFamily="18" charset="0"/>
              </a:rPr>
              <a:t>/б нитки Делаем ручки: берём небольшой пучок соломы, можно переплести его или перевязать на концах. Чтобы придать ручкам желаемую форму, можно вставить внутрь пучка проволочку. Разделяем туловище на две части, вкладываем туда ручки куклы и снова перевязываем. Получается талия.</a:t>
            </a:r>
            <a:endParaRPr lang="ru-RU" sz="2000" dirty="0">
              <a:solidFill>
                <a:srgbClr val="006600"/>
              </a:solidFill>
              <a:latin typeface="Times New Roman" pitchFamily="18" charset="0"/>
              <a:cs typeface="Times New Roman" pitchFamily="18" charset="0"/>
            </a:endParaRPr>
          </a:p>
        </p:txBody>
      </p:sp>
      <p:sp>
        <p:nvSpPr>
          <p:cNvPr id="6" name="Прямоугольник 5"/>
          <p:cNvSpPr/>
          <p:nvPr/>
        </p:nvSpPr>
        <p:spPr>
          <a:xfrm>
            <a:off x="251520" y="3501008"/>
            <a:ext cx="4320480" cy="1631216"/>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3. Если делаем девочку, то распушаем юбочку и подстригаем её . Если - мальчика, то остаток соломы от талии разделяем на две части и внизу перевязываем – получаются ножки.. </a:t>
            </a:r>
            <a:endParaRPr lang="ru-RU" sz="2000" dirty="0">
              <a:solidFill>
                <a:srgbClr val="006600"/>
              </a:solidFill>
              <a:latin typeface="Times New Roman" pitchFamily="18" charset="0"/>
              <a:cs typeface="Times New Roman" pitchFamily="18" charset="0"/>
            </a:endParaRPr>
          </a:p>
        </p:txBody>
      </p:sp>
      <p:sp>
        <p:nvSpPr>
          <p:cNvPr id="8" name="Прямоугольник 7"/>
          <p:cNvSpPr/>
          <p:nvPr/>
        </p:nvSpPr>
        <p:spPr>
          <a:xfrm>
            <a:off x="395536" y="5229200"/>
            <a:ext cx="8352928"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4. Можно сплести девочке- </a:t>
            </a:r>
            <a:r>
              <a:rPr lang="ru-RU" sz="2000" dirty="0" err="1" smtClean="0">
                <a:solidFill>
                  <a:srgbClr val="006600"/>
                </a:solidFill>
                <a:latin typeface="Times New Roman" pitchFamily="18" charset="0"/>
                <a:cs typeface="Times New Roman" pitchFamily="18" charset="0"/>
              </a:rPr>
              <a:t>стригушке</a:t>
            </a:r>
            <a:r>
              <a:rPr lang="ru-RU" sz="2000" dirty="0" smtClean="0">
                <a:solidFill>
                  <a:srgbClr val="006600"/>
                </a:solidFill>
                <a:latin typeface="Times New Roman" pitchFamily="18" charset="0"/>
                <a:cs typeface="Times New Roman" pitchFamily="18" charset="0"/>
              </a:rPr>
              <a:t> косу, приделать волосы. Можно украсить куклу лентой или красивым лоскутом, сшить ей кофту и яркий пестрый сарафан, сделать украшения из бусинок или бисера. Можно пошить рубаху и штаны, украсив их вышивкой.</a:t>
            </a:r>
            <a:endParaRPr lang="ru-RU" sz="2000" dirty="0">
              <a:solidFill>
                <a:srgbClr val="006600"/>
              </a:solidFill>
              <a:latin typeface="Times New Roman" pitchFamily="18" charset="0"/>
              <a:cs typeface="Times New Roman" pitchFamily="18" charset="0"/>
            </a:endParaRPr>
          </a:p>
        </p:txBody>
      </p:sp>
      <p:pic>
        <p:nvPicPr>
          <p:cNvPr id="9" name="Picture 10" descr="http://www.myjulia.ru/data/cache/2009/09/08/193169_4171thumb500.jpg">
            <a:hlinkClick r:id="rId3"/>
          </p:cNvPr>
          <p:cNvPicPr>
            <a:picLocks noChangeAspect="1" noChangeArrowheads="1"/>
          </p:cNvPicPr>
          <p:nvPr/>
        </p:nvPicPr>
        <p:blipFill>
          <a:blip r:embed="rId4" cstate="email">
            <a:lum bright="40000"/>
          </a:blip>
          <a:srcRect/>
          <a:stretch>
            <a:fillRect/>
          </a:stretch>
        </p:blipFill>
        <p:spPr bwMode="auto">
          <a:xfrm>
            <a:off x="539552" y="188640"/>
            <a:ext cx="2808312" cy="180020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916832"/>
            <a:ext cx="8568952" cy="1477328"/>
          </a:xfrm>
          <a:prstGeom prst="rect">
            <a:avLst/>
          </a:prstGeom>
        </p:spPr>
        <p:txBody>
          <a:bodyPr wrap="square">
            <a:spAutoFit/>
          </a:bodyPr>
          <a:lstStyle/>
          <a:p>
            <a:r>
              <a:rPr lang="en-US" dirty="0" smtClean="0">
                <a:solidFill>
                  <a:schemeClr val="bg1"/>
                </a:solidFill>
                <a:latin typeface="Times New Roman" pitchFamily="18" charset="0"/>
                <a:cs typeface="Times New Roman" pitchFamily="18" charset="0"/>
                <a:hlinkClick r:id="rId2"/>
              </a:rPr>
              <a:t>http://www.it-n.ru/communities.aspx?cat_no=237818&amp;lib_no=247116&amp;tmpl=lib&amp;page=0</a:t>
            </a:r>
            <a:endParaRPr lang="ru-RU" dirty="0" smtClean="0">
              <a:solidFill>
                <a:schemeClr val="bg1"/>
              </a:solidFill>
              <a:latin typeface="Times New Roman" pitchFamily="18" charset="0"/>
              <a:cs typeface="Times New Roman" pitchFamily="18" charset="0"/>
            </a:endParaRPr>
          </a:p>
          <a:p>
            <a:endParaRPr lang="ru-RU"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hlinkClick r:id="rId3"/>
              </a:rPr>
              <a:t>http://www.myjulia.ru/article/123307/</a:t>
            </a:r>
            <a:endParaRPr lang="ru-RU" dirty="0" smtClean="0">
              <a:solidFill>
                <a:schemeClr val="bg1"/>
              </a:solidFill>
              <a:latin typeface="Times New Roman" pitchFamily="18" charset="0"/>
              <a:cs typeface="Times New Roman" pitchFamily="18" charset="0"/>
            </a:endParaRPr>
          </a:p>
          <a:p>
            <a:endParaRPr lang="ru-RU"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hlinkClick r:id="rId4"/>
              </a:rPr>
              <a:t>http://www.rukukla.ru/file/0001/250/1002.jpg</a:t>
            </a:r>
            <a:endParaRPr lang="ru-RU"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4" name="Picture 6" descr="http://img-fotki.yandex.ru/get/5502/pinigina.1b/0_61ac7_8fc42e2a_XL.jpg"/>
          <p:cNvPicPr>
            <a:picLocks noChangeAspect="1" noChangeArrowheads="1"/>
          </p:cNvPicPr>
          <p:nvPr/>
        </p:nvPicPr>
        <p:blipFill>
          <a:blip r:embed="rId2" cstate="email"/>
          <a:srcRect/>
          <a:stretch>
            <a:fillRect/>
          </a:stretch>
        </p:blipFill>
        <p:spPr bwMode="auto">
          <a:xfrm>
            <a:off x="2699792" y="2060848"/>
            <a:ext cx="3024336" cy="4185933"/>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Прямоугольник 1"/>
          <p:cNvSpPr/>
          <p:nvPr/>
        </p:nvSpPr>
        <p:spPr>
          <a:xfrm>
            <a:off x="3131840" y="476672"/>
            <a:ext cx="2931828" cy="523220"/>
          </a:xfrm>
          <a:prstGeom prst="rect">
            <a:avLst/>
          </a:prstGeom>
        </p:spPr>
        <p:txBody>
          <a:bodyPr wrap="none">
            <a:spAutoFit/>
          </a:bodyPr>
          <a:lstStyle/>
          <a:p>
            <a:r>
              <a:rPr lang="ru-RU" sz="2800" b="1" dirty="0" smtClean="0">
                <a:solidFill>
                  <a:srgbClr val="C00000"/>
                </a:solidFill>
              </a:rPr>
              <a:t>Осенние куклы</a:t>
            </a:r>
            <a:endParaRPr lang="ru-RU" sz="2800" b="1" dirty="0"/>
          </a:p>
        </p:txBody>
      </p:sp>
      <p:sp>
        <p:nvSpPr>
          <p:cNvPr id="3" name="Прямоугольник 2"/>
          <p:cNvSpPr/>
          <p:nvPr/>
        </p:nvSpPr>
        <p:spPr>
          <a:xfrm>
            <a:off x="899592" y="1124744"/>
            <a:ext cx="7416824" cy="461665"/>
          </a:xfrm>
          <a:prstGeom prst="rect">
            <a:avLst/>
          </a:prstGeom>
        </p:spPr>
        <p:txBody>
          <a:bodyPr wrap="square">
            <a:spAutoFit/>
          </a:bodyPr>
          <a:lstStyle/>
          <a:p>
            <a:r>
              <a:rPr lang="ru-RU" sz="2400" b="1" dirty="0" smtClean="0">
                <a:solidFill>
                  <a:srgbClr val="0070C0"/>
                </a:solidFill>
              </a:rPr>
              <a:t>Рябинка, </a:t>
            </a:r>
            <a:r>
              <a:rPr lang="ru-RU" sz="2400" b="1" dirty="0" err="1" smtClean="0">
                <a:solidFill>
                  <a:srgbClr val="0070C0"/>
                </a:solidFill>
              </a:rPr>
              <a:t>Крупеничка</a:t>
            </a:r>
            <a:r>
              <a:rPr lang="ru-RU" sz="2400" b="1" dirty="0" smtClean="0">
                <a:solidFill>
                  <a:srgbClr val="0070C0"/>
                </a:solidFill>
              </a:rPr>
              <a:t>, </a:t>
            </a:r>
            <a:r>
              <a:rPr lang="ru-RU" sz="2400" b="1" dirty="0" err="1" smtClean="0">
                <a:solidFill>
                  <a:srgbClr val="0070C0"/>
                </a:solidFill>
              </a:rPr>
              <a:t>Стригушки</a:t>
            </a:r>
            <a:r>
              <a:rPr lang="ru-RU" sz="2400" b="1" dirty="0" smtClean="0">
                <a:solidFill>
                  <a:srgbClr val="0070C0"/>
                </a:solidFill>
              </a:rPr>
              <a:t> (лыковые)…</a:t>
            </a:r>
            <a:endParaRPr lang="ru-RU" sz="2400" b="1" dirty="0">
              <a:solidFill>
                <a:srgbClr val="0070C0"/>
              </a:solidFill>
            </a:endParaRPr>
          </a:p>
        </p:txBody>
      </p:sp>
      <p:pic>
        <p:nvPicPr>
          <p:cNvPr id="22530" name="Picture 2" descr="Картинка 7 из 1026">
            <a:hlinkClick r:id="rId3"/>
          </p:cNvPr>
          <p:cNvPicPr>
            <a:picLocks noChangeAspect="1" noChangeArrowheads="1"/>
          </p:cNvPicPr>
          <p:nvPr/>
        </p:nvPicPr>
        <p:blipFill>
          <a:blip r:embed="rId4" cstate="email"/>
          <a:srcRect/>
          <a:stretch>
            <a:fillRect/>
          </a:stretch>
        </p:blipFill>
        <p:spPr bwMode="auto">
          <a:xfrm>
            <a:off x="2483768" y="1988840"/>
            <a:ext cx="3456384" cy="4176464"/>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2538" name="Picture 10" descr="http://www.myjulia.ru/data/cache/2009/09/08/193169_4171thumb500.jpg">
            <a:hlinkClick r:id="rId5"/>
          </p:cNvPr>
          <p:cNvPicPr>
            <a:picLocks noChangeAspect="1" noChangeArrowheads="1"/>
          </p:cNvPicPr>
          <p:nvPr/>
        </p:nvPicPr>
        <p:blipFill>
          <a:blip r:embed="rId6" cstate="email"/>
          <a:srcRect/>
          <a:stretch>
            <a:fillRect/>
          </a:stretch>
        </p:blipFill>
        <p:spPr bwMode="auto">
          <a:xfrm>
            <a:off x="1547664" y="1988840"/>
            <a:ext cx="5531030" cy="4248472"/>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barn(outVertical)">
                                      <p:cBhvr>
                                        <p:cTn id="7" dur="10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barn(outVertical)">
                                      <p:cBhvr>
                                        <p:cTn id="12" dur="1000"/>
                                        <p:tgtEl>
                                          <p:spTgt spid="2253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22538"/>
                                        </p:tgtEl>
                                        <p:attrNameLst>
                                          <p:attrName>style.visibility</p:attrName>
                                        </p:attrNameLst>
                                      </p:cBhvr>
                                      <p:to>
                                        <p:strVal val="visible"/>
                                      </p:to>
                                    </p:set>
                                    <p:animEffect transition="in" filter="barn(outVertical)">
                                      <p:cBhvr>
                                        <p:cTn id="17" dur="10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F:\IMG_3157.jpg"/>
          <p:cNvPicPr>
            <a:picLocks noChangeAspect="1" noChangeArrowheads="1"/>
          </p:cNvPicPr>
          <p:nvPr/>
        </p:nvPicPr>
        <p:blipFill>
          <a:blip r:embed="rId2" cstate="email"/>
          <a:srcRect/>
          <a:stretch>
            <a:fillRect/>
          </a:stretch>
        </p:blipFill>
        <p:spPr bwMode="auto">
          <a:xfrm>
            <a:off x="1619672" y="188640"/>
            <a:ext cx="2376264" cy="3096344"/>
          </a:xfrm>
          <a:prstGeom prst="rect">
            <a:avLst/>
          </a:prstGeom>
          <a:solidFill>
            <a:srgbClr val="FFFFFF">
              <a:shade val="85000"/>
            </a:srgbClr>
          </a:solidFill>
          <a:ln w="88900" cap="sq">
            <a:solidFill>
              <a:srgbClr val="00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4" descr="F:\IMG_3187.jpg"/>
          <p:cNvPicPr>
            <a:picLocks noChangeAspect="1" noChangeArrowheads="1"/>
          </p:cNvPicPr>
          <p:nvPr/>
        </p:nvPicPr>
        <p:blipFill>
          <a:blip r:embed="rId3" cstate="email"/>
          <a:srcRect/>
          <a:stretch>
            <a:fillRect/>
          </a:stretch>
        </p:blipFill>
        <p:spPr bwMode="auto">
          <a:xfrm>
            <a:off x="4572000" y="188640"/>
            <a:ext cx="2520280" cy="3096344"/>
          </a:xfrm>
          <a:prstGeom prst="rect">
            <a:avLst/>
          </a:prstGeom>
          <a:solidFill>
            <a:srgbClr val="FFFFFF">
              <a:shade val="85000"/>
            </a:srgbClr>
          </a:solidFill>
          <a:ln w="88900" cap="sq">
            <a:solidFill>
              <a:srgbClr val="0066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25" name="Rectangle 1"/>
          <p:cNvSpPr>
            <a:spLocks noChangeArrowheads="1"/>
          </p:cNvSpPr>
          <p:nvPr/>
        </p:nvSpPr>
        <p:spPr bwMode="auto">
          <a:xfrm>
            <a:off x="179512" y="3212976"/>
            <a:ext cx="874846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Рябинка</a:t>
            </a:r>
            <a:r>
              <a:rPr kumimoji="0" lang="ru-RU" b="1" i="0" u="sng"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Куклы - обереги на Руси ведут свою историю с древних языческих времен. Они выполняются из природных материалов, которые приносятся из леса: дерево, лоза, трава, солома. И это не случайно, потому что лес - это среда обитания русского человека.</a:t>
            </a:r>
            <a:r>
              <a:rPr kumimoji="0" lang="ru-RU" b="0" i="0" u="none" strike="noStrike" cap="none" normalizeH="0" baseline="0" dirty="0" smtClean="0">
                <a:ln>
                  <a:noFill/>
                </a:ln>
                <a:solidFill>
                  <a:srgbClr val="0070C0"/>
                </a:solidFill>
                <a:effectLst/>
                <a:latin typeface="Times New Roman" pitchFamily="18" charset="0"/>
                <a:cs typeface="Times New Roman" pitchFamily="18" charset="0"/>
              </a:rPr>
              <a:t> </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Рябина считалась символом плодородия, процветания и благополучия.  Это красивое дерево — красивое цветет весной, летом и зимой. Рябиновые деревья возле дома как мощнейший оберег от пожаров и нечисти. В честь этого дерева были даже специальные праздники — именины рябины. Именины дерева праздновались  целых четыре раза в год, эти праздники сопровождались колокольным «рябиновым» звоном, а на самые главные именины — Осенние делали большую </a:t>
            </a:r>
            <a:r>
              <a:rPr kumimoji="0" lang="ru-RU"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обережную</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куклу-Рябинку. Рябина — женское дерево, она дарит представительницам прекрасного пола красоту, привлекательность и здоровье. </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7744" y="188640"/>
            <a:ext cx="4248472" cy="584775"/>
          </a:xfrm>
          <a:prstGeom prst="rect">
            <a:avLst/>
          </a:prstGeom>
        </p:spPr>
        <p:txBody>
          <a:bodyPr wrap="square">
            <a:spAutoFit/>
          </a:bodyPr>
          <a:lstStyle/>
          <a:p>
            <a:r>
              <a:rPr lang="ru-RU" sz="3200" b="1" dirty="0" smtClean="0">
                <a:solidFill>
                  <a:srgbClr val="0070C0"/>
                </a:solidFill>
                <a:latin typeface="+mj-lt"/>
                <a:cs typeface="Times New Roman" pitchFamily="18" charset="0"/>
              </a:rPr>
              <a:t>Рябинка на веточке</a:t>
            </a:r>
            <a:endParaRPr lang="ru-RU" sz="2000" dirty="0">
              <a:latin typeface="Times New Roman" pitchFamily="18" charset="0"/>
              <a:cs typeface="Times New Roman" pitchFamily="18" charset="0"/>
            </a:endParaRPr>
          </a:p>
        </p:txBody>
      </p:sp>
      <p:sp>
        <p:nvSpPr>
          <p:cNvPr id="4" name="Прямоугольник 3"/>
          <p:cNvSpPr/>
          <p:nvPr/>
        </p:nvSpPr>
        <p:spPr>
          <a:xfrm>
            <a:off x="251520" y="764704"/>
            <a:ext cx="8712968" cy="923330"/>
          </a:xfrm>
          <a:prstGeom prst="rect">
            <a:avLst/>
          </a:prstGeom>
        </p:spPr>
        <p:txBody>
          <a:bodyPr wrap="square">
            <a:spAutoFit/>
          </a:bodyPr>
          <a:lstStyle/>
          <a:p>
            <a:r>
              <a:rPr lang="ru-RU" dirty="0" smtClean="0">
                <a:solidFill>
                  <a:srgbClr val="006600"/>
                </a:solidFill>
                <a:latin typeface="Times New Roman" pitchFamily="18" charset="0"/>
                <a:cs typeface="Times New Roman" pitchFamily="18" charset="0"/>
              </a:rPr>
              <a:t>1.две рябиновые палочки 15 см (для тела) и 12 см (для рук)    4.синтепон или вата</a:t>
            </a:r>
          </a:p>
          <a:p>
            <a:r>
              <a:rPr lang="ru-RU" dirty="0" smtClean="0">
                <a:solidFill>
                  <a:srgbClr val="006600"/>
                </a:solidFill>
                <a:latin typeface="Times New Roman" pitchFamily="18" charset="0"/>
                <a:cs typeface="Times New Roman" pitchFamily="18" charset="0"/>
              </a:rPr>
              <a:t>2. красный лоскут в две длины тела и ширины рук                   5.полоска для повойника</a:t>
            </a:r>
          </a:p>
          <a:p>
            <a:r>
              <a:rPr lang="ru-RU" dirty="0" smtClean="0">
                <a:solidFill>
                  <a:srgbClr val="006600"/>
                </a:solidFill>
                <a:latin typeface="Times New Roman" pitchFamily="18" charset="0"/>
                <a:cs typeface="Times New Roman" pitchFamily="18" charset="0"/>
              </a:rPr>
              <a:t>3. белый лоскут 18х18 см для головы                                         6. косынка, бусы</a:t>
            </a:r>
          </a:p>
        </p:txBody>
      </p:sp>
      <p:pic>
        <p:nvPicPr>
          <p:cNvPr id="5" name="Picture 2" descr="F:\IMG_3140.jpg"/>
          <p:cNvPicPr>
            <a:picLocks noChangeAspect="1" noChangeArrowheads="1"/>
          </p:cNvPicPr>
          <p:nvPr/>
        </p:nvPicPr>
        <p:blipFill>
          <a:blip r:embed="rId2" cstate="email"/>
          <a:srcRect/>
          <a:stretch>
            <a:fillRect/>
          </a:stretch>
        </p:blipFill>
        <p:spPr bwMode="auto">
          <a:xfrm>
            <a:off x="395536" y="1844824"/>
            <a:ext cx="1872208" cy="1403503"/>
          </a:xfrm>
          <a:prstGeom prst="rect">
            <a:avLst/>
          </a:prstGeom>
          <a:noFill/>
          <a:ln w="9525">
            <a:noFill/>
            <a:miter lim="800000"/>
            <a:headEnd/>
            <a:tailEnd/>
          </a:ln>
        </p:spPr>
      </p:pic>
      <p:sp>
        <p:nvSpPr>
          <p:cNvPr id="6" name="Прямоугольник 5"/>
          <p:cNvSpPr/>
          <p:nvPr/>
        </p:nvSpPr>
        <p:spPr>
          <a:xfrm>
            <a:off x="2411760" y="1844824"/>
            <a:ext cx="6516216"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1. Соединяем крестовину и красными нитками </a:t>
            </a:r>
            <a:r>
              <a:rPr lang="ru-RU" sz="2000" dirty="0" err="1" smtClean="0">
                <a:solidFill>
                  <a:srgbClr val="006600"/>
                </a:solidFill>
                <a:latin typeface="Times New Roman" pitchFamily="18" charset="0"/>
                <a:cs typeface="Times New Roman" pitchFamily="18" charset="0"/>
              </a:rPr>
              <a:t>обережным</a:t>
            </a:r>
            <a:r>
              <a:rPr lang="ru-RU" sz="2000" dirty="0" smtClean="0">
                <a:solidFill>
                  <a:srgbClr val="006600"/>
                </a:solidFill>
                <a:latin typeface="Times New Roman" pitchFamily="18" charset="0"/>
                <a:cs typeface="Times New Roman" pitchFamily="18" charset="0"/>
              </a:rPr>
              <a:t> крестом скрепляем её. Сверху наматываем </a:t>
            </a:r>
            <a:r>
              <a:rPr lang="ru-RU" sz="2000" dirty="0" err="1" smtClean="0">
                <a:solidFill>
                  <a:srgbClr val="006600"/>
                </a:solidFill>
                <a:latin typeface="Times New Roman" pitchFamily="18" charset="0"/>
                <a:cs typeface="Times New Roman" pitchFamily="18" charset="0"/>
              </a:rPr>
              <a:t>синтепон</a:t>
            </a:r>
            <a:r>
              <a:rPr lang="ru-RU" sz="2000" dirty="0" smtClean="0">
                <a:solidFill>
                  <a:srgbClr val="006600"/>
                </a:solidFill>
                <a:latin typeface="Times New Roman" pitchFamily="18" charset="0"/>
                <a:cs typeface="Times New Roman" pitchFamily="18" charset="0"/>
              </a:rPr>
              <a:t>, так как он плохо держится, закрепим его нитками, как бы обозначая шею</a:t>
            </a:r>
            <a:endParaRPr lang="ru-RU" dirty="0">
              <a:solidFill>
                <a:srgbClr val="006600"/>
              </a:solidFill>
              <a:latin typeface="Times New Roman" pitchFamily="18" charset="0"/>
              <a:cs typeface="Times New Roman" pitchFamily="18" charset="0"/>
            </a:endParaRPr>
          </a:p>
        </p:txBody>
      </p:sp>
      <p:pic>
        <p:nvPicPr>
          <p:cNvPr id="7" name="Picture 3" descr="F:\IMG_3141.jpg"/>
          <p:cNvPicPr>
            <a:picLocks noChangeAspect="1" noChangeArrowheads="1"/>
          </p:cNvPicPr>
          <p:nvPr/>
        </p:nvPicPr>
        <p:blipFill>
          <a:blip r:embed="rId3" cstate="email"/>
          <a:srcRect/>
          <a:stretch>
            <a:fillRect/>
          </a:stretch>
        </p:blipFill>
        <p:spPr bwMode="auto">
          <a:xfrm>
            <a:off x="467544" y="3429000"/>
            <a:ext cx="1440160" cy="1704189"/>
          </a:xfrm>
          <a:prstGeom prst="rect">
            <a:avLst/>
          </a:prstGeom>
          <a:noFill/>
          <a:ln w="9525">
            <a:noFill/>
            <a:miter lim="800000"/>
            <a:headEnd/>
            <a:tailEnd/>
          </a:ln>
        </p:spPr>
      </p:pic>
      <p:sp>
        <p:nvSpPr>
          <p:cNvPr id="8" name="Прямоугольник 7"/>
          <p:cNvSpPr/>
          <p:nvPr/>
        </p:nvSpPr>
        <p:spPr>
          <a:xfrm>
            <a:off x="251520" y="5301208"/>
            <a:ext cx="2664296"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2. Квадрат складываем по диагонали и как обычно оформляем лицо</a:t>
            </a:r>
            <a:endParaRPr lang="ru-RU" sz="2000" dirty="0">
              <a:solidFill>
                <a:srgbClr val="006600"/>
              </a:solidFill>
              <a:latin typeface="Times New Roman" pitchFamily="18" charset="0"/>
              <a:cs typeface="Times New Roman" pitchFamily="18" charset="0"/>
            </a:endParaRPr>
          </a:p>
        </p:txBody>
      </p:sp>
      <p:sp>
        <p:nvSpPr>
          <p:cNvPr id="11" name="Прямоугольник 10"/>
          <p:cNvSpPr/>
          <p:nvPr/>
        </p:nvSpPr>
        <p:spPr>
          <a:xfrm>
            <a:off x="3275856" y="5229200"/>
            <a:ext cx="2880320"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3. Сшиваем накидку по </a:t>
            </a:r>
            <a:r>
              <a:rPr lang="ru-RU" sz="2000" dirty="0" err="1" smtClean="0">
                <a:solidFill>
                  <a:srgbClr val="006600"/>
                </a:solidFill>
                <a:latin typeface="Times New Roman" pitchFamily="18" charset="0"/>
                <a:cs typeface="Times New Roman" pitchFamily="18" charset="0"/>
              </a:rPr>
              <a:t>бокам,оформляем</a:t>
            </a:r>
            <a:r>
              <a:rPr lang="ru-RU" sz="2000" dirty="0" smtClean="0">
                <a:solidFill>
                  <a:srgbClr val="006600"/>
                </a:solidFill>
                <a:latin typeface="Times New Roman" pitchFamily="18" charset="0"/>
                <a:cs typeface="Times New Roman" pitchFamily="18" charset="0"/>
              </a:rPr>
              <a:t> подол, проделываем горловину, надеваем на крестовину</a:t>
            </a:r>
            <a:endParaRPr lang="ru-RU" sz="2000" dirty="0">
              <a:solidFill>
                <a:srgbClr val="006600"/>
              </a:solidFill>
              <a:latin typeface="Times New Roman" pitchFamily="18" charset="0"/>
              <a:cs typeface="Times New Roman" pitchFamily="18" charset="0"/>
            </a:endParaRPr>
          </a:p>
        </p:txBody>
      </p:sp>
      <p:pic>
        <p:nvPicPr>
          <p:cNvPr id="12" name="Picture 6" descr="F:\IMG_3148.jpg"/>
          <p:cNvPicPr>
            <a:picLocks noChangeAspect="1" noChangeArrowheads="1"/>
          </p:cNvPicPr>
          <p:nvPr/>
        </p:nvPicPr>
        <p:blipFill>
          <a:blip r:embed="rId4" cstate="email"/>
          <a:srcRect/>
          <a:stretch>
            <a:fillRect/>
          </a:stretch>
        </p:blipFill>
        <p:spPr bwMode="auto">
          <a:xfrm>
            <a:off x="3851920" y="3212976"/>
            <a:ext cx="1628465" cy="2016224"/>
          </a:xfrm>
          <a:prstGeom prst="rect">
            <a:avLst/>
          </a:prstGeom>
          <a:noFill/>
          <a:ln w="9525">
            <a:noFill/>
            <a:miter lim="800000"/>
            <a:headEnd/>
            <a:tailEnd/>
          </a:ln>
        </p:spPr>
      </p:pic>
      <p:sp>
        <p:nvSpPr>
          <p:cNvPr id="14" name="Прямоугольник 13"/>
          <p:cNvSpPr/>
          <p:nvPr/>
        </p:nvSpPr>
        <p:spPr>
          <a:xfrm>
            <a:off x="6444208" y="5373216"/>
            <a:ext cx="2555776" cy="1015663"/>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4. Повязываем повойник. Надеваем косынку и украшения</a:t>
            </a:r>
            <a:endParaRPr lang="ru-RU" sz="2000" dirty="0">
              <a:solidFill>
                <a:srgbClr val="006600"/>
              </a:solidFill>
              <a:latin typeface="Times New Roman" pitchFamily="18" charset="0"/>
              <a:cs typeface="Times New Roman" pitchFamily="18" charset="0"/>
            </a:endParaRPr>
          </a:p>
        </p:txBody>
      </p:sp>
      <p:pic>
        <p:nvPicPr>
          <p:cNvPr id="15" name="Picture 6" descr="F:\IMG_3157.jpg"/>
          <p:cNvPicPr>
            <a:picLocks noChangeAspect="1" noChangeArrowheads="1"/>
          </p:cNvPicPr>
          <p:nvPr/>
        </p:nvPicPr>
        <p:blipFill>
          <a:blip r:embed="rId5" cstate="email"/>
          <a:srcRect/>
          <a:stretch>
            <a:fillRect/>
          </a:stretch>
        </p:blipFill>
        <p:spPr bwMode="auto">
          <a:xfrm>
            <a:off x="6948264" y="3140968"/>
            <a:ext cx="1587574" cy="211606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635896" y="836712"/>
            <a:ext cx="5274840" cy="5632311"/>
          </a:xfrm>
          <a:prstGeom prst="rect">
            <a:avLst/>
          </a:prstGeom>
        </p:spPr>
        <p:txBody>
          <a:bodyPr wrap="square">
            <a:spAutoFit/>
          </a:bodyPr>
          <a:lstStyle/>
          <a:p>
            <a:pPr>
              <a:buFontTx/>
              <a:buBlip>
                <a:blip r:embed="rId2"/>
              </a:buBlip>
            </a:pPr>
            <a:r>
              <a:rPr lang="ru-RU" dirty="0" smtClean="0">
                <a:solidFill>
                  <a:srgbClr val="006600"/>
                </a:solidFill>
                <a:latin typeface="Times New Roman" pitchFamily="18" charset="0"/>
                <a:cs typeface="Times New Roman" pitchFamily="18" charset="0"/>
              </a:rPr>
              <a:t>Рябиновая палочка см 10-14</a:t>
            </a:r>
          </a:p>
          <a:p>
            <a:pPr>
              <a:buFontTx/>
              <a:buBlip>
                <a:blip r:embed="rId2"/>
              </a:buBlip>
            </a:pPr>
            <a:r>
              <a:rPr lang="ru-RU" dirty="0" smtClean="0">
                <a:solidFill>
                  <a:srgbClr val="006600"/>
                </a:solidFill>
                <a:latin typeface="Times New Roman" pitchFamily="18" charset="0"/>
                <a:cs typeface="Times New Roman" pitchFamily="18" charset="0"/>
              </a:rPr>
              <a:t> Белый лоскут плотной ткани 32х40 см.  для туловища </a:t>
            </a:r>
          </a:p>
          <a:p>
            <a:pPr>
              <a:buFontTx/>
              <a:buBlip>
                <a:blip r:embed="rId2"/>
              </a:buBlip>
            </a:pPr>
            <a:r>
              <a:rPr lang="ru-RU" dirty="0" smtClean="0">
                <a:solidFill>
                  <a:srgbClr val="006600"/>
                </a:solidFill>
                <a:latin typeface="Times New Roman" pitchFamily="18" charset="0"/>
                <a:cs typeface="Times New Roman" pitchFamily="18" charset="0"/>
              </a:rPr>
              <a:t> Лоскут для ног из такой же ткани 20х26 см 2 шт. </a:t>
            </a:r>
          </a:p>
          <a:p>
            <a:pPr>
              <a:buFontTx/>
              <a:buBlip>
                <a:blip r:embed="rId2"/>
              </a:buBlip>
            </a:pPr>
            <a:r>
              <a:rPr lang="ru-RU" dirty="0" smtClean="0">
                <a:solidFill>
                  <a:srgbClr val="006600"/>
                </a:solidFill>
                <a:latin typeface="Times New Roman" pitchFamily="18" charset="0"/>
                <a:cs typeface="Times New Roman" pitchFamily="18" charset="0"/>
              </a:rPr>
              <a:t> Лоскут для рубашки (выбор цвета Ваш, по желанию на низ рубашки пришить кружево)</a:t>
            </a:r>
          </a:p>
          <a:p>
            <a:pPr>
              <a:buFontTx/>
              <a:buBlip>
                <a:blip r:embed="rId2"/>
              </a:buBlip>
            </a:pPr>
            <a:r>
              <a:rPr lang="ru-RU" dirty="0" smtClean="0">
                <a:solidFill>
                  <a:srgbClr val="006600"/>
                </a:solidFill>
                <a:latin typeface="Times New Roman" pitchFamily="18" charset="0"/>
                <a:cs typeface="Times New Roman" pitchFamily="18" charset="0"/>
              </a:rPr>
              <a:t> Лоскут для юбки 15х20см.</a:t>
            </a:r>
          </a:p>
          <a:p>
            <a:pPr>
              <a:buFontTx/>
              <a:buBlip>
                <a:blip r:embed="rId2"/>
              </a:buBlip>
            </a:pPr>
            <a:r>
              <a:rPr lang="ru-RU" dirty="0" smtClean="0">
                <a:solidFill>
                  <a:srgbClr val="006600"/>
                </a:solidFill>
                <a:latin typeface="Times New Roman" pitchFamily="18" charset="0"/>
                <a:cs typeface="Times New Roman" pitchFamily="18" charset="0"/>
              </a:rPr>
              <a:t> Два лоскута для рукавов 11х7 см.</a:t>
            </a:r>
          </a:p>
          <a:p>
            <a:pPr>
              <a:buFontTx/>
              <a:buBlip>
                <a:blip r:embed="rId2"/>
              </a:buBlip>
            </a:pPr>
            <a:r>
              <a:rPr lang="ru-RU" dirty="0" smtClean="0">
                <a:solidFill>
                  <a:srgbClr val="006600"/>
                </a:solidFill>
                <a:latin typeface="Times New Roman" pitchFamily="18" charset="0"/>
                <a:cs typeface="Times New Roman" pitchFamily="18" charset="0"/>
              </a:rPr>
              <a:t> Два квадрата для ладошек 6х6 см.</a:t>
            </a:r>
          </a:p>
          <a:p>
            <a:pPr>
              <a:buFontTx/>
              <a:buBlip>
                <a:blip r:embed="rId2"/>
              </a:buBlip>
            </a:pPr>
            <a:r>
              <a:rPr lang="ru-RU" dirty="0" smtClean="0">
                <a:solidFill>
                  <a:srgbClr val="006600"/>
                </a:solidFill>
                <a:latin typeface="Times New Roman" pitchFamily="18" charset="0"/>
                <a:cs typeface="Times New Roman" pitchFamily="18" charset="0"/>
              </a:rPr>
              <a:t> Немного </a:t>
            </a:r>
            <a:r>
              <a:rPr lang="ru-RU" dirty="0" err="1" smtClean="0">
                <a:solidFill>
                  <a:srgbClr val="006600"/>
                </a:solidFill>
                <a:latin typeface="Times New Roman" pitchFamily="18" charset="0"/>
                <a:cs typeface="Times New Roman" pitchFamily="18" charset="0"/>
              </a:rPr>
              <a:t>синтепона</a:t>
            </a:r>
            <a:r>
              <a:rPr lang="ru-RU" dirty="0" smtClean="0">
                <a:solidFill>
                  <a:srgbClr val="006600"/>
                </a:solidFill>
                <a:latin typeface="Times New Roman" pitchFamily="18" charset="0"/>
                <a:cs typeface="Times New Roman" pitchFamily="18" charset="0"/>
              </a:rPr>
              <a:t> для рукавов и груди</a:t>
            </a:r>
          </a:p>
          <a:p>
            <a:pPr>
              <a:buFontTx/>
              <a:buBlip>
                <a:blip r:embed="rId2"/>
              </a:buBlip>
            </a:pPr>
            <a:r>
              <a:rPr lang="ru-RU" dirty="0" smtClean="0">
                <a:solidFill>
                  <a:srgbClr val="006600"/>
                </a:solidFill>
                <a:latin typeface="Times New Roman" pitchFamily="18" charset="0"/>
                <a:cs typeface="Times New Roman" pitchFamily="18" charset="0"/>
              </a:rPr>
              <a:t> Косынка</a:t>
            </a:r>
          </a:p>
          <a:p>
            <a:pPr>
              <a:buFontTx/>
              <a:buBlip>
                <a:blip r:embed="rId2"/>
              </a:buBlip>
            </a:pPr>
            <a:r>
              <a:rPr lang="ru-RU" dirty="0" smtClean="0">
                <a:solidFill>
                  <a:srgbClr val="006600"/>
                </a:solidFill>
                <a:latin typeface="Times New Roman" pitchFamily="18" charset="0"/>
                <a:cs typeface="Times New Roman" pitchFamily="18" charset="0"/>
              </a:rPr>
              <a:t> Две заготовки для обуви по типу лаптей (мешковина)</a:t>
            </a:r>
          </a:p>
          <a:p>
            <a:pPr>
              <a:buFontTx/>
              <a:buBlip>
                <a:blip r:embed="rId2"/>
              </a:buBlip>
            </a:pPr>
            <a:r>
              <a:rPr lang="ru-RU" dirty="0" smtClean="0">
                <a:solidFill>
                  <a:srgbClr val="006600"/>
                </a:solidFill>
                <a:latin typeface="Times New Roman" pitchFamily="18" charset="0"/>
                <a:cs typeface="Times New Roman" pitchFamily="18" charset="0"/>
              </a:rPr>
              <a:t> Пояс по выбранной ширине и цвету длиной 45 см. (атласная лента)</a:t>
            </a:r>
          </a:p>
          <a:p>
            <a:pPr>
              <a:buFontTx/>
              <a:buBlip>
                <a:blip r:embed="rId2"/>
              </a:buBlip>
            </a:pPr>
            <a:r>
              <a:rPr lang="ru-RU" dirty="0" smtClean="0">
                <a:solidFill>
                  <a:srgbClr val="006600"/>
                </a:solidFill>
                <a:latin typeface="Times New Roman" pitchFamily="18" charset="0"/>
                <a:cs typeface="Times New Roman" pitchFamily="18" charset="0"/>
              </a:rPr>
              <a:t> Нитки: крепкие белые для обвязок, красные для </a:t>
            </a:r>
            <a:r>
              <a:rPr lang="ru-RU" dirty="0" err="1" smtClean="0">
                <a:solidFill>
                  <a:srgbClr val="006600"/>
                </a:solidFill>
                <a:latin typeface="Times New Roman" pitchFamily="18" charset="0"/>
                <a:cs typeface="Times New Roman" pitchFamily="18" charset="0"/>
              </a:rPr>
              <a:t>обережного</a:t>
            </a:r>
            <a:r>
              <a:rPr lang="ru-RU" dirty="0" smtClean="0">
                <a:solidFill>
                  <a:srgbClr val="006600"/>
                </a:solidFill>
                <a:latin typeface="Times New Roman" pitchFamily="18" charset="0"/>
                <a:cs typeface="Times New Roman" pitchFamily="18" charset="0"/>
              </a:rPr>
              <a:t> креста</a:t>
            </a:r>
          </a:p>
          <a:p>
            <a:pPr>
              <a:buFontTx/>
              <a:buBlip>
                <a:blip r:embed="rId2"/>
              </a:buBlip>
            </a:pPr>
            <a:r>
              <a:rPr lang="ru-RU" dirty="0" smtClean="0">
                <a:solidFill>
                  <a:srgbClr val="006600"/>
                </a:solidFill>
                <a:latin typeface="Times New Roman" pitchFamily="18" charset="0"/>
                <a:cs typeface="Times New Roman" pitchFamily="18" charset="0"/>
              </a:rPr>
              <a:t> Полоска для повойника</a:t>
            </a:r>
          </a:p>
          <a:p>
            <a:pPr>
              <a:buFontTx/>
              <a:buBlip>
                <a:blip r:embed="rId2"/>
              </a:buBlip>
            </a:pPr>
            <a:r>
              <a:rPr lang="ru-RU" dirty="0" smtClean="0">
                <a:solidFill>
                  <a:srgbClr val="006600"/>
                </a:solidFill>
                <a:latin typeface="Times New Roman" pitchFamily="18" charset="0"/>
                <a:cs typeface="Times New Roman" pitchFamily="18" charset="0"/>
              </a:rPr>
              <a:t> Фартук</a:t>
            </a:r>
          </a:p>
          <a:p>
            <a:pPr>
              <a:buFontTx/>
              <a:buBlip>
                <a:blip r:embed="rId2"/>
              </a:buBlip>
            </a:pPr>
            <a:r>
              <a:rPr lang="ru-RU" dirty="0" smtClean="0">
                <a:solidFill>
                  <a:srgbClr val="006600"/>
                </a:solidFill>
                <a:latin typeface="Times New Roman" pitchFamily="18" charset="0"/>
                <a:cs typeface="Times New Roman" pitchFamily="18" charset="0"/>
              </a:rPr>
              <a:t>По желанию бусы, украшение на повойник</a:t>
            </a:r>
            <a:endParaRPr lang="ru-RU" dirty="0">
              <a:solidFill>
                <a:srgbClr val="006600"/>
              </a:solidFill>
              <a:latin typeface="Times New Roman" pitchFamily="18" charset="0"/>
              <a:cs typeface="Times New Roman" pitchFamily="18" charset="0"/>
            </a:endParaRPr>
          </a:p>
        </p:txBody>
      </p:sp>
      <p:pic>
        <p:nvPicPr>
          <p:cNvPr id="5" name="Picture 4" descr="F:\IMG_3187.jpg"/>
          <p:cNvPicPr>
            <a:picLocks noChangeAspect="1" noChangeArrowheads="1"/>
          </p:cNvPicPr>
          <p:nvPr/>
        </p:nvPicPr>
        <p:blipFill>
          <a:blip r:embed="rId3" cstate="email"/>
          <a:srcRect/>
          <a:stretch>
            <a:fillRect/>
          </a:stretch>
        </p:blipFill>
        <p:spPr bwMode="auto">
          <a:xfrm>
            <a:off x="467544" y="1556792"/>
            <a:ext cx="2843213" cy="3790950"/>
          </a:xfrm>
          <a:prstGeom prst="rect">
            <a:avLst/>
          </a:prstGeom>
          <a:noFill/>
          <a:ln w="38100">
            <a:noFill/>
            <a:miter lim="800000"/>
            <a:headEnd/>
            <a:tailEnd/>
          </a:ln>
        </p:spPr>
      </p:pic>
      <p:sp>
        <p:nvSpPr>
          <p:cNvPr id="6" name="Прямоугольник 5"/>
          <p:cNvSpPr/>
          <p:nvPr/>
        </p:nvSpPr>
        <p:spPr>
          <a:xfrm>
            <a:off x="1835696" y="260648"/>
            <a:ext cx="4159857" cy="584775"/>
          </a:xfrm>
          <a:prstGeom prst="rect">
            <a:avLst/>
          </a:prstGeom>
        </p:spPr>
        <p:txBody>
          <a:bodyPr wrap="none">
            <a:spAutoFit/>
          </a:bodyPr>
          <a:lstStyle/>
          <a:p>
            <a:r>
              <a:rPr lang="ru-RU" sz="3200" b="1" dirty="0" smtClean="0">
                <a:solidFill>
                  <a:srgbClr val="0070C0"/>
                </a:solidFill>
                <a:latin typeface="+mj-lt"/>
                <a:cs typeface="Times New Roman" pitchFamily="18" charset="0"/>
              </a:rPr>
              <a:t>Рябинка из веточек</a:t>
            </a:r>
            <a:endParaRPr lang="ru-RU" sz="3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IMG_3161.jpg"/>
          <p:cNvPicPr>
            <a:picLocks noChangeAspect="1" noChangeArrowheads="1"/>
          </p:cNvPicPr>
          <p:nvPr/>
        </p:nvPicPr>
        <p:blipFill>
          <a:blip r:embed="rId2" cstate="email"/>
          <a:srcRect/>
          <a:stretch>
            <a:fillRect/>
          </a:stretch>
        </p:blipFill>
        <p:spPr bwMode="auto">
          <a:xfrm>
            <a:off x="539552" y="188640"/>
            <a:ext cx="1621954" cy="1215936"/>
          </a:xfrm>
          <a:prstGeom prst="rect">
            <a:avLst/>
          </a:prstGeom>
          <a:noFill/>
          <a:ln w="38100">
            <a:noFill/>
            <a:miter lim="800000"/>
            <a:headEnd/>
            <a:tailEnd/>
          </a:ln>
        </p:spPr>
      </p:pic>
      <p:sp>
        <p:nvSpPr>
          <p:cNvPr id="3" name="Прямоугольник 2"/>
          <p:cNvSpPr/>
          <p:nvPr/>
        </p:nvSpPr>
        <p:spPr>
          <a:xfrm>
            <a:off x="2627784" y="332656"/>
            <a:ext cx="6192688" cy="923330"/>
          </a:xfrm>
          <a:prstGeom prst="rect">
            <a:avLst/>
          </a:prstGeom>
        </p:spPr>
        <p:txBody>
          <a:bodyPr wrap="square">
            <a:spAutoFit/>
          </a:bodyPr>
          <a:lstStyle/>
          <a:p>
            <a:pPr algn="just"/>
            <a:r>
              <a:rPr lang="ru-RU" dirty="0" smtClean="0">
                <a:solidFill>
                  <a:srgbClr val="006600"/>
                </a:solidFill>
                <a:latin typeface="Times New Roman" pitchFamily="18" charset="0"/>
                <a:cs typeface="Times New Roman" pitchFamily="18" charset="0"/>
              </a:rPr>
              <a:t>Скручиваем лоскут для тела, сложенный вдвое по длине </a:t>
            </a:r>
          </a:p>
          <a:p>
            <a:pPr algn="just"/>
            <a:r>
              <a:rPr lang="ru-RU" dirty="0" smtClean="0">
                <a:solidFill>
                  <a:srgbClr val="006600"/>
                </a:solidFill>
                <a:latin typeface="Times New Roman" pitchFamily="18" charset="0"/>
                <a:cs typeface="Times New Roman" pitchFamily="18" charset="0"/>
              </a:rPr>
              <a:t>Обязательно помещаем рябиновую палочку внутрь скрутки </a:t>
            </a:r>
          </a:p>
          <a:p>
            <a:pPr algn="just"/>
            <a:r>
              <a:rPr lang="ru-RU" dirty="0" smtClean="0">
                <a:solidFill>
                  <a:srgbClr val="006600"/>
                </a:solidFill>
                <a:latin typeface="Times New Roman" pitchFamily="18" charset="0"/>
                <a:ea typeface="Calibri" pitchFamily="34" charset="0"/>
                <a:cs typeface="Times New Roman" pitchFamily="18" charset="0"/>
              </a:rPr>
              <a:t>Скрутку оставляем пока </a:t>
            </a:r>
            <a:r>
              <a:rPr lang="ru-RU" dirty="0" err="1" smtClean="0">
                <a:solidFill>
                  <a:srgbClr val="006600"/>
                </a:solidFill>
                <a:latin typeface="Times New Roman" pitchFamily="18" charset="0"/>
                <a:ea typeface="Calibri" pitchFamily="34" charset="0"/>
                <a:cs typeface="Times New Roman" pitchFamily="18" charset="0"/>
              </a:rPr>
              <a:t>незавязанной</a:t>
            </a:r>
            <a:endParaRPr lang="ru-RU" dirty="0">
              <a:solidFill>
                <a:srgbClr val="006600"/>
              </a:solidFill>
              <a:latin typeface="Times New Roman" pitchFamily="18" charset="0"/>
              <a:cs typeface="Times New Roman" pitchFamily="18" charset="0"/>
            </a:endParaRPr>
          </a:p>
        </p:txBody>
      </p:sp>
      <p:pic>
        <p:nvPicPr>
          <p:cNvPr id="4" name="Picture 3" descr="F:\IMG_3162.jpg"/>
          <p:cNvPicPr>
            <a:picLocks noChangeAspect="1" noChangeArrowheads="1"/>
          </p:cNvPicPr>
          <p:nvPr/>
        </p:nvPicPr>
        <p:blipFill>
          <a:blip r:embed="rId3" cstate="email"/>
          <a:srcRect/>
          <a:stretch>
            <a:fillRect/>
          </a:stretch>
        </p:blipFill>
        <p:spPr bwMode="auto">
          <a:xfrm>
            <a:off x="395536" y="1628800"/>
            <a:ext cx="1063979" cy="1419225"/>
          </a:xfrm>
          <a:prstGeom prst="rect">
            <a:avLst/>
          </a:prstGeom>
          <a:noFill/>
          <a:ln w="38100">
            <a:noFill/>
            <a:miter lim="800000"/>
            <a:headEnd/>
            <a:tailEnd/>
          </a:ln>
        </p:spPr>
      </p:pic>
      <p:pic>
        <p:nvPicPr>
          <p:cNvPr id="5" name="Picture 2" descr="F:\IMG_3164.jpg"/>
          <p:cNvPicPr>
            <a:picLocks noChangeAspect="1" noChangeArrowheads="1"/>
          </p:cNvPicPr>
          <p:nvPr/>
        </p:nvPicPr>
        <p:blipFill>
          <a:blip r:embed="rId4" cstate="email"/>
          <a:srcRect/>
          <a:stretch>
            <a:fillRect/>
          </a:stretch>
        </p:blipFill>
        <p:spPr bwMode="auto">
          <a:xfrm>
            <a:off x="1691680" y="1628800"/>
            <a:ext cx="1006531" cy="1425918"/>
          </a:xfrm>
          <a:prstGeom prst="rect">
            <a:avLst/>
          </a:prstGeom>
          <a:noFill/>
          <a:ln w="38100">
            <a:noFill/>
            <a:miter lim="800000"/>
            <a:headEnd/>
            <a:tailEnd/>
          </a:ln>
        </p:spPr>
      </p:pic>
      <p:sp>
        <p:nvSpPr>
          <p:cNvPr id="6" name="Прямоугольник 5"/>
          <p:cNvSpPr/>
          <p:nvPr/>
        </p:nvSpPr>
        <p:spPr>
          <a:xfrm>
            <a:off x="2843808" y="1556792"/>
            <a:ext cx="6048672" cy="1477328"/>
          </a:xfrm>
          <a:prstGeom prst="rect">
            <a:avLst/>
          </a:prstGeom>
        </p:spPr>
        <p:txBody>
          <a:bodyPr wrap="square">
            <a:spAutoFit/>
          </a:bodyPr>
          <a:lstStyle/>
          <a:p>
            <a:pPr algn="just"/>
            <a:r>
              <a:rPr lang="ru-RU" dirty="0" smtClean="0">
                <a:solidFill>
                  <a:srgbClr val="006600"/>
                </a:solidFill>
                <a:latin typeface="Times New Roman" pitchFamily="18" charset="0"/>
                <a:ea typeface="Calibri" pitchFamily="34" charset="0"/>
                <a:cs typeface="Times New Roman" pitchFamily="18" charset="0"/>
              </a:rPr>
              <a:t>Оформляем ноги. Снизу туго скрученной скатки 2 см сгибаем и крепко обвязываем. Получается стопа, нитку не отрываем Обматываем всю ногу. Оставляем достаточно нитки, чтобы привязывая ногу к телу заодно закрепить скрутку тела</a:t>
            </a:r>
            <a:endParaRPr lang="ru-RU" dirty="0">
              <a:solidFill>
                <a:srgbClr val="006600"/>
              </a:solidFill>
              <a:latin typeface="Arial Narrow" pitchFamily="34" charset="0"/>
              <a:ea typeface="Calibri" pitchFamily="34" charset="0"/>
              <a:cs typeface="Times New Roman" pitchFamily="18" charset="0"/>
            </a:endParaRPr>
          </a:p>
        </p:txBody>
      </p:sp>
      <p:pic>
        <p:nvPicPr>
          <p:cNvPr id="7" name="Picture 3" descr="F:\IMG_3165.jpg"/>
          <p:cNvPicPr>
            <a:picLocks noChangeAspect="1" noChangeArrowheads="1"/>
          </p:cNvPicPr>
          <p:nvPr/>
        </p:nvPicPr>
        <p:blipFill>
          <a:blip r:embed="rId5" cstate="email"/>
          <a:srcRect/>
          <a:stretch>
            <a:fillRect/>
          </a:stretch>
        </p:blipFill>
        <p:spPr bwMode="auto">
          <a:xfrm>
            <a:off x="395536" y="3284984"/>
            <a:ext cx="1087735" cy="1656184"/>
          </a:xfrm>
          <a:prstGeom prst="rect">
            <a:avLst/>
          </a:prstGeom>
          <a:noFill/>
          <a:ln w="38100">
            <a:noFill/>
            <a:miter lim="800000"/>
            <a:headEnd/>
            <a:tailEnd/>
          </a:ln>
        </p:spPr>
      </p:pic>
      <p:pic>
        <p:nvPicPr>
          <p:cNvPr id="8" name="Picture 4" descr="F:\IMG_3167.jpg"/>
          <p:cNvPicPr>
            <a:picLocks noChangeAspect="1" noChangeArrowheads="1"/>
          </p:cNvPicPr>
          <p:nvPr/>
        </p:nvPicPr>
        <p:blipFill>
          <a:blip r:embed="rId6" cstate="email"/>
          <a:srcRect/>
          <a:stretch>
            <a:fillRect/>
          </a:stretch>
        </p:blipFill>
        <p:spPr bwMode="auto">
          <a:xfrm>
            <a:off x="1691680" y="3284984"/>
            <a:ext cx="1018566" cy="1656184"/>
          </a:xfrm>
          <a:prstGeom prst="rect">
            <a:avLst/>
          </a:prstGeom>
          <a:noFill/>
          <a:ln w="38100">
            <a:noFill/>
            <a:miter lim="800000"/>
            <a:headEnd/>
            <a:tailEnd/>
          </a:ln>
        </p:spPr>
      </p:pic>
      <p:sp>
        <p:nvSpPr>
          <p:cNvPr id="9" name="Прямоугольник 8"/>
          <p:cNvSpPr/>
          <p:nvPr/>
        </p:nvSpPr>
        <p:spPr>
          <a:xfrm>
            <a:off x="2915816" y="3356992"/>
            <a:ext cx="5976664" cy="1477328"/>
          </a:xfrm>
          <a:prstGeom prst="rect">
            <a:avLst/>
          </a:prstGeom>
        </p:spPr>
        <p:txBody>
          <a:bodyPr wrap="square">
            <a:spAutoFit/>
          </a:bodyPr>
          <a:lstStyle/>
          <a:p>
            <a:pPr algn="just"/>
            <a:r>
              <a:rPr lang="ru-RU" dirty="0" smtClean="0">
                <a:solidFill>
                  <a:srgbClr val="006600"/>
                </a:solidFill>
                <a:latin typeface="Times New Roman" pitchFamily="18" charset="0"/>
                <a:cs typeface="Times New Roman" pitchFamily="18" charset="0"/>
              </a:rPr>
              <a:t>Прикладываем обе ноги к скрутке тела. В верхнюю часть скрутки в середину слегка вомнем немного </a:t>
            </a:r>
            <a:r>
              <a:rPr lang="ru-RU" dirty="0" err="1" smtClean="0">
                <a:solidFill>
                  <a:srgbClr val="006600"/>
                </a:solidFill>
                <a:latin typeface="Times New Roman" pitchFamily="18" charset="0"/>
                <a:cs typeface="Times New Roman" pitchFamily="18" charset="0"/>
              </a:rPr>
              <a:t>синтепона</a:t>
            </a:r>
            <a:r>
              <a:rPr lang="ru-RU" dirty="0" smtClean="0">
                <a:solidFill>
                  <a:srgbClr val="006600"/>
                </a:solidFill>
                <a:latin typeface="Times New Roman" pitchFamily="18" charset="0"/>
                <a:cs typeface="Times New Roman" pitchFamily="18" charset="0"/>
              </a:rPr>
              <a:t/>
            </a:r>
            <a:br>
              <a:rPr lang="ru-RU" dirty="0" smtClean="0">
                <a:solidFill>
                  <a:srgbClr val="006600"/>
                </a:solidFill>
                <a:latin typeface="Times New Roman" pitchFamily="18" charset="0"/>
                <a:cs typeface="Times New Roman" pitchFamily="18" charset="0"/>
              </a:rPr>
            </a:br>
            <a:r>
              <a:rPr lang="ru-RU" dirty="0" smtClean="0">
                <a:solidFill>
                  <a:srgbClr val="006600"/>
                </a:solidFill>
                <a:latin typeface="Times New Roman" pitchFamily="18" charset="0"/>
                <a:cs typeface="Times New Roman" pitchFamily="18" charset="0"/>
              </a:rPr>
              <a:t>Закруглим скрутку при помощи </a:t>
            </a:r>
            <a:r>
              <a:rPr lang="ru-RU" dirty="0" err="1" smtClean="0">
                <a:solidFill>
                  <a:srgbClr val="006600"/>
                </a:solidFill>
                <a:latin typeface="Times New Roman" pitchFamily="18" charset="0"/>
                <a:cs typeface="Times New Roman" pitchFamily="18" charset="0"/>
              </a:rPr>
              <a:t>синтепона</a:t>
            </a:r>
            <a:r>
              <a:rPr lang="ru-RU" dirty="0" smtClean="0">
                <a:solidFill>
                  <a:srgbClr val="006600"/>
                </a:solidFill>
                <a:latin typeface="Times New Roman" pitchFamily="18" charset="0"/>
                <a:cs typeface="Times New Roman" pitchFamily="18" charset="0"/>
              </a:rPr>
              <a:t> ,чтобы голова имела не прямую, а округленную форму. Повязываем повойник</a:t>
            </a:r>
            <a:endParaRPr lang="ru-RU" dirty="0">
              <a:solidFill>
                <a:srgbClr val="006600"/>
              </a:solidFill>
              <a:latin typeface="Times New Roman" pitchFamily="18" charset="0"/>
              <a:cs typeface="Times New Roman" pitchFamily="18" charset="0"/>
            </a:endParaRPr>
          </a:p>
        </p:txBody>
      </p:sp>
      <p:pic>
        <p:nvPicPr>
          <p:cNvPr id="10" name="Picture 2" descr="F:\IMG_3170.jpg"/>
          <p:cNvPicPr>
            <a:picLocks noChangeAspect="1" noChangeArrowheads="1"/>
          </p:cNvPicPr>
          <p:nvPr/>
        </p:nvPicPr>
        <p:blipFill>
          <a:blip r:embed="rId7" cstate="email"/>
          <a:srcRect/>
          <a:stretch>
            <a:fillRect/>
          </a:stretch>
        </p:blipFill>
        <p:spPr bwMode="auto">
          <a:xfrm>
            <a:off x="539552" y="5157192"/>
            <a:ext cx="1775536" cy="1440979"/>
          </a:xfrm>
          <a:prstGeom prst="rect">
            <a:avLst/>
          </a:prstGeom>
          <a:noFill/>
          <a:ln w="38100">
            <a:noFill/>
            <a:miter lim="800000"/>
            <a:headEnd/>
            <a:tailEnd/>
          </a:ln>
        </p:spPr>
      </p:pic>
      <p:sp>
        <p:nvSpPr>
          <p:cNvPr id="11" name="Прямоугольник 10"/>
          <p:cNvSpPr/>
          <p:nvPr/>
        </p:nvSpPr>
        <p:spPr>
          <a:xfrm>
            <a:off x="2627784" y="4941168"/>
            <a:ext cx="6336704" cy="1754326"/>
          </a:xfrm>
          <a:prstGeom prst="rect">
            <a:avLst/>
          </a:prstGeom>
        </p:spPr>
        <p:txBody>
          <a:bodyPr wrap="square">
            <a:spAutoFit/>
          </a:bodyPr>
          <a:lstStyle/>
          <a:p>
            <a:pPr algn="just"/>
            <a:r>
              <a:rPr lang="ru-RU" dirty="0" smtClean="0">
                <a:solidFill>
                  <a:srgbClr val="006600"/>
                </a:solidFill>
                <a:latin typeface="Times New Roman" pitchFamily="18" charset="0"/>
                <a:cs typeface="Times New Roman" pitchFamily="18" charset="0"/>
              </a:rPr>
              <a:t>Наносим </a:t>
            </a:r>
            <a:r>
              <a:rPr lang="ru-RU" dirty="0" err="1" smtClean="0">
                <a:solidFill>
                  <a:srgbClr val="006600"/>
                </a:solidFill>
                <a:latin typeface="Times New Roman" pitchFamily="18" charset="0"/>
                <a:cs typeface="Times New Roman" pitchFamily="18" charset="0"/>
              </a:rPr>
              <a:t>обережный</a:t>
            </a:r>
            <a:r>
              <a:rPr lang="ru-RU" dirty="0" smtClean="0">
                <a:solidFill>
                  <a:srgbClr val="006600"/>
                </a:solidFill>
                <a:latin typeface="Times New Roman" pitchFamily="18" charset="0"/>
                <a:cs typeface="Times New Roman" pitchFamily="18" charset="0"/>
              </a:rPr>
              <a:t> крест. Прошиваем рукава и сворачиваем ладошки: дважды по диагонали, затем складываем две половинки. Ладошки помещаем внутрь рукава. Ладошка направлена внутрь правой стороны. Перевязываем, оставляя 2 см на ладошки внутри . В рукава кладем совсем немного </a:t>
            </a:r>
            <a:r>
              <a:rPr lang="ru-RU" dirty="0" err="1" smtClean="0">
                <a:solidFill>
                  <a:srgbClr val="006600"/>
                </a:solidFill>
                <a:latin typeface="Times New Roman" pitchFamily="18" charset="0"/>
                <a:cs typeface="Times New Roman" pitchFamily="18" charset="0"/>
              </a:rPr>
              <a:t>синтепона</a:t>
            </a:r>
            <a:r>
              <a:rPr lang="ru-RU" dirty="0" smtClean="0">
                <a:solidFill>
                  <a:srgbClr val="006600"/>
                </a:solidFill>
                <a:latin typeface="Times New Roman" pitchFamily="18" charset="0"/>
                <a:cs typeface="Times New Roman" pitchFamily="18" charset="0"/>
              </a:rPr>
              <a:t>, чтобы сверху они не были плоскими</a:t>
            </a:r>
            <a:endParaRPr lang="ru-RU"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IMG_3171.jpg"/>
          <p:cNvPicPr>
            <a:picLocks noChangeAspect="1" noChangeArrowheads="1"/>
          </p:cNvPicPr>
          <p:nvPr/>
        </p:nvPicPr>
        <p:blipFill>
          <a:blip r:embed="rId2" cstate="email"/>
          <a:srcRect/>
          <a:stretch>
            <a:fillRect/>
          </a:stretch>
        </p:blipFill>
        <p:spPr bwMode="auto">
          <a:xfrm>
            <a:off x="2627784" y="332656"/>
            <a:ext cx="1440160" cy="2144464"/>
          </a:xfrm>
          <a:prstGeom prst="rect">
            <a:avLst/>
          </a:prstGeom>
          <a:noFill/>
          <a:ln w="38100">
            <a:noFill/>
            <a:miter lim="800000"/>
            <a:headEnd/>
            <a:tailEnd/>
          </a:ln>
        </p:spPr>
      </p:pic>
      <p:pic>
        <p:nvPicPr>
          <p:cNvPr id="3" name="Picture 4" descr="F:\IMG_3172.jpg"/>
          <p:cNvPicPr>
            <a:picLocks noChangeAspect="1" noChangeArrowheads="1"/>
          </p:cNvPicPr>
          <p:nvPr/>
        </p:nvPicPr>
        <p:blipFill>
          <a:blip r:embed="rId3" cstate="email"/>
          <a:srcRect/>
          <a:stretch>
            <a:fillRect/>
          </a:stretch>
        </p:blipFill>
        <p:spPr bwMode="auto">
          <a:xfrm>
            <a:off x="4842030" y="332656"/>
            <a:ext cx="1620180" cy="2160240"/>
          </a:xfrm>
          <a:prstGeom prst="rect">
            <a:avLst/>
          </a:prstGeom>
          <a:noFill/>
          <a:ln w="38100">
            <a:noFill/>
            <a:miter lim="800000"/>
            <a:headEnd/>
            <a:tailEnd/>
          </a:ln>
        </p:spPr>
      </p:pic>
      <p:sp>
        <p:nvSpPr>
          <p:cNvPr id="4" name="Прямоугольник 3"/>
          <p:cNvSpPr/>
          <p:nvPr/>
        </p:nvSpPr>
        <p:spPr>
          <a:xfrm>
            <a:off x="323528" y="2492896"/>
            <a:ext cx="8496944" cy="1477328"/>
          </a:xfrm>
          <a:prstGeom prst="rect">
            <a:avLst/>
          </a:prstGeom>
        </p:spPr>
        <p:txBody>
          <a:bodyPr wrap="square">
            <a:spAutoFit/>
          </a:bodyPr>
          <a:lstStyle/>
          <a:p>
            <a:pPr algn="just"/>
            <a:r>
              <a:rPr lang="ru-RU" dirty="0" smtClean="0">
                <a:solidFill>
                  <a:srgbClr val="006600"/>
                </a:solidFill>
                <a:latin typeface="Times New Roman" pitchFamily="18" charset="0"/>
                <a:cs typeface="Times New Roman" pitchFamily="18" charset="0"/>
              </a:rPr>
              <a:t>Сшиваем рубашку и пришиваем кружево снизу. Располагаем руки вверх. Рубашку надеваем правой стороной внутрь и вверх нижней стороной. Перевязываем по верхней части </a:t>
            </a:r>
            <a:r>
              <a:rPr lang="ru-RU" dirty="0" err="1" smtClean="0">
                <a:solidFill>
                  <a:srgbClr val="006600"/>
                </a:solidFill>
                <a:latin typeface="Times New Roman" pitchFamily="18" charset="0"/>
                <a:cs typeface="Times New Roman" pitchFamily="18" charset="0"/>
              </a:rPr>
              <a:t>обережного</a:t>
            </a:r>
            <a:r>
              <a:rPr lang="ru-RU" dirty="0" smtClean="0">
                <a:solidFill>
                  <a:srgbClr val="006600"/>
                </a:solidFill>
                <a:latin typeface="Times New Roman" pitchFamily="18" charset="0"/>
                <a:cs typeface="Times New Roman" pitchFamily="18" charset="0"/>
              </a:rPr>
              <a:t> креста вначале легко, чтобы отрегулировать при необходимости длину рук и рубашки, затем при окончательной обвязке достаточно туго</a:t>
            </a:r>
            <a:endParaRPr lang="ru-RU" dirty="0">
              <a:solidFill>
                <a:srgbClr val="006600"/>
              </a:solidFill>
              <a:latin typeface="Times New Roman" pitchFamily="18" charset="0"/>
              <a:cs typeface="Times New Roman" pitchFamily="18" charset="0"/>
            </a:endParaRPr>
          </a:p>
        </p:txBody>
      </p:sp>
      <p:pic>
        <p:nvPicPr>
          <p:cNvPr id="5" name="Picture 4" descr="F:\IMG_3187.jpg"/>
          <p:cNvPicPr>
            <a:picLocks noChangeAspect="1" noChangeArrowheads="1"/>
          </p:cNvPicPr>
          <p:nvPr/>
        </p:nvPicPr>
        <p:blipFill>
          <a:blip r:embed="rId4" cstate="email"/>
          <a:srcRect/>
          <a:stretch>
            <a:fillRect/>
          </a:stretch>
        </p:blipFill>
        <p:spPr bwMode="auto">
          <a:xfrm>
            <a:off x="395536" y="4293096"/>
            <a:ext cx="1548322" cy="2064428"/>
          </a:xfrm>
          <a:prstGeom prst="rect">
            <a:avLst/>
          </a:prstGeom>
          <a:noFill/>
          <a:ln w="38100">
            <a:noFill/>
            <a:miter lim="800000"/>
            <a:headEnd/>
            <a:tailEnd/>
          </a:ln>
        </p:spPr>
      </p:pic>
      <p:sp>
        <p:nvSpPr>
          <p:cNvPr id="6" name="Прямоугольник 5"/>
          <p:cNvSpPr/>
          <p:nvPr/>
        </p:nvSpPr>
        <p:spPr>
          <a:xfrm>
            <a:off x="2267744" y="4653136"/>
            <a:ext cx="6552728" cy="1754326"/>
          </a:xfrm>
          <a:prstGeom prst="rect">
            <a:avLst/>
          </a:prstGeom>
        </p:spPr>
        <p:txBody>
          <a:bodyPr wrap="square">
            <a:spAutoFit/>
          </a:bodyPr>
          <a:lstStyle/>
          <a:p>
            <a:pPr algn="just"/>
            <a:r>
              <a:rPr lang="ru-RU" dirty="0" smtClean="0">
                <a:solidFill>
                  <a:srgbClr val="006600"/>
                </a:solidFill>
                <a:latin typeface="Times New Roman" pitchFamily="18" charset="0"/>
                <a:cs typeface="Times New Roman" pitchFamily="18" charset="0"/>
              </a:rPr>
              <a:t>На скрутку на уровне груди помещаем  немного </a:t>
            </a:r>
            <a:r>
              <a:rPr lang="ru-RU" dirty="0" err="1" smtClean="0">
                <a:solidFill>
                  <a:srgbClr val="006600"/>
                </a:solidFill>
                <a:latin typeface="Times New Roman" pitchFamily="18" charset="0"/>
                <a:cs typeface="Times New Roman" pitchFamily="18" charset="0"/>
              </a:rPr>
              <a:t>синтепона</a:t>
            </a:r>
            <a:r>
              <a:rPr lang="ru-RU" dirty="0" smtClean="0">
                <a:solidFill>
                  <a:srgbClr val="006600"/>
                </a:solidFill>
                <a:latin typeface="Times New Roman" pitchFamily="18" charset="0"/>
                <a:cs typeface="Times New Roman" pitchFamily="18" charset="0"/>
              </a:rPr>
              <a:t> (можно закрепить резинкой для волос, так он не сбивается, очень удобно).  Выворачиваем рубашку, рукава опускаем. Надеваем юбку и повязываем ниткой. Повязываем платок. Для обуви используем мешковину, а можно сплести настоящие </a:t>
            </a:r>
            <a:r>
              <a:rPr lang="ru-RU" dirty="0" err="1" smtClean="0">
                <a:solidFill>
                  <a:srgbClr val="006600"/>
                </a:solidFill>
                <a:latin typeface="Times New Roman" pitchFamily="18" charset="0"/>
                <a:cs typeface="Times New Roman" pitchFamily="18" charset="0"/>
              </a:rPr>
              <a:t>лапоточки</a:t>
            </a:r>
            <a:r>
              <a:rPr lang="ru-RU" dirty="0" smtClean="0">
                <a:solidFill>
                  <a:srgbClr val="006600"/>
                </a:solidFill>
                <a:latin typeface="Times New Roman" pitchFamily="18" charset="0"/>
                <a:cs typeface="Times New Roman" pitchFamily="18" charset="0"/>
              </a:rPr>
              <a:t>.</a:t>
            </a:r>
            <a:endParaRPr lang="ru-RU"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артинка 7 из 1026">
            <a:hlinkClick r:id="rId2"/>
          </p:cNvPr>
          <p:cNvPicPr>
            <a:picLocks noChangeAspect="1" noChangeArrowheads="1"/>
          </p:cNvPicPr>
          <p:nvPr/>
        </p:nvPicPr>
        <p:blipFill>
          <a:blip r:embed="rId3" cstate="email"/>
          <a:srcRect/>
          <a:stretch>
            <a:fillRect/>
          </a:stretch>
        </p:blipFill>
        <p:spPr bwMode="auto">
          <a:xfrm>
            <a:off x="323528" y="1196752"/>
            <a:ext cx="2681678" cy="3240360"/>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577" name="Rectangle 1"/>
          <p:cNvSpPr>
            <a:spLocks noChangeArrowheads="1"/>
          </p:cNvSpPr>
          <p:nvPr/>
        </p:nvSpPr>
        <p:spPr bwMode="auto">
          <a:xfrm>
            <a:off x="3203848" y="260648"/>
            <a:ext cx="5724128"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sng"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Крупеничка</a:t>
            </a:r>
            <a:r>
              <a:rPr kumimoji="0" lang="ru-RU" sz="24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2400" b="1" i="0" u="sng"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зерновушка</a:t>
            </a:r>
            <a:r>
              <a:rPr kumimoji="0" lang="ru-RU" sz="2400" b="1" i="0" u="sng"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a:t>
            </a:r>
            <a:r>
              <a:rPr kumimoji="0" lang="ru-RU" sz="24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одна из главных кукол в семье. Это символ материального благополучия и сытости и достатка в доме, внутри нее крупа, в узелке монетка. </a:t>
            </a:r>
            <a:r>
              <a:rPr lang="ru-RU" dirty="0" smtClean="0">
                <a:solidFill>
                  <a:srgbClr val="0070C0"/>
                </a:solidFill>
                <a:latin typeface="Times New Roman" pitchFamily="18" charset="0"/>
                <a:ea typeface="Times New Roman" pitchFamily="18" charset="0"/>
                <a:cs typeface="Times New Roman" pitchFamily="18" charset="0"/>
              </a:rPr>
              <a:t>Э</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ту </a:t>
            </a:r>
            <a:r>
              <a:rPr kumimoji="0" lang="ru-RU"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куколку</a:t>
            </a:r>
            <a:r>
              <a:rPr kumimoji="0" lang="ru-RU" i="0" u="none" strike="noStrike" cap="none" normalizeH="0" dirty="0" smtClean="0">
                <a:ln>
                  <a:noFill/>
                </a:ln>
                <a:solidFill>
                  <a:srgbClr val="0070C0"/>
                </a:solidFill>
                <a:effectLst/>
                <a:latin typeface="Times New Roman" pitchFamily="18" charset="0"/>
                <a:ea typeface="Times New Roman" pitchFamily="18" charset="0"/>
                <a:cs typeface="Times New Roman" pitchFamily="18" charset="0"/>
              </a:rPr>
              <a:t> делают</a:t>
            </a:r>
            <a:r>
              <a:rPr kumimoji="0" lang="ru-RU"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из мешковины.  К туловищу-мешочку приделывалась голова без лица, повязывалась платком и тесьмой-пояском (с магическим орнаментом: вода, земля, зерно, солнце). Первые горсти при посеве зерна брали из мешочка, сшитого в образе этой куколки. Зерно в ней символизировало сбережённые силы Кормилицы Земли. После уборочной страды куколку вновь наполняли  отборным зерном уже нового урожая. Её наряжали и бережно хранили на видном месте в красном углу. Верили, что только тогда следующий год будет сытым, и в семье будет достаток. Такую  куколку можно было дарить на Коляду и Рождество. </a:t>
            </a:r>
            <a:r>
              <a:rPr kumimoji="0" lang="ru-RU"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Крупеничку</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наполняли гречишным зерном, но можно использовать и другие крупы. Значения круп для </a:t>
            </a:r>
            <a:r>
              <a:rPr kumimoji="0" lang="ru-RU" b="0" i="0" u="none" strike="noStrike" cap="none" normalizeH="0" baseline="0" dirty="0" err="1" smtClean="0">
                <a:ln>
                  <a:noFill/>
                </a:ln>
                <a:solidFill>
                  <a:srgbClr val="0070C0"/>
                </a:solidFill>
                <a:effectLst/>
                <a:latin typeface="Times New Roman" pitchFamily="18" charset="0"/>
                <a:ea typeface="Times New Roman" pitchFamily="18" charset="0"/>
                <a:cs typeface="Times New Roman" pitchFamily="18" charset="0"/>
              </a:rPr>
              <a:t>обереговой</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куколки: </a:t>
            </a:r>
            <a:r>
              <a:rPr kumimoji="0" lang="ru-RU"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гречиха</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богатство;  </a:t>
            </a:r>
            <a:r>
              <a:rPr kumimoji="0" lang="ru-RU"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рис</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самое дорогое зерно, на праздник;  </a:t>
            </a:r>
            <a:r>
              <a:rPr kumimoji="0" lang="ru-RU"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перловка</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на сытость; </a:t>
            </a:r>
            <a:r>
              <a:rPr kumimoji="0" lang="ru-RU" b="1" i="1"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овес</a:t>
            </a:r>
            <a:r>
              <a:rPr kumimoji="0" lang="ru-RU"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 на силу. Можно и все крупы положить. Так же на дно мешочка – основы для куклы иногда кладут монетку.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188640"/>
            <a:ext cx="5512215" cy="584775"/>
          </a:xfrm>
          <a:prstGeom prst="rect">
            <a:avLst/>
          </a:prstGeom>
        </p:spPr>
        <p:txBody>
          <a:bodyPr wrap="none">
            <a:spAutoFit/>
          </a:bodyPr>
          <a:lstStyle/>
          <a:p>
            <a:r>
              <a:rPr lang="ru-RU" sz="3200" b="1" dirty="0" err="1" smtClean="0">
                <a:solidFill>
                  <a:srgbClr val="0070C0"/>
                </a:solidFill>
                <a:latin typeface="+mj-lt"/>
                <a:cs typeface="Times New Roman" pitchFamily="18" charset="0"/>
              </a:rPr>
              <a:t>Крупеничка</a:t>
            </a:r>
            <a:r>
              <a:rPr lang="ru-RU" sz="3200" b="1" dirty="0" smtClean="0">
                <a:solidFill>
                  <a:srgbClr val="0070C0"/>
                </a:solidFill>
                <a:latin typeface="+mj-lt"/>
                <a:cs typeface="Times New Roman" pitchFamily="18" charset="0"/>
              </a:rPr>
              <a:t> (</a:t>
            </a:r>
            <a:r>
              <a:rPr lang="ru-RU" sz="3200" b="1" dirty="0" err="1" smtClean="0">
                <a:solidFill>
                  <a:srgbClr val="0070C0"/>
                </a:solidFill>
                <a:latin typeface="+mj-lt"/>
                <a:cs typeface="Times New Roman" pitchFamily="18" charset="0"/>
              </a:rPr>
              <a:t>зерновушка</a:t>
            </a:r>
            <a:r>
              <a:rPr lang="ru-RU" sz="3200" b="1" dirty="0" smtClean="0">
                <a:solidFill>
                  <a:srgbClr val="0070C0"/>
                </a:solidFill>
                <a:latin typeface="+mj-lt"/>
                <a:cs typeface="Times New Roman" pitchFamily="18" charset="0"/>
              </a:rPr>
              <a:t>)</a:t>
            </a:r>
            <a:endParaRPr lang="ru-RU" sz="3200" dirty="0">
              <a:latin typeface="+mj-lt"/>
              <a:cs typeface="Times New Roman" pitchFamily="18" charset="0"/>
            </a:endParaRPr>
          </a:p>
        </p:txBody>
      </p:sp>
      <p:sp>
        <p:nvSpPr>
          <p:cNvPr id="4" name="Прямоугольник 3"/>
          <p:cNvSpPr/>
          <p:nvPr/>
        </p:nvSpPr>
        <p:spPr>
          <a:xfrm>
            <a:off x="251520" y="692696"/>
            <a:ext cx="8712968" cy="1200329"/>
          </a:xfrm>
          <a:prstGeom prst="rect">
            <a:avLst/>
          </a:prstGeom>
        </p:spPr>
        <p:txBody>
          <a:bodyPr wrap="square">
            <a:spAutoFit/>
          </a:bodyPr>
          <a:lstStyle/>
          <a:p>
            <a:pPr algn="just"/>
            <a:r>
              <a:rPr lang="ru-RU" b="1" dirty="0" smtClean="0">
                <a:solidFill>
                  <a:srgbClr val="006600"/>
                </a:solidFill>
                <a:latin typeface="Times New Roman" pitchFamily="18" charset="0"/>
                <a:cs typeface="Times New Roman" pitchFamily="18" charset="0"/>
              </a:rPr>
              <a:t>Для работы необходимо:</a:t>
            </a:r>
          </a:p>
          <a:p>
            <a:pPr algn="just"/>
            <a:r>
              <a:rPr lang="ru-RU" dirty="0" smtClean="0">
                <a:solidFill>
                  <a:srgbClr val="006600"/>
                </a:solidFill>
                <a:latin typeface="Times New Roman" pitchFamily="18" charset="0"/>
                <a:cs typeface="Times New Roman" pitchFamily="18" charset="0"/>
              </a:rPr>
              <a:t>носочек; белый лоскут квадратной формы для головы и рубахи; прямоугольный цветной лоскут для юбки; нитки; крупу; заготовленный костюм из передничка, платочка и пояска.</a:t>
            </a:r>
            <a:endParaRPr lang="ru-RU" dirty="0">
              <a:solidFill>
                <a:srgbClr val="006600"/>
              </a:solidFill>
              <a:latin typeface="Times New Roman" pitchFamily="18" charset="0"/>
              <a:cs typeface="Times New Roman" pitchFamily="18" charset="0"/>
            </a:endParaRPr>
          </a:p>
        </p:txBody>
      </p:sp>
      <p:pic>
        <p:nvPicPr>
          <p:cNvPr id="6" name="Рисунок 5" descr="DSC02300.JPG"/>
          <p:cNvPicPr>
            <a:picLocks noChangeAspect="1"/>
          </p:cNvPicPr>
          <p:nvPr/>
        </p:nvPicPr>
        <p:blipFill>
          <a:blip r:embed="rId2" cstate="email"/>
          <a:srcRect/>
          <a:stretch>
            <a:fillRect/>
          </a:stretch>
        </p:blipFill>
        <p:spPr>
          <a:xfrm>
            <a:off x="6444208" y="1700808"/>
            <a:ext cx="2351434" cy="1728192"/>
          </a:xfrm>
          <a:prstGeom prst="rect">
            <a:avLst/>
          </a:prstGeom>
          <a:ln>
            <a:noFill/>
          </a:ln>
          <a:effectLst>
            <a:outerShdw blurRad="292100" dist="139700" dir="2700000" algn="tl" rotWithShape="0">
              <a:srgbClr val="333333">
                <a:alpha val="65000"/>
              </a:srgbClr>
            </a:outerShdw>
          </a:effectLst>
        </p:spPr>
      </p:pic>
      <p:sp>
        <p:nvSpPr>
          <p:cNvPr id="7" name="Прямоугольник 6"/>
          <p:cNvSpPr/>
          <p:nvPr/>
        </p:nvSpPr>
        <p:spPr>
          <a:xfrm>
            <a:off x="395536" y="2132856"/>
            <a:ext cx="5760640" cy="707886"/>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1. Плотно набьём носочек крупой и крепко завяжем сверху.</a:t>
            </a:r>
            <a:endParaRPr lang="ru-RU" sz="2000" dirty="0">
              <a:solidFill>
                <a:srgbClr val="006600"/>
              </a:solidFill>
              <a:latin typeface="Times New Roman" pitchFamily="18" charset="0"/>
              <a:cs typeface="Times New Roman" pitchFamily="18" charset="0"/>
            </a:endParaRPr>
          </a:p>
        </p:txBody>
      </p:sp>
      <p:sp>
        <p:nvSpPr>
          <p:cNvPr id="9" name="Прямоугольник 8"/>
          <p:cNvSpPr/>
          <p:nvPr/>
        </p:nvSpPr>
        <p:spPr>
          <a:xfrm>
            <a:off x="2843808" y="3429000"/>
            <a:ext cx="6120680" cy="1323439"/>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2. Накинем на верхнюю часть получившегося мешочка белый лоскут квадратной формы. Отделив треть фигуры, обозначим при помощи нити голову куколки. </a:t>
            </a:r>
            <a:endParaRPr lang="ru-RU" sz="2000" dirty="0">
              <a:solidFill>
                <a:srgbClr val="006600"/>
              </a:solidFill>
              <a:latin typeface="Times New Roman" pitchFamily="18" charset="0"/>
              <a:cs typeface="Times New Roman" pitchFamily="18" charset="0"/>
            </a:endParaRPr>
          </a:p>
        </p:txBody>
      </p:sp>
      <p:pic>
        <p:nvPicPr>
          <p:cNvPr id="11" name="Рисунок 10" descr="DSC02301.JPG"/>
          <p:cNvPicPr>
            <a:picLocks noChangeAspect="1"/>
          </p:cNvPicPr>
          <p:nvPr/>
        </p:nvPicPr>
        <p:blipFill>
          <a:blip r:embed="rId3" cstate="email"/>
          <a:srcRect/>
          <a:stretch>
            <a:fillRect/>
          </a:stretch>
        </p:blipFill>
        <p:spPr>
          <a:xfrm>
            <a:off x="467544" y="3356992"/>
            <a:ext cx="2236970" cy="1921904"/>
          </a:xfrm>
          <a:prstGeom prst="rect">
            <a:avLst/>
          </a:prstGeom>
          <a:ln>
            <a:noFill/>
          </a:ln>
          <a:effectLst>
            <a:outerShdw blurRad="292100" dist="139700" dir="2700000" algn="tl" rotWithShape="0">
              <a:srgbClr val="333333">
                <a:alpha val="65000"/>
              </a:srgbClr>
            </a:outerShdw>
          </a:effectLst>
        </p:spPr>
      </p:pic>
      <p:pic>
        <p:nvPicPr>
          <p:cNvPr id="10" name="Рисунок 9" descr="DSC02308.JPG"/>
          <p:cNvPicPr>
            <a:picLocks noChangeAspect="1"/>
          </p:cNvPicPr>
          <p:nvPr/>
        </p:nvPicPr>
        <p:blipFill>
          <a:blip r:embed="rId4" cstate="email"/>
          <a:srcRect/>
          <a:stretch>
            <a:fillRect/>
          </a:stretch>
        </p:blipFill>
        <p:spPr>
          <a:xfrm>
            <a:off x="6516216" y="4725144"/>
            <a:ext cx="2232248" cy="1893117"/>
          </a:xfrm>
          <a:prstGeom prst="rect">
            <a:avLst/>
          </a:prstGeom>
          <a:ln>
            <a:noFill/>
          </a:ln>
          <a:effectLst>
            <a:outerShdw blurRad="292100" dist="139700" dir="2700000" algn="tl" rotWithShape="0">
              <a:srgbClr val="333333">
                <a:alpha val="65000"/>
              </a:srgbClr>
            </a:outerShdw>
          </a:effectLst>
        </p:spPr>
      </p:pic>
      <p:sp>
        <p:nvSpPr>
          <p:cNvPr id="12" name="Прямоугольник 11"/>
          <p:cNvSpPr/>
          <p:nvPr/>
        </p:nvSpPr>
        <p:spPr>
          <a:xfrm>
            <a:off x="179512" y="5373216"/>
            <a:ext cx="5832648" cy="1015663"/>
          </a:xfrm>
          <a:prstGeom prst="rect">
            <a:avLst/>
          </a:prstGeom>
        </p:spPr>
        <p:txBody>
          <a:bodyPr wrap="square">
            <a:spAutoFit/>
          </a:bodyPr>
          <a:lstStyle/>
          <a:p>
            <a:pPr algn="just"/>
            <a:r>
              <a:rPr lang="ru-RU" sz="2000" dirty="0" smtClean="0">
                <a:solidFill>
                  <a:srgbClr val="006600"/>
                </a:solidFill>
                <a:latin typeface="Times New Roman" pitchFamily="18" charset="0"/>
                <a:cs typeface="Times New Roman" pitchFamily="18" charset="0"/>
              </a:rPr>
              <a:t>3. Свободные концы расправим. Убрав лишнюю материю внутрь, перетянем концы ниткой, обозначив кисти рук нашей куколки.</a:t>
            </a:r>
            <a:endParaRPr lang="ru-RU" sz="2000"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886</TotalTime>
  <Words>1223</Words>
  <Application>Microsoft Office PowerPoint</Application>
  <PresentationFormat>Экран (4:3)</PresentationFormat>
  <Paragraphs>60</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Бумажная</vt:lpstr>
      <vt:lpstr>Русская народная кукла: обычаи и традиции</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Русская народная кукла: обычаи и традиции</dc:title>
  <dc:creator>user</dc:creator>
  <cp:lastModifiedBy>user</cp:lastModifiedBy>
  <cp:revision>99</cp:revision>
  <dcterms:created xsi:type="dcterms:W3CDTF">2012-05-29T06:48:27Z</dcterms:created>
  <dcterms:modified xsi:type="dcterms:W3CDTF">2014-01-15T08:31:58Z</dcterms:modified>
</cp:coreProperties>
</file>