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7" r:id="rId3"/>
    <p:sldId id="270" r:id="rId4"/>
    <p:sldId id="271" r:id="rId5"/>
    <p:sldId id="279" r:id="rId6"/>
    <p:sldId id="268" r:id="rId7"/>
    <p:sldId id="269" r:id="rId8"/>
    <p:sldId id="284" r:id="rId9"/>
    <p:sldId id="272" r:id="rId10"/>
    <p:sldId id="285" r:id="rId11"/>
    <p:sldId id="273" r:id="rId12"/>
    <p:sldId id="274" r:id="rId13"/>
    <p:sldId id="275" r:id="rId14"/>
    <p:sldId id="276" r:id="rId15"/>
    <p:sldId id="277" r:id="rId16"/>
    <p:sldId id="280" r:id="rId17"/>
    <p:sldId id="281" r:id="rId18"/>
    <p:sldId id="282" r:id="rId19"/>
    <p:sldId id="28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4B9BA8F1-95CF-41F5-9A49-EE7049F3F2FD}" type="datetimeFigureOut">
              <a:rPr lang="ru-RU" smtClean="0"/>
              <a:pPr/>
              <a:t>15.01.2014</a:t>
            </a:fld>
            <a:endParaRPr lang="ru-RU"/>
          </a:p>
        </p:txBody>
      </p:sp>
      <p:sp>
        <p:nvSpPr>
          <p:cNvPr id="16" name="Номер слайда 15"/>
          <p:cNvSpPr>
            <a:spLocks noGrp="1"/>
          </p:cNvSpPr>
          <p:nvPr>
            <p:ph type="sldNum" sz="quarter" idx="11"/>
          </p:nvPr>
        </p:nvSpPr>
        <p:spPr/>
        <p:txBody>
          <a:bodyPr/>
          <a:lstStyle/>
          <a:p>
            <a:fld id="{7B28C929-A49D-4423-94CE-FCA686944B96}"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9BA8F1-95CF-41F5-9A49-EE7049F3F2FD}" type="datetimeFigureOut">
              <a:rPr lang="ru-RU" smtClean="0"/>
              <a:pPr/>
              <a:t>15.01.2014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28C929-A49D-4423-94CE-FCA686944B96}" type="slidenum">
              <a:rPr lang="ru-RU" smtClean="0"/>
              <a:pPr/>
              <a:t>‹#›</a:t>
            </a:fld>
            <a:endParaRPr lang="ru-RU"/>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9BA8F1-95CF-41F5-9A49-EE7049F3F2FD}" type="datetimeFigureOut">
              <a:rPr lang="ru-RU" smtClean="0"/>
              <a:pPr/>
              <a:t>15.01.2014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28C929-A49D-4423-94CE-FCA686944B96}" type="slidenum">
              <a:rPr lang="ru-RU" smtClean="0"/>
              <a:pPr/>
              <a:t>‹#›</a:t>
            </a:fld>
            <a:endParaRPr lang="ru-RU"/>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4B9BA8F1-95CF-41F5-9A49-EE7049F3F2FD}" type="datetimeFigureOut">
              <a:rPr lang="ru-RU" smtClean="0"/>
              <a:pPr/>
              <a:t>15.01.2014</a:t>
            </a:fld>
            <a:endParaRPr lang="ru-RU"/>
          </a:p>
        </p:txBody>
      </p:sp>
      <p:sp>
        <p:nvSpPr>
          <p:cNvPr id="15" name="Номер слайда 14"/>
          <p:cNvSpPr>
            <a:spLocks noGrp="1"/>
          </p:cNvSpPr>
          <p:nvPr>
            <p:ph type="sldNum" sz="quarter" idx="15"/>
          </p:nvPr>
        </p:nvSpPr>
        <p:spPr/>
        <p:txBody>
          <a:bodyPr/>
          <a:lstStyle>
            <a:lvl1pPr algn="ctr">
              <a:defRPr/>
            </a:lvl1pPr>
          </a:lstStyle>
          <a:p>
            <a:fld id="{7B28C929-A49D-4423-94CE-FCA686944B96}"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B9BA8F1-95CF-41F5-9A49-EE7049F3F2FD}" type="datetimeFigureOut">
              <a:rPr lang="ru-RU" smtClean="0"/>
              <a:pPr/>
              <a:t>15.01.2014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28C929-A49D-4423-94CE-FCA686944B96}"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4B9BA8F1-95CF-41F5-9A49-EE7049F3F2FD}" type="datetimeFigureOut">
              <a:rPr lang="ru-RU" smtClean="0"/>
              <a:pPr/>
              <a:t>15.01.2014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28C929-A49D-4423-94CE-FCA686944B96}"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B28C929-A49D-4423-94CE-FCA686944B96}"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4B9BA8F1-95CF-41F5-9A49-EE7049F3F2FD}" type="datetimeFigureOut">
              <a:rPr lang="ru-RU" smtClean="0"/>
              <a:pPr/>
              <a:t>15.01.2014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B9BA8F1-95CF-41F5-9A49-EE7049F3F2FD}" type="datetimeFigureOut">
              <a:rPr lang="ru-RU" smtClean="0"/>
              <a:pPr/>
              <a:t>15.01.2014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28C929-A49D-4423-94CE-FCA686944B96}"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9BA8F1-95CF-41F5-9A49-EE7049F3F2FD}" type="datetimeFigureOut">
              <a:rPr lang="ru-RU" smtClean="0"/>
              <a:pPr/>
              <a:t>15.01.2014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28C929-A49D-4423-94CE-FCA686944B96}" type="slidenum">
              <a:rPr lang="ru-RU" smtClean="0"/>
              <a:pPr/>
              <a:t>‹#›</a:t>
            </a:fld>
            <a:endParaRPr lang="ru-RU"/>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4B9BA8F1-95CF-41F5-9A49-EE7049F3F2FD}" type="datetimeFigureOut">
              <a:rPr lang="ru-RU" smtClean="0"/>
              <a:pPr/>
              <a:t>15.01.2014</a:t>
            </a:fld>
            <a:endParaRPr lang="ru-RU"/>
          </a:p>
        </p:txBody>
      </p:sp>
      <p:sp>
        <p:nvSpPr>
          <p:cNvPr id="9" name="Номер слайда 8"/>
          <p:cNvSpPr>
            <a:spLocks noGrp="1"/>
          </p:cNvSpPr>
          <p:nvPr>
            <p:ph type="sldNum" sz="quarter" idx="15"/>
          </p:nvPr>
        </p:nvSpPr>
        <p:spPr/>
        <p:txBody>
          <a:bodyPr/>
          <a:lstStyle/>
          <a:p>
            <a:fld id="{7B28C929-A49D-4423-94CE-FCA686944B96}"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4B9BA8F1-95CF-41F5-9A49-EE7049F3F2FD}" type="datetimeFigureOut">
              <a:rPr lang="ru-RU" smtClean="0"/>
              <a:pPr/>
              <a:t>15.01.2014</a:t>
            </a:fld>
            <a:endParaRPr lang="ru-RU"/>
          </a:p>
        </p:txBody>
      </p:sp>
      <p:sp>
        <p:nvSpPr>
          <p:cNvPr id="9" name="Номер слайда 8"/>
          <p:cNvSpPr>
            <a:spLocks noGrp="1"/>
          </p:cNvSpPr>
          <p:nvPr>
            <p:ph type="sldNum" sz="quarter" idx="11"/>
          </p:nvPr>
        </p:nvSpPr>
        <p:spPr/>
        <p:txBody>
          <a:bodyPr/>
          <a:lstStyle/>
          <a:p>
            <a:fld id="{7B28C929-A49D-4423-94CE-FCA686944B96}"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srcRect/>
          <a:tile tx="0" ty="0" sx="100000" sy="100000" flip="none" algn="tl"/>
        </a:blip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B9BA8F1-95CF-41F5-9A49-EE7049F3F2FD}" type="datetimeFigureOut">
              <a:rPr lang="ru-RU" smtClean="0"/>
              <a:pPr/>
              <a:t>15.01.2014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B28C929-A49D-4423-94CE-FCA686944B96}"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strips dir="rd"/>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letopisi.ru/index.php/%D0%A4%D0%B0%D0%B9%D0%BB:9derevo.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mama.tomsk.ru/foto/albums/userpics/44670/elochka.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kisuni.gallery.ru/watch?ph=bnFY-cSvoW"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kisuni.gallery.ru/watch?ph=bnFY-cSvo3" TargetMode="External"/><Relationship Id="rId1" Type="http://schemas.openxmlformats.org/officeDocument/2006/relationships/slideLayout" Target="../slideLayouts/slideLayout7.xml"/><Relationship Id="rId6" Type="http://schemas.openxmlformats.org/officeDocument/2006/relationships/hyperlink" Target="http://kisuni.gallery.ru/watch?ph=bnFY-cSvps" TargetMode="External"/><Relationship Id="rId5" Type="http://schemas.openxmlformats.org/officeDocument/2006/relationships/image" Target="../media/image17.jpeg"/><Relationship Id="rId4" Type="http://schemas.openxmlformats.org/officeDocument/2006/relationships/hyperlink" Target="http://kisuni.gallery.ru/watch?ph=bnFY-cSvpe" TargetMode="External"/><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g-fotki.yandex.ru/get/5502/pinigina.1c/0_62d8b_89e8283_XL.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23.gif"/><Relationship Id="rId2" Type="http://schemas.openxmlformats.org/officeDocument/2006/relationships/hyperlink" Target="http://podelki-doma.ru/wp-content/uploads/2012/04/nerazluchniki2.gif" TargetMode="External"/><Relationship Id="rId1" Type="http://schemas.openxmlformats.org/officeDocument/2006/relationships/slideLayout" Target="../slideLayouts/slideLayout7.xml"/><Relationship Id="rId6" Type="http://schemas.openxmlformats.org/officeDocument/2006/relationships/hyperlink" Target="http://podelki-doma.ru/wp-content/uploads/2012/04/nerazluchniki4.gif" TargetMode="External"/><Relationship Id="rId5" Type="http://schemas.openxmlformats.org/officeDocument/2006/relationships/image" Target="../media/image22.gif"/><Relationship Id="rId4" Type="http://schemas.openxmlformats.org/officeDocument/2006/relationships/hyperlink" Target="http://podelki-doma.ru/wp-content/uploads/2012/04/nerazluchniki3.gi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podelki-doma.ru/wp-content/uploads/2012/04/nerazluchniki9.gif" TargetMode="External"/><Relationship Id="rId3" Type="http://schemas.openxmlformats.org/officeDocument/2006/relationships/image" Target="../media/image24.gif"/><Relationship Id="rId7" Type="http://schemas.openxmlformats.org/officeDocument/2006/relationships/image" Target="../media/image26.gif"/><Relationship Id="rId2" Type="http://schemas.openxmlformats.org/officeDocument/2006/relationships/hyperlink" Target="http://podelki-doma.ru/wp-content/uploads/2012/04/nerazluchniki5.gif" TargetMode="External"/><Relationship Id="rId1" Type="http://schemas.openxmlformats.org/officeDocument/2006/relationships/slideLayout" Target="../slideLayouts/slideLayout7.xml"/><Relationship Id="rId6" Type="http://schemas.openxmlformats.org/officeDocument/2006/relationships/hyperlink" Target="http://podelki-doma.ru/wp-content/uploads/2012/04/nerazluchniki7.gif" TargetMode="External"/><Relationship Id="rId11" Type="http://schemas.openxmlformats.org/officeDocument/2006/relationships/image" Target="../media/image28.gif"/><Relationship Id="rId5" Type="http://schemas.openxmlformats.org/officeDocument/2006/relationships/image" Target="../media/image25.gif"/><Relationship Id="rId10" Type="http://schemas.openxmlformats.org/officeDocument/2006/relationships/hyperlink" Target="http://podelki-doma.ru/wp-content/uploads/2012/04/nerazluchniki10.gif" TargetMode="External"/><Relationship Id="rId4" Type="http://schemas.openxmlformats.org/officeDocument/2006/relationships/hyperlink" Target="http://podelki-doma.ru/wp-content/uploads/2012/04/nerazluchniki6.gif" TargetMode="External"/><Relationship Id="rId9" Type="http://schemas.openxmlformats.org/officeDocument/2006/relationships/image" Target="../media/image27.gif"/></Relationships>
</file>

<file path=ppt/slides/_rels/slide16.xml.rels><?xml version="1.0" encoding="UTF-8" standalone="yes"?>
<Relationships xmlns="http://schemas.openxmlformats.org/package/2006/relationships"><Relationship Id="rId8" Type="http://schemas.openxmlformats.org/officeDocument/2006/relationships/hyperlink" Target="http://podelki-doma.ru/wp-content/uploads/2012/04/nerazluchniki15.gif" TargetMode="External"/><Relationship Id="rId13" Type="http://schemas.openxmlformats.org/officeDocument/2006/relationships/image" Target="../media/image35.gif"/><Relationship Id="rId3" Type="http://schemas.openxmlformats.org/officeDocument/2006/relationships/image" Target="../media/image29.gif"/><Relationship Id="rId7" Type="http://schemas.openxmlformats.org/officeDocument/2006/relationships/image" Target="../media/image32.gif"/><Relationship Id="rId12" Type="http://schemas.openxmlformats.org/officeDocument/2006/relationships/hyperlink" Target="http://podelki-doma.ru/wp-content/uploads/2012/04/nerazluchniki17.gif" TargetMode="External"/><Relationship Id="rId2" Type="http://schemas.openxmlformats.org/officeDocument/2006/relationships/hyperlink" Target="http://podelki-doma.ru/wp-content/uploads/2012/04/nerazluchniki11.gif" TargetMode="External"/><Relationship Id="rId1" Type="http://schemas.openxmlformats.org/officeDocument/2006/relationships/slideLayout" Target="../slideLayouts/slideLayout7.xml"/><Relationship Id="rId6" Type="http://schemas.openxmlformats.org/officeDocument/2006/relationships/image" Target="../media/image31.gif"/><Relationship Id="rId11" Type="http://schemas.openxmlformats.org/officeDocument/2006/relationships/image" Target="../media/image34.gif"/><Relationship Id="rId5" Type="http://schemas.openxmlformats.org/officeDocument/2006/relationships/image" Target="../media/image30.gif"/><Relationship Id="rId15" Type="http://schemas.openxmlformats.org/officeDocument/2006/relationships/image" Target="../media/image36.gif"/><Relationship Id="rId10" Type="http://schemas.openxmlformats.org/officeDocument/2006/relationships/hyperlink" Target="http://podelki-doma.ru/wp-content/uploads/2012/04/nerazluchniki16.gif" TargetMode="External"/><Relationship Id="rId4" Type="http://schemas.openxmlformats.org/officeDocument/2006/relationships/hyperlink" Target="http://podelki-doma.ru/wp-content/uploads/2012/04/nerazluchniki12.gif" TargetMode="External"/><Relationship Id="rId9" Type="http://schemas.openxmlformats.org/officeDocument/2006/relationships/image" Target="../media/image33.gif"/><Relationship Id="rId14" Type="http://schemas.openxmlformats.org/officeDocument/2006/relationships/hyperlink" Target="http://podelki-doma.ru/wp-content/uploads/2012/04/nerazluchniki18.gi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podelki-doma.ru/wp-content/uploads/2012/04/nerazluchniki23.gif" TargetMode="External"/><Relationship Id="rId13" Type="http://schemas.openxmlformats.org/officeDocument/2006/relationships/hyperlink" Target="http://podelki-doma.ru/wp-content/uploads/2012/04/nerazluchniki26.gif" TargetMode="External"/><Relationship Id="rId3" Type="http://schemas.openxmlformats.org/officeDocument/2006/relationships/image" Target="../media/image37.gif"/><Relationship Id="rId7" Type="http://schemas.openxmlformats.org/officeDocument/2006/relationships/image" Target="../media/image39.gif"/><Relationship Id="rId12" Type="http://schemas.openxmlformats.org/officeDocument/2006/relationships/image" Target="../media/image42.gif"/><Relationship Id="rId2" Type="http://schemas.openxmlformats.org/officeDocument/2006/relationships/hyperlink" Target="http://podelki-doma.ru/wp-content/uploads/2012/04/nerazluchniki20.gif" TargetMode="External"/><Relationship Id="rId1" Type="http://schemas.openxmlformats.org/officeDocument/2006/relationships/slideLayout" Target="../slideLayouts/slideLayout7.xml"/><Relationship Id="rId6" Type="http://schemas.openxmlformats.org/officeDocument/2006/relationships/hyperlink" Target="http://podelki-doma.ru/wp-content/uploads/2012/04/nerazluchniki22.gif" TargetMode="External"/><Relationship Id="rId11" Type="http://schemas.openxmlformats.org/officeDocument/2006/relationships/image" Target="../media/image41.gif"/><Relationship Id="rId5" Type="http://schemas.openxmlformats.org/officeDocument/2006/relationships/image" Target="../media/image38.gif"/><Relationship Id="rId10" Type="http://schemas.openxmlformats.org/officeDocument/2006/relationships/hyperlink" Target="http://podelki-doma.ru/wp-content/uploads/2012/04/nerazluchniki24.gif" TargetMode="External"/><Relationship Id="rId4" Type="http://schemas.openxmlformats.org/officeDocument/2006/relationships/hyperlink" Target="http://podelki-doma.ru/wp-content/uploads/2012/04/nerazluchniki21.gif" TargetMode="External"/><Relationship Id="rId9" Type="http://schemas.openxmlformats.org/officeDocument/2006/relationships/image" Target="../media/image40.gif"/><Relationship Id="rId14" Type="http://schemas.openxmlformats.org/officeDocument/2006/relationships/image" Target="../media/image43.gif"/></Relationships>
</file>

<file path=ppt/slides/_rels/slide18.xml.rels><?xml version="1.0" encoding="UTF-8" standalone="yes"?>
<Relationships xmlns="http://schemas.openxmlformats.org/package/2006/relationships"><Relationship Id="rId3" Type="http://schemas.openxmlformats.org/officeDocument/2006/relationships/hyperlink" Target="http://podelki-doma.ru/wp-content/uploads/2012/04/nerazluchniki28.gif" TargetMode="External"/><Relationship Id="rId2" Type="http://schemas.openxmlformats.org/officeDocument/2006/relationships/image" Target="../media/image44.gif"/><Relationship Id="rId1" Type="http://schemas.openxmlformats.org/officeDocument/2006/relationships/slideLayout" Target="../slideLayouts/slideLayout7.xml"/><Relationship Id="rId6" Type="http://schemas.openxmlformats.org/officeDocument/2006/relationships/image" Target="../media/image46.gif"/><Relationship Id="rId5" Type="http://schemas.openxmlformats.org/officeDocument/2006/relationships/hyperlink" Target="http://podelki-doma.ru/wp-content/uploads/2012/04/nerazluchniki0.gif" TargetMode="External"/><Relationship Id="rId4" Type="http://schemas.openxmlformats.org/officeDocument/2006/relationships/image" Target="../media/image45.gif"/></Relationships>
</file>

<file path=ppt/slides/_rels/slide19.xml.rels><?xml version="1.0" encoding="UTF-8" standalone="yes"?>
<Relationships xmlns="http://schemas.openxmlformats.org/package/2006/relationships"><Relationship Id="rId3" Type="http://schemas.openxmlformats.org/officeDocument/2006/relationships/hyperlink" Target="http://letopisi.ru/index.php/%D0%9A%D1%83%D0%BA%D0%BB%D0%B0_%D0%9A%D1%80%D0%B0%D1%81%D0%BE%D1%82%D0%B0" TargetMode="External"/><Relationship Id="rId2" Type="http://schemas.openxmlformats.org/officeDocument/2006/relationships/hyperlink" Target="http://podelki-doma.ru/handmade/iz-tkani/nerazluchniki" TargetMode="External"/><Relationship Id="rId1" Type="http://schemas.openxmlformats.org/officeDocument/2006/relationships/slideLayout" Target="../slideLayouts/slideLayout7.xml"/><Relationship Id="rId5" Type="http://schemas.openxmlformats.org/officeDocument/2006/relationships/hyperlink" Target="http://forum.od.ua/showthread.php?t=757566" TargetMode="External"/><Relationship Id="rId4" Type="http://schemas.openxmlformats.org/officeDocument/2006/relationships/hyperlink" Target="http://letopisi.ru/index.php/%D0%9C%D0%B8%D1%80%D0%BE%D0%B2%D0%BE%D0%B5_%D0%B4%D0%B5%D1%80%D0%B5%D0%B2%D0%BE,_%D0%BD%D0%B0%D1%80%D0%BE%D0%B4%D0%BD%D0%B0%D1%8F_%D0%BA%D1%83%D0%BA%D0%BB%D0%B0"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img-fotki.yandex.ru/get/5502/pinigina.1c/0_62d8b_89e8283_XL.jpg"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www.chamerevo.net.ru/sudogda/creation/kukly/7.jpg" TargetMode="External"/><Relationship Id="rId1" Type="http://schemas.openxmlformats.org/officeDocument/2006/relationships/slideLayout" Target="../slideLayouts/slideLayout7.xml"/><Relationship Id="rId6" Type="http://schemas.openxmlformats.org/officeDocument/2006/relationships/hyperlink" Target="http://mama.tomsk.ru/foto/albums/userpics/44670/elochka.jpg" TargetMode="External"/><Relationship Id="rId5" Type="http://schemas.openxmlformats.org/officeDocument/2006/relationships/image" Target="../media/image7.jpeg"/><Relationship Id="rId4" Type="http://schemas.openxmlformats.org/officeDocument/2006/relationships/hyperlink" Target="http://s60.radikal.ru/i167/0911/24/10e435882555.jpg" TargetMode="External"/><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chamerevo.net.ru/sudogda/creation/kukly/7.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letopisi.ru/images/b/b7/Risynokk22.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letopisi.ru/images/b/b7/Risynokk22.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60.radikal.ru/i167/0911/24/10e435882555.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letopisi.ru/index.php/%D0%A4%D0%B0%D0%B9%D0%BB:3derevo.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letopisi.ru/index.php/%D0%A4%D0%B0%D0%B9%D0%BB:4derevo.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letopisi.ru/index.php/%D0%A4%D0%B0%D0%B9%D0%BB:8derevo.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395536" y="188640"/>
            <a:ext cx="8496944" cy="1656184"/>
          </a:xfrm>
        </p:spPr>
        <p:txBody>
          <a:bodyPr>
            <a:normAutofit fontScale="90000"/>
          </a:bodyPr>
          <a:lstStyle/>
          <a:p>
            <a:pPr algn="ctr"/>
            <a:r>
              <a:rPr lang="ru-RU" sz="5400" b="1" dirty="0" smtClean="0">
                <a:solidFill>
                  <a:srgbClr val="C00000"/>
                </a:solidFill>
                <a:latin typeface="Segoe Print" pitchFamily="2" charset="0"/>
              </a:rPr>
              <a:t>Русская народная кукла: обычаи и традиции</a:t>
            </a:r>
            <a:endParaRPr lang="ru-RU" sz="5400" dirty="0">
              <a:solidFill>
                <a:srgbClr val="C00000"/>
              </a:solidFill>
              <a:latin typeface="Segoe Print" pitchFamily="2" charset="0"/>
            </a:endParaRPr>
          </a:p>
        </p:txBody>
      </p:sp>
      <p:pic>
        <p:nvPicPr>
          <p:cNvPr id="1026" name="Picture 2" descr="C:\Users\user\Desktop\лера\МОСКВА\ГОУ СОШ 367\ВОЛШЕБНЫЙ МИР\МАСТЕР-КЛАСС по КУКЛАМ\Куклы мои\SDC19518.JPG"/>
          <p:cNvPicPr>
            <a:picLocks noGrp="1" noChangeAspect="1" noChangeArrowheads="1"/>
          </p:cNvPicPr>
          <p:nvPr>
            <p:ph idx="1"/>
          </p:nvPr>
        </p:nvPicPr>
        <p:blipFill>
          <a:blip r:embed="rId2" cstate="email"/>
          <a:srcRect/>
          <a:stretch>
            <a:fillRect/>
          </a:stretch>
        </p:blipFill>
        <p:spPr bwMode="auto">
          <a:xfrm>
            <a:off x="1619672" y="1772816"/>
            <a:ext cx="3080147" cy="4106862"/>
          </a:xfrm>
          <a:prstGeom prst="ellipse">
            <a:avLst/>
          </a:prstGeom>
          <a:ln>
            <a:noFill/>
          </a:ln>
          <a:effectLst>
            <a:softEdge rad="112500"/>
          </a:effectLst>
        </p:spPr>
      </p:pic>
      <p:pic>
        <p:nvPicPr>
          <p:cNvPr id="1028" name="Picture 4" descr="C:\Users\user\Desktop\лера\МОСКВА\ГОУ СОШ 367\ВОЛШЕБНЫЙ МИР\МАСТЕР-КЛАСС по КУКЛАМ\занятие 1\фото кукол\SDC19289.JPG"/>
          <p:cNvPicPr>
            <a:picLocks noChangeAspect="1" noChangeArrowheads="1"/>
          </p:cNvPicPr>
          <p:nvPr/>
        </p:nvPicPr>
        <p:blipFill>
          <a:blip r:embed="rId3" cstate="email"/>
          <a:srcRect/>
          <a:stretch>
            <a:fillRect/>
          </a:stretch>
        </p:blipFill>
        <p:spPr bwMode="auto">
          <a:xfrm rot="1577760">
            <a:off x="5924782" y="2411896"/>
            <a:ext cx="2301720" cy="3068960"/>
          </a:xfrm>
          <a:prstGeom prst="ellipse">
            <a:avLst/>
          </a:prstGeom>
          <a:ln>
            <a:noFill/>
          </a:ln>
          <a:effectLst>
            <a:softEdge rad="112500"/>
          </a:effectLst>
        </p:spPr>
      </p:pic>
      <p:sp>
        <p:nvSpPr>
          <p:cNvPr id="15" name="Прямоугольник 14"/>
          <p:cNvSpPr/>
          <p:nvPr/>
        </p:nvSpPr>
        <p:spPr>
          <a:xfrm>
            <a:off x="3851920" y="5877272"/>
            <a:ext cx="5076056" cy="646331"/>
          </a:xfrm>
          <a:prstGeom prst="rect">
            <a:avLst/>
          </a:prstGeom>
        </p:spPr>
        <p:txBody>
          <a:bodyPr wrap="square">
            <a:spAutoFit/>
          </a:bodyPr>
          <a:lstStyle/>
          <a:p>
            <a:pPr algn="r"/>
            <a:r>
              <a:rPr lang="ru-RU" dirty="0" err="1" smtClean="0">
                <a:solidFill>
                  <a:srgbClr val="C00000"/>
                </a:solidFill>
                <a:latin typeface="Times New Roman" pitchFamily="18" charset="0"/>
                <a:cs typeface="Times New Roman" pitchFamily="18" charset="0"/>
              </a:rPr>
              <a:t>Листвак</a:t>
            </a:r>
            <a:r>
              <a:rPr lang="ru-RU" dirty="0" smtClean="0">
                <a:solidFill>
                  <a:srgbClr val="C00000"/>
                </a:solidFill>
                <a:latin typeface="Times New Roman" pitchFamily="18" charset="0"/>
                <a:cs typeface="Times New Roman" pitchFamily="18" charset="0"/>
              </a:rPr>
              <a:t> В.Е., педагог дополнительного образования ГБОУ СОШНО №367 г.Москва</a:t>
            </a:r>
            <a:endParaRPr lang="ru-RU" dirty="0">
              <a:solidFill>
                <a:srgbClr val="C00000"/>
              </a:solidFill>
              <a:latin typeface="Times New Roman" pitchFamily="18" charset="0"/>
              <a:cs typeface="Times New Roman" pitchFamily="18" charset="0"/>
            </a:endParaRPr>
          </a:p>
        </p:txBody>
      </p:sp>
      <p:sp>
        <p:nvSpPr>
          <p:cNvPr id="6" name="Прямоугольник 5"/>
          <p:cNvSpPr/>
          <p:nvPr/>
        </p:nvSpPr>
        <p:spPr>
          <a:xfrm>
            <a:off x="4644008" y="1844824"/>
            <a:ext cx="3151119" cy="369332"/>
          </a:xfrm>
          <a:prstGeom prst="rect">
            <a:avLst/>
          </a:prstGeom>
        </p:spPr>
        <p:txBody>
          <a:bodyPr wrap="none">
            <a:spAutoFit/>
          </a:bodyPr>
          <a:lstStyle/>
          <a:p>
            <a:r>
              <a:rPr lang="ru-RU" b="1" dirty="0" smtClean="0">
                <a:solidFill>
                  <a:srgbClr val="006600"/>
                </a:solidFill>
              </a:rPr>
              <a:t>Часть 6. Свадебные куклы</a:t>
            </a:r>
            <a:endParaRPr lang="ru-RU" dirty="0">
              <a:solidFill>
                <a:srgbClr val="006600"/>
              </a:solidFill>
            </a:endParaRPr>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letopisi.ru/images/thumb/4/46/9derevo.JPG/120px-9derevo.JPG">
            <a:hlinkClick r:id="rId2"/>
          </p:cNvPr>
          <p:cNvPicPr>
            <a:picLocks noChangeAspect="1" noChangeArrowheads="1"/>
          </p:cNvPicPr>
          <p:nvPr/>
        </p:nvPicPr>
        <p:blipFill>
          <a:blip r:embed="rId3" cstate="email">
            <a:lum/>
          </a:blip>
          <a:srcRect/>
          <a:stretch>
            <a:fillRect/>
          </a:stretch>
        </p:blipFill>
        <p:spPr bwMode="auto">
          <a:xfrm>
            <a:off x="2555777" y="332657"/>
            <a:ext cx="3312367" cy="2622294"/>
          </a:xfrm>
          <a:prstGeom prst="rect">
            <a:avLst/>
          </a:prstGeom>
          <a:noFill/>
        </p:spPr>
      </p:pic>
      <p:sp>
        <p:nvSpPr>
          <p:cNvPr id="3" name="Прямоугольник 2"/>
          <p:cNvSpPr/>
          <p:nvPr/>
        </p:nvSpPr>
        <p:spPr>
          <a:xfrm>
            <a:off x="251520" y="2924944"/>
            <a:ext cx="8568952" cy="3785652"/>
          </a:xfrm>
          <a:prstGeom prst="rect">
            <a:avLst/>
          </a:prstGeom>
        </p:spPr>
        <p:txBody>
          <a:bodyPr wrap="square">
            <a:spAutoFit/>
          </a:bodyPr>
          <a:lstStyle/>
          <a:p>
            <a:pPr algn="just"/>
            <a:r>
              <a:rPr lang="ru-RU" sz="2000" dirty="0" smtClean="0">
                <a:solidFill>
                  <a:srgbClr val="006600"/>
                </a:solidFill>
                <a:latin typeface="Times New Roman" pitchFamily="18" charset="0"/>
                <a:cs typeface="Times New Roman" pitchFamily="18" charset="0"/>
              </a:rPr>
              <a:t>10. Из лоскута цветной яркой ткани размером 10х10см. вырезают крестовину с основанием 5см. и перекладной шириной 3см. Чтобы выкроить рубаху-косоворотку, лоскут разрывают (прорезают) посередине вдоль широкого основания: по лицевой стороне ткани на 1,5-2см. вдоль и от левого края разреза перпендикулярно на 1см.</a:t>
            </a:r>
          </a:p>
          <a:p>
            <a:pPr algn="just"/>
            <a:r>
              <a:rPr lang="ru-RU" sz="2000" dirty="0" smtClean="0">
                <a:solidFill>
                  <a:srgbClr val="006600"/>
                </a:solidFill>
                <a:latin typeface="Times New Roman" pitchFamily="18" charset="0"/>
                <a:cs typeface="Times New Roman" pitchFamily="18" charset="0"/>
              </a:rPr>
              <a:t>11. Через прорезь лоскут натягивают на куклу Жениха, чтобы плоскость совпадала с плоскостью рогатины или также было чуть смещена внутрь к развилке. Закрепить лоскут цветным пояском. Оставшуюся ткань подогнуть, закрепить красной нитью. </a:t>
            </a:r>
          </a:p>
          <a:p>
            <a:pPr algn="just"/>
            <a:r>
              <a:rPr lang="ru-RU" sz="2000" dirty="0" smtClean="0">
                <a:solidFill>
                  <a:srgbClr val="006600"/>
                </a:solidFill>
                <a:latin typeface="Times New Roman" pitchFamily="18" charset="0"/>
                <a:cs typeface="Times New Roman" pitchFamily="18" charset="0"/>
              </a:rPr>
              <a:t>12. Голову жениха обмотать сначала светлой, затем тёмной тканью. Закрепить ниткой. Перегнуть то лицевой стороны к затылку, Окончательно закрепить нитью.</a:t>
            </a:r>
            <a:endParaRPr lang="ru-RU" sz="2000" dirty="0">
              <a:solidFill>
                <a:srgbClr val="006600"/>
              </a:solidFill>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Картинка 5 из 60">
            <a:hlinkClick r:id="rId2"/>
          </p:cNvPr>
          <p:cNvPicPr>
            <a:picLocks noChangeAspect="1" noChangeArrowheads="1"/>
          </p:cNvPicPr>
          <p:nvPr/>
        </p:nvPicPr>
        <p:blipFill>
          <a:blip r:embed="rId3" cstate="email"/>
          <a:srcRect/>
          <a:stretch>
            <a:fillRect/>
          </a:stretch>
        </p:blipFill>
        <p:spPr bwMode="auto">
          <a:xfrm>
            <a:off x="323528" y="980728"/>
            <a:ext cx="3687307" cy="3888432"/>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21" name="Rectangle 1"/>
          <p:cNvSpPr>
            <a:spLocks noChangeArrowheads="1"/>
          </p:cNvSpPr>
          <p:nvPr/>
        </p:nvSpPr>
        <p:spPr bwMode="auto">
          <a:xfrm>
            <a:off x="4211960" y="342528"/>
            <a:ext cx="4716016"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Хранительница приданного (Елочка)</a:t>
            </a:r>
            <a:r>
              <a:rPr kumimoji="0" lang="ru-RU" sz="2800" b="0" i="0"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kumimoji="0" lang="ru-RU" sz="2000" b="0" i="0"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оберегает супружеские узы и покровительствует женскому </a:t>
            </a:r>
            <a:r>
              <a:rPr kumimoji="0" lang="ru-RU"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рукоделию. </a:t>
            </a:r>
            <a:r>
              <a:rPr kumimoji="0" lang="ru-RU" sz="20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У Ёлочки был свой сундучок, в котором хранилась она и ее одеяльце, пояски и другие мелочи…Сундучок был под размер куклы, чтобы она вмещалась в него. Куколка переезжала вместе с молодой женой в дом мужа в сундуке с приданым. </a:t>
            </a:r>
            <a:r>
              <a:rPr kumimoji="0" lang="ru-RU"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Эта - кукла - напоминание, что к браку нужно готовится! Чтобы прожить в нем реализовав себя и чувствуя себя счастливой! А придя в семью, не погубить свое приданное, не дать мужу расточить то, что было заработано самой, или усилиями всего Рода. Всеми этими вопросами ВЕДАЛА Елочка - Хранительница Приданного. </a:t>
            </a:r>
            <a:endParaRPr kumimoji="0" lang="ru-RU" sz="2000" b="0" i="0" u="none" strike="noStrike" cap="none" normalizeH="0" baseline="0" dirty="0" smtClean="0">
              <a:ln>
                <a:noFill/>
              </a:ln>
              <a:solidFill>
                <a:srgbClr val="0070C0"/>
              </a:solidFill>
              <a:effectLst/>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32656"/>
            <a:ext cx="7966412" cy="584775"/>
          </a:xfrm>
          <a:prstGeom prst="rect">
            <a:avLst/>
          </a:prstGeom>
        </p:spPr>
        <p:txBody>
          <a:bodyPr wrap="none">
            <a:spAutoFit/>
          </a:bodyPr>
          <a:lstStyle/>
          <a:p>
            <a:r>
              <a:rPr lang="ru-RU" sz="3200" b="1" dirty="0" smtClean="0">
                <a:solidFill>
                  <a:srgbClr val="0070C0"/>
                </a:solidFill>
              </a:rPr>
              <a:t>Хранительница   приданного (Елочка)</a:t>
            </a:r>
            <a:endParaRPr lang="ru-RU" sz="3200" dirty="0"/>
          </a:p>
        </p:txBody>
      </p:sp>
      <p:pic>
        <p:nvPicPr>
          <p:cNvPr id="4099" name="Picture 3" descr="http://data14.gallery.ru/albums/gallery/290272--40120751-h200-ue9cd8.jpg">
            <a:hlinkClick r:id="rId2"/>
          </p:cNvPr>
          <p:cNvPicPr>
            <a:picLocks noChangeAspect="1" noChangeArrowheads="1"/>
          </p:cNvPicPr>
          <p:nvPr/>
        </p:nvPicPr>
        <p:blipFill>
          <a:blip r:embed="rId3" cstate="email"/>
          <a:srcRect/>
          <a:stretch>
            <a:fillRect/>
          </a:stretch>
        </p:blipFill>
        <p:spPr bwMode="auto">
          <a:xfrm>
            <a:off x="323528" y="3501008"/>
            <a:ext cx="2059069" cy="3024336"/>
          </a:xfrm>
          <a:prstGeom prst="rect">
            <a:avLst/>
          </a:prstGeom>
          <a:noFill/>
        </p:spPr>
      </p:pic>
      <p:pic>
        <p:nvPicPr>
          <p:cNvPr id="4100" name="Picture 4" descr="http://data14.gallery.ru/albums/gallery/290272--40120762-h200-uf3846.jpg">
            <a:hlinkClick r:id="rId4"/>
          </p:cNvPr>
          <p:cNvPicPr>
            <a:picLocks noChangeAspect="1" noChangeArrowheads="1"/>
          </p:cNvPicPr>
          <p:nvPr/>
        </p:nvPicPr>
        <p:blipFill>
          <a:blip r:embed="rId5" cstate="email"/>
          <a:srcRect/>
          <a:stretch>
            <a:fillRect/>
          </a:stretch>
        </p:blipFill>
        <p:spPr bwMode="auto">
          <a:xfrm>
            <a:off x="4572000" y="1052736"/>
            <a:ext cx="2106954" cy="2880320"/>
          </a:xfrm>
          <a:prstGeom prst="rect">
            <a:avLst/>
          </a:prstGeom>
          <a:noFill/>
        </p:spPr>
      </p:pic>
      <p:pic>
        <p:nvPicPr>
          <p:cNvPr id="4101" name="Picture 5" descr="http://data14.gallery.ru/albums/gallery/290272--40120776-h200-ued7a6.jpg">
            <a:hlinkClick r:id="rId6"/>
          </p:cNvPr>
          <p:cNvPicPr>
            <a:picLocks noChangeAspect="1" noChangeArrowheads="1"/>
          </p:cNvPicPr>
          <p:nvPr/>
        </p:nvPicPr>
        <p:blipFill>
          <a:blip r:embed="rId7" cstate="email"/>
          <a:srcRect/>
          <a:stretch>
            <a:fillRect/>
          </a:stretch>
        </p:blipFill>
        <p:spPr bwMode="auto">
          <a:xfrm>
            <a:off x="2411760" y="1052736"/>
            <a:ext cx="2059069" cy="2880320"/>
          </a:xfrm>
          <a:prstGeom prst="rect">
            <a:avLst/>
          </a:prstGeom>
          <a:noFill/>
        </p:spPr>
      </p:pic>
      <p:pic>
        <p:nvPicPr>
          <p:cNvPr id="4098" name="Picture 2" descr="http://data14.gallery.ru/albums/gallery/290272--40120744-h200-u089be.jpg">
            <a:hlinkClick r:id="rId8"/>
          </p:cNvPr>
          <p:cNvPicPr>
            <a:picLocks noChangeAspect="1" noChangeArrowheads="1"/>
          </p:cNvPicPr>
          <p:nvPr/>
        </p:nvPicPr>
        <p:blipFill>
          <a:blip r:embed="rId9" cstate="email"/>
          <a:srcRect/>
          <a:stretch>
            <a:fillRect/>
          </a:stretch>
        </p:blipFill>
        <p:spPr bwMode="auto">
          <a:xfrm>
            <a:off x="6732240" y="3501008"/>
            <a:ext cx="2059069" cy="2952328"/>
          </a:xfrm>
          <a:prstGeom prst="rect">
            <a:avLst/>
          </a:prstGeom>
          <a:noFill/>
        </p:spPr>
      </p:pic>
      <p:sp>
        <p:nvSpPr>
          <p:cNvPr id="7" name="Прямоугольник 6"/>
          <p:cNvSpPr/>
          <p:nvPr/>
        </p:nvSpPr>
        <p:spPr>
          <a:xfrm>
            <a:off x="6876256" y="1268760"/>
            <a:ext cx="2016223" cy="1015663"/>
          </a:xfrm>
          <a:prstGeom prst="rect">
            <a:avLst/>
          </a:prstGeom>
        </p:spPr>
        <p:txBody>
          <a:bodyPr wrap="square">
            <a:spAutoFit/>
          </a:bodyPr>
          <a:lstStyle/>
          <a:p>
            <a:pPr algn="just"/>
            <a:r>
              <a:rPr lang="ru-RU" sz="2000" dirty="0" smtClean="0">
                <a:solidFill>
                  <a:srgbClr val="006600"/>
                </a:solidFill>
                <a:latin typeface="Times New Roman" pitchFamily="18" charset="0"/>
                <a:ea typeface="Times New Roman" pitchFamily="18" charset="0"/>
                <a:cs typeface="Times New Roman" pitchFamily="18" charset="0"/>
              </a:rPr>
              <a:t>Высотой Ёлочка с ладонь или чуть больше. </a:t>
            </a:r>
            <a:endParaRPr lang="ru-RU" sz="2000" dirty="0">
              <a:solidFill>
                <a:srgbClr val="006600"/>
              </a:solidFill>
            </a:endParaRPr>
          </a:p>
        </p:txBody>
      </p:sp>
      <p:sp>
        <p:nvSpPr>
          <p:cNvPr id="8" name="Прямоугольник 7"/>
          <p:cNvSpPr/>
          <p:nvPr/>
        </p:nvSpPr>
        <p:spPr>
          <a:xfrm>
            <a:off x="323528" y="908720"/>
            <a:ext cx="1872208" cy="2554545"/>
          </a:xfrm>
          <a:prstGeom prst="rect">
            <a:avLst/>
          </a:prstGeom>
        </p:spPr>
        <p:txBody>
          <a:bodyPr wrap="square">
            <a:spAutoFit/>
          </a:bodyPr>
          <a:lstStyle/>
          <a:p>
            <a:r>
              <a:rPr lang="ru-RU" sz="2000" dirty="0" smtClean="0">
                <a:solidFill>
                  <a:srgbClr val="006600"/>
                </a:solidFill>
                <a:latin typeface="Times New Roman" pitchFamily="18" charset="0"/>
                <a:cs typeface="Times New Roman" pitchFamily="18" charset="0"/>
              </a:rPr>
              <a:t>Елочка - это потому, что сделана </a:t>
            </a:r>
            <a:r>
              <a:rPr lang="ru-RU" sz="2000" smtClean="0">
                <a:solidFill>
                  <a:srgbClr val="006600"/>
                </a:solidFill>
                <a:latin typeface="Times New Roman" pitchFamily="18" charset="0"/>
                <a:cs typeface="Times New Roman" pitchFamily="18" charset="0"/>
              </a:rPr>
              <a:t>на веточке </a:t>
            </a:r>
            <a:r>
              <a:rPr lang="ru-RU" sz="2000" dirty="0" smtClean="0">
                <a:solidFill>
                  <a:srgbClr val="006600"/>
                </a:solidFill>
                <a:latin typeface="Times New Roman" pitchFamily="18" charset="0"/>
                <a:cs typeface="Times New Roman" pitchFamily="18" charset="0"/>
              </a:rPr>
              <a:t>елки, дерева поддерживающего связь с предками. </a:t>
            </a:r>
            <a:endParaRPr lang="ru-RU" sz="2000" dirty="0">
              <a:solidFill>
                <a:srgbClr val="006600"/>
              </a:solidFill>
              <a:latin typeface="Times New Roman" pitchFamily="18" charset="0"/>
              <a:cs typeface="Times New Roman" pitchFamily="18" charset="0"/>
            </a:endParaRPr>
          </a:p>
        </p:txBody>
      </p:sp>
      <p:sp>
        <p:nvSpPr>
          <p:cNvPr id="9" name="Прямоугольник 8"/>
          <p:cNvSpPr/>
          <p:nvPr/>
        </p:nvSpPr>
        <p:spPr>
          <a:xfrm>
            <a:off x="2555776" y="4293096"/>
            <a:ext cx="4032448" cy="1938992"/>
          </a:xfrm>
          <a:prstGeom prst="rect">
            <a:avLst/>
          </a:prstGeom>
        </p:spPr>
        <p:txBody>
          <a:bodyPr wrap="square">
            <a:spAutoFit/>
          </a:bodyPr>
          <a:lstStyle/>
          <a:p>
            <a:pPr algn="just"/>
            <a:r>
              <a:rPr lang="ru-RU" sz="2000" dirty="0" smtClean="0">
                <a:solidFill>
                  <a:srgbClr val="006600"/>
                </a:solidFill>
                <a:latin typeface="Times New Roman" pitchFamily="18" charset="0"/>
                <a:cs typeface="Times New Roman" pitchFamily="18" charset="0"/>
              </a:rPr>
              <a:t>У Ёлочки несколько слоёв одежды.  Нижняя рубаха видна. По ней делают вышивку. Материал – белёный холст. Передник двойной. Вышивку для рубахи куклы можно сделать заранее. </a:t>
            </a:r>
            <a:endParaRPr lang="ru-RU" sz="2000" dirty="0">
              <a:solidFill>
                <a:srgbClr val="006600"/>
              </a:solidFill>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Картинка 16 из 1189">
            <a:hlinkClick r:id="rId2"/>
          </p:cNvPr>
          <p:cNvPicPr>
            <a:picLocks noChangeAspect="1" noChangeArrowheads="1"/>
          </p:cNvPicPr>
          <p:nvPr/>
        </p:nvPicPr>
        <p:blipFill>
          <a:blip r:embed="rId3" cstate="email"/>
          <a:srcRect/>
          <a:stretch>
            <a:fillRect/>
          </a:stretch>
        </p:blipFill>
        <p:spPr bwMode="auto">
          <a:xfrm>
            <a:off x="323528" y="1628800"/>
            <a:ext cx="3456384" cy="3168352"/>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3" name="Rectangle 1"/>
          <p:cNvSpPr>
            <a:spLocks noChangeArrowheads="1"/>
          </p:cNvSpPr>
          <p:nvPr/>
        </p:nvSpPr>
        <p:spPr bwMode="auto">
          <a:xfrm>
            <a:off x="3995936" y="474931"/>
            <a:ext cx="4860032"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800" b="1" i="0"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Неразлучники</a:t>
            </a:r>
            <a:r>
              <a:rPr kumimoji="0" lang="ru-RU" sz="20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У женской и мужской фигуры общая рука — символ крепкого брачного союза. Куклу дарили молодым на свадьбе, закрепленную на полотенце. Когда рождался в молодой семье первый ребенок, полотенцем начинали пользоваться, а куклу давали ребенку или хранили всю жизнь как оберег семьи и брака. Иногда на руку кукол вешали маленьких тряпичных кукол, символизирующих их детей. Куклы прикреплялись к большому свадебному полотенцу поверх вышивки, кружева на белом фоне. После свадьбы отдельно хранили полотенце и куклы, полотенце вешали на икону, а кукол хранили в сундуке. </a:t>
            </a:r>
            <a:endParaRPr kumimoji="0" lang="ru-RU" sz="2800" b="0" i="0" u="none" strike="noStrike" cap="none" normalizeH="0" baseline="0" dirty="0" smtClean="0">
              <a:ln>
                <a:noFill/>
              </a:ln>
              <a:solidFill>
                <a:srgbClr val="0070C0"/>
              </a:solidFill>
              <a:effectLst/>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848" y="260648"/>
            <a:ext cx="2900987" cy="584775"/>
          </a:xfrm>
          <a:prstGeom prst="rect">
            <a:avLst/>
          </a:prstGeom>
        </p:spPr>
        <p:txBody>
          <a:bodyPr wrap="none">
            <a:spAutoFit/>
          </a:bodyPr>
          <a:lstStyle/>
          <a:p>
            <a:r>
              <a:rPr lang="ru-RU" sz="3200" b="1" dirty="0" err="1" smtClean="0">
                <a:solidFill>
                  <a:srgbClr val="0070C0"/>
                </a:solidFill>
              </a:rPr>
              <a:t>Неразлуники</a:t>
            </a:r>
            <a:endParaRPr lang="ru-RU" sz="3200" dirty="0"/>
          </a:p>
        </p:txBody>
      </p:sp>
      <p:sp>
        <p:nvSpPr>
          <p:cNvPr id="3" name="Прямоугольник 2"/>
          <p:cNvSpPr/>
          <p:nvPr/>
        </p:nvSpPr>
        <p:spPr>
          <a:xfrm>
            <a:off x="251520" y="836712"/>
            <a:ext cx="8712968" cy="2554545"/>
          </a:xfrm>
          <a:prstGeom prst="rect">
            <a:avLst/>
          </a:prstGeom>
        </p:spPr>
        <p:txBody>
          <a:bodyPr wrap="square">
            <a:spAutoFit/>
          </a:bodyPr>
          <a:lstStyle/>
          <a:p>
            <a:pPr algn="just"/>
            <a:r>
              <a:rPr lang="ru-RU" sz="2000" dirty="0" smtClean="0">
                <a:solidFill>
                  <a:srgbClr val="006600"/>
                </a:solidFill>
                <a:latin typeface="Times New Roman" pitchFamily="18" charset="0"/>
                <a:cs typeface="Times New Roman" pitchFamily="18" charset="0"/>
              </a:rPr>
              <a:t>Для изготовления понадобится: палочка или веточка (только не ольхи или осины), два длинных прямоугольника красной ткани для тел куколок, длинные прямоугольники поменьше белого цвета для головы, маленькие белые прямоугольники для рук, цветная ткань для юбки и рубахи (желательно одинаковую или подходящую друг к другу), нарядный передник, 3 черных прямоугольника для шапки и сапог, треугольник для платка, красивая тесьма на лоб, а также на </a:t>
            </a:r>
            <a:r>
              <a:rPr lang="ru-RU" sz="2000" dirty="0" err="1" smtClean="0">
                <a:solidFill>
                  <a:srgbClr val="006600"/>
                </a:solidFill>
                <a:latin typeface="Times New Roman" pitchFamily="18" charset="0"/>
                <a:cs typeface="Times New Roman" pitchFamily="18" charset="0"/>
              </a:rPr>
              <a:t>поясочки</a:t>
            </a:r>
            <a:r>
              <a:rPr lang="ru-RU" sz="2000" dirty="0" smtClean="0">
                <a:solidFill>
                  <a:srgbClr val="006600"/>
                </a:solidFill>
                <a:latin typeface="Times New Roman" pitchFamily="18" charset="0"/>
                <a:cs typeface="Times New Roman" pitchFamily="18" charset="0"/>
              </a:rPr>
              <a:t>, красная лента, красные нитки и немного шерстяных ниток на волосы жениху.</a:t>
            </a:r>
            <a:endParaRPr lang="ru-RU" dirty="0"/>
          </a:p>
        </p:txBody>
      </p:sp>
      <p:pic>
        <p:nvPicPr>
          <p:cNvPr id="2050" name="Picture 2" descr="Неразлучники">
            <a:hlinkClick r:id="rId2"/>
          </p:cNvPr>
          <p:cNvPicPr>
            <a:picLocks noChangeAspect="1" noChangeArrowheads="1"/>
          </p:cNvPicPr>
          <p:nvPr/>
        </p:nvPicPr>
        <p:blipFill>
          <a:blip r:embed="rId3" cstate="email"/>
          <a:srcRect/>
          <a:stretch>
            <a:fillRect/>
          </a:stretch>
        </p:blipFill>
        <p:spPr bwMode="auto">
          <a:xfrm>
            <a:off x="179512" y="3501008"/>
            <a:ext cx="2914610" cy="1800200"/>
          </a:xfrm>
          <a:prstGeom prst="rect">
            <a:avLst/>
          </a:prstGeom>
          <a:noFill/>
        </p:spPr>
      </p:pic>
      <p:pic>
        <p:nvPicPr>
          <p:cNvPr id="2052" name="Picture 4" descr="Неразлучники">
            <a:hlinkClick r:id="rId4"/>
          </p:cNvPr>
          <p:cNvPicPr>
            <a:picLocks noChangeAspect="1" noChangeArrowheads="1"/>
          </p:cNvPicPr>
          <p:nvPr/>
        </p:nvPicPr>
        <p:blipFill>
          <a:blip r:embed="rId5" cstate="email"/>
          <a:srcRect/>
          <a:stretch>
            <a:fillRect/>
          </a:stretch>
        </p:blipFill>
        <p:spPr bwMode="auto">
          <a:xfrm>
            <a:off x="3275856" y="3501008"/>
            <a:ext cx="2643723" cy="1800200"/>
          </a:xfrm>
          <a:prstGeom prst="rect">
            <a:avLst/>
          </a:prstGeom>
          <a:noFill/>
        </p:spPr>
      </p:pic>
      <p:pic>
        <p:nvPicPr>
          <p:cNvPr id="2054" name="Picture 6" descr="Неразлучники">
            <a:hlinkClick r:id="rId6"/>
          </p:cNvPr>
          <p:cNvPicPr>
            <a:picLocks noChangeAspect="1" noChangeArrowheads="1"/>
          </p:cNvPicPr>
          <p:nvPr/>
        </p:nvPicPr>
        <p:blipFill>
          <a:blip r:embed="rId7" cstate="email"/>
          <a:srcRect/>
          <a:stretch>
            <a:fillRect/>
          </a:stretch>
        </p:blipFill>
        <p:spPr bwMode="auto">
          <a:xfrm>
            <a:off x="6084168" y="3501008"/>
            <a:ext cx="2880320" cy="1800200"/>
          </a:xfrm>
          <a:prstGeom prst="rect">
            <a:avLst/>
          </a:prstGeom>
          <a:noFill/>
        </p:spPr>
      </p:pic>
      <p:sp>
        <p:nvSpPr>
          <p:cNvPr id="7" name="Прямоугольник 6"/>
          <p:cNvSpPr/>
          <p:nvPr/>
        </p:nvSpPr>
        <p:spPr>
          <a:xfrm>
            <a:off x="323528" y="5517232"/>
            <a:ext cx="8280920" cy="707886"/>
          </a:xfrm>
          <a:prstGeom prst="rect">
            <a:avLst/>
          </a:prstGeom>
        </p:spPr>
        <p:txBody>
          <a:bodyPr wrap="square">
            <a:spAutoFit/>
          </a:bodyPr>
          <a:lstStyle/>
          <a:p>
            <a:pPr marL="342900" indent="-342900" algn="just">
              <a:buAutoNum type="arabicPeriod"/>
            </a:pPr>
            <a:r>
              <a:rPr lang="ru-RU" sz="2000" dirty="0" smtClean="0">
                <a:solidFill>
                  <a:srgbClr val="006600"/>
                </a:solidFill>
                <a:latin typeface="Times New Roman" pitchFamily="18" charset="0"/>
                <a:cs typeface="Times New Roman" pitchFamily="18" charset="0"/>
              </a:rPr>
              <a:t>Обматываем концы палки белыми </a:t>
            </a:r>
            <a:r>
              <a:rPr lang="ru-RU" sz="2000" dirty="0" err="1" smtClean="0">
                <a:solidFill>
                  <a:srgbClr val="006600"/>
                </a:solidFill>
                <a:latin typeface="Times New Roman" pitchFamily="18" charset="0"/>
                <a:cs typeface="Times New Roman" pitchFamily="18" charset="0"/>
              </a:rPr>
              <a:t>прямоугольничками</a:t>
            </a:r>
            <a:r>
              <a:rPr lang="ru-RU" sz="2000" dirty="0" smtClean="0">
                <a:solidFill>
                  <a:srgbClr val="006600"/>
                </a:solidFill>
                <a:latin typeface="Times New Roman" pitchFamily="18" charset="0"/>
                <a:cs typeface="Times New Roman" pitchFamily="18" charset="0"/>
              </a:rPr>
              <a:t> (примерно 6х6см).  Загибаем их, перевязываем</a:t>
            </a:r>
            <a:endParaRPr lang="ru-RU" sz="2000" dirty="0">
              <a:solidFill>
                <a:srgbClr val="006600"/>
              </a:solidFill>
              <a:latin typeface="Times New Roman" pitchFamily="18" charset="0"/>
              <a:cs typeface="Times New Roman" pitchFamily="18" charset="0"/>
            </a:endParaRPr>
          </a:p>
        </p:txBody>
      </p:sp>
      <p:sp>
        <p:nvSpPr>
          <p:cNvPr id="11" name="Прямоугольник 10"/>
          <p:cNvSpPr/>
          <p:nvPr/>
        </p:nvSpPr>
        <p:spPr>
          <a:xfrm>
            <a:off x="2286000" y="3105835"/>
            <a:ext cx="4572000" cy="646331"/>
          </a:xfrm>
          <a:prstGeom prst="rect">
            <a:avLst/>
          </a:prstGeom>
        </p:spPr>
        <p:txBody>
          <a:bodyPr>
            <a:spAutoFit/>
          </a:bodyPr>
          <a:lstStyle/>
          <a:p>
            <a:r>
              <a:rPr lang="ru-RU" dirty="0" smtClean="0"/>
              <a:t>Загибаем их, перевязываем.</a:t>
            </a:r>
            <a:br>
              <a:rPr lang="ru-RU" dirty="0" smtClean="0"/>
            </a:br>
            <a:endParaRPr lang="ru-RU" dirty="0"/>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еразлучники">
            <a:hlinkClick r:id="rId2"/>
          </p:cNvPr>
          <p:cNvPicPr>
            <a:picLocks noChangeAspect="1" noChangeArrowheads="1"/>
          </p:cNvPicPr>
          <p:nvPr/>
        </p:nvPicPr>
        <p:blipFill>
          <a:blip r:embed="rId3" cstate="email"/>
          <a:srcRect/>
          <a:stretch>
            <a:fillRect/>
          </a:stretch>
        </p:blipFill>
        <p:spPr bwMode="auto">
          <a:xfrm>
            <a:off x="251520" y="476672"/>
            <a:ext cx="2592288" cy="1691469"/>
          </a:xfrm>
          <a:prstGeom prst="rect">
            <a:avLst/>
          </a:prstGeom>
          <a:noFill/>
        </p:spPr>
      </p:pic>
      <p:pic>
        <p:nvPicPr>
          <p:cNvPr id="1028" name="Picture 4" descr="Неразлучники">
            <a:hlinkClick r:id="rId4"/>
          </p:cNvPr>
          <p:cNvPicPr>
            <a:picLocks noChangeAspect="1" noChangeArrowheads="1"/>
          </p:cNvPicPr>
          <p:nvPr/>
        </p:nvPicPr>
        <p:blipFill>
          <a:blip r:embed="rId5" cstate="email"/>
          <a:srcRect/>
          <a:stretch>
            <a:fillRect/>
          </a:stretch>
        </p:blipFill>
        <p:spPr bwMode="auto">
          <a:xfrm>
            <a:off x="3059832" y="476672"/>
            <a:ext cx="2592288" cy="1656184"/>
          </a:xfrm>
          <a:prstGeom prst="rect">
            <a:avLst/>
          </a:prstGeom>
          <a:noFill/>
        </p:spPr>
      </p:pic>
      <p:pic>
        <p:nvPicPr>
          <p:cNvPr id="1030" name="Picture 6" descr="Неразлучники">
            <a:hlinkClick r:id="rId6"/>
          </p:cNvPr>
          <p:cNvPicPr>
            <a:picLocks noChangeAspect="1" noChangeArrowheads="1"/>
          </p:cNvPicPr>
          <p:nvPr/>
        </p:nvPicPr>
        <p:blipFill>
          <a:blip r:embed="rId7" cstate="email"/>
          <a:srcRect/>
          <a:stretch>
            <a:fillRect/>
          </a:stretch>
        </p:blipFill>
        <p:spPr bwMode="auto">
          <a:xfrm>
            <a:off x="5868144" y="476672"/>
            <a:ext cx="2952328" cy="1656184"/>
          </a:xfrm>
          <a:prstGeom prst="rect">
            <a:avLst/>
          </a:prstGeom>
          <a:noFill/>
        </p:spPr>
      </p:pic>
      <p:sp>
        <p:nvSpPr>
          <p:cNvPr id="5" name="Прямоугольник 4"/>
          <p:cNvSpPr/>
          <p:nvPr/>
        </p:nvSpPr>
        <p:spPr>
          <a:xfrm>
            <a:off x="395536" y="2348880"/>
            <a:ext cx="8424936" cy="1015663"/>
          </a:xfrm>
          <a:prstGeom prst="rect">
            <a:avLst/>
          </a:prstGeom>
        </p:spPr>
        <p:txBody>
          <a:bodyPr wrap="square">
            <a:spAutoFit/>
          </a:bodyPr>
          <a:lstStyle/>
          <a:p>
            <a:pPr algn="just"/>
            <a:r>
              <a:rPr lang="ru-RU" sz="2000" dirty="0" smtClean="0">
                <a:solidFill>
                  <a:srgbClr val="006600"/>
                </a:solidFill>
                <a:latin typeface="Times New Roman" pitchFamily="18" charset="0"/>
                <a:cs typeface="Times New Roman" pitchFamily="18" charset="0"/>
              </a:rPr>
              <a:t>2. Обматываем палочку красной лентой. И фиксируем ленту нитью.</a:t>
            </a:r>
            <a:br>
              <a:rPr lang="ru-RU" sz="2000" dirty="0" smtClean="0">
                <a:solidFill>
                  <a:srgbClr val="006600"/>
                </a:solidFill>
                <a:latin typeface="Times New Roman" pitchFamily="18" charset="0"/>
                <a:cs typeface="Times New Roman" pitchFamily="18" charset="0"/>
              </a:rPr>
            </a:br>
            <a:r>
              <a:rPr lang="ru-RU" sz="2000" dirty="0" smtClean="0">
                <a:solidFill>
                  <a:srgbClr val="006600"/>
                </a:solidFill>
                <a:latin typeface="Times New Roman" pitchFamily="18" charset="0"/>
                <a:cs typeface="Times New Roman" pitchFamily="18" charset="0"/>
              </a:rPr>
              <a:t>3. Для </a:t>
            </a:r>
            <a:r>
              <a:rPr lang="ru-RU" sz="2000" smtClean="0">
                <a:solidFill>
                  <a:srgbClr val="006600"/>
                </a:solidFill>
                <a:latin typeface="Times New Roman" pitchFamily="18" charset="0"/>
                <a:cs typeface="Times New Roman" pitchFamily="18" charset="0"/>
              </a:rPr>
              <a:t>основы куклы сворачиваем </a:t>
            </a:r>
            <a:r>
              <a:rPr lang="ru-RU" sz="2000" dirty="0" smtClean="0">
                <a:solidFill>
                  <a:srgbClr val="006600"/>
                </a:solidFill>
                <a:latin typeface="Times New Roman" pitchFamily="18" charset="0"/>
                <a:cs typeface="Times New Roman" pitchFamily="18" charset="0"/>
              </a:rPr>
              <a:t>красный прямоугольник (у нас был 15х35см) в трубочку, оборачиваем его белой тканью (8х22).</a:t>
            </a:r>
            <a:endParaRPr lang="ru-RU" dirty="0"/>
          </a:p>
        </p:txBody>
      </p:sp>
      <p:pic>
        <p:nvPicPr>
          <p:cNvPr id="1034" name="Picture 10" descr="Неразлучники">
            <a:hlinkClick r:id="rId8"/>
          </p:cNvPr>
          <p:cNvPicPr>
            <a:picLocks noChangeAspect="1" noChangeArrowheads="1"/>
          </p:cNvPicPr>
          <p:nvPr/>
        </p:nvPicPr>
        <p:blipFill>
          <a:blip r:embed="rId9" cstate="email"/>
          <a:srcRect/>
          <a:stretch>
            <a:fillRect/>
          </a:stretch>
        </p:blipFill>
        <p:spPr bwMode="auto">
          <a:xfrm>
            <a:off x="251520" y="3717032"/>
            <a:ext cx="1815854" cy="2088232"/>
          </a:xfrm>
          <a:prstGeom prst="rect">
            <a:avLst/>
          </a:prstGeom>
          <a:noFill/>
        </p:spPr>
      </p:pic>
      <p:pic>
        <p:nvPicPr>
          <p:cNvPr id="1036" name="Picture 12" descr="Неразлучники">
            <a:hlinkClick r:id="rId10"/>
          </p:cNvPr>
          <p:cNvPicPr>
            <a:picLocks noChangeAspect="1" noChangeArrowheads="1"/>
          </p:cNvPicPr>
          <p:nvPr/>
        </p:nvPicPr>
        <p:blipFill>
          <a:blip r:embed="rId11" cstate="email"/>
          <a:srcRect/>
          <a:stretch>
            <a:fillRect/>
          </a:stretch>
        </p:blipFill>
        <p:spPr bwMode="auto">
          <a:xfrm>
            <a:off x="6804248" y="3789040"/>
            <a:ext cx="2120032" cy="2088232"/>
          </a:xfrm>
          <a:prstGeom prst="rect">
            <a:avLst/>
          </a:prstGeom>
          <a:noFill/>
        </p:spPr>
      </p:pic>
      <p:sp>
        <p:nvSpPr>
          <p:cNvPr id="9" name="Прямоугольник 8"/>
          <p:cNvSpPr/>
          <p:nvPr/>
        </p:nvSpPr>
        <p:spPr>
          <a:xfrm>
            <a:off x="2267744" y="3573016"/>
            <a:ext cx="4392488" cy="2862322"/>
          </a:xfrm>
          <a:prstGeom prst="rect">
            <a:avLst/>
          </a:prstGeom>
        </p:spPr>
        <p:txBody>
          <a:bodyPr wrap="square">
            <a:spAutoFit/>
          </a:bodyPr>
          <a:lstStyle/>
          <a:p>
            <a:pPr algn="just"/>
            <a:r>
              <a:rPr lang="ru-RU" sz="2000" dirty="0" smtClean="0">
                <a:solidFill>
                  <a:srgbClr val="006600"/>
                </a:solidFill>
                <a:latin typeface="Times New Roman" pitchFamily="18" charset="0"/>
                <a:cs typeface="Times New Roman" pitchFamily="18" charset="0"/>
              </a:rPr>
              <a:t>4. Сгибаем пополам (краями ткани внутрь), перевязываем красной нитью, получилась голова. Аналогично делаем жениха, он может быть повыше ростом. Продолжаем формировать и одевать невесту: надеваем туловище на палочку, перевязываем в поясе.</a:t>
            </a:r>
            <a:r>
              <a:rPr lang="ru-RU" sz="2000" dirty="0" smtClean="0"/>
              <a:t/>
            </a:r>
            <a:br>
              <a:rPr lang="ru-RU" sz="2000" dirty="0" smtClean="0"/>
            </a:br>
            <a:endParaRPr lang="ru-RU" sz="2000" dirty="0">
              <a:solidFill>
                <a:srgbClr val="006600"/>
              </a:solidFill>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Неразлучники">
            <a:hlinkClick r:id="rId2"/>
          </p:cNvPr>
          <p:cNvPicPr>
            <a:picLocks noChangeAspect="1" noChangeArrowheads="1"/>
          </p:cNvPicPr>
          <p:nvPr/>
        </p:nvPicPr>
        <p:blipFill>
          <a:blip r:embed="rId3" cstate="email"/>
          <a:srcRect/>
          <a:stretch>
            <a:fillRect/>
          </a:stretch>
        </p:blipFill>
        <p:spPr bwMode="auto">
          <a:xfrm>
            <a:off x="323528" y="404664"/>
            <a:ext cx="2112235" cy="1656184"/>
          </a:xfrm>
          <a:prstGeom prst="rect">
            <a:avLst/>
          </a:prstGeom>
          <a:noFill/>
        </p:spPr>
      </p:pic>
      <p:pic>
        <p:nvPicPr>
          <p:cNvPr id="27652" name="Picture 4" descr="Неразлучники">
            <a:hlinkClick r:id="rId4"/>
          </p:cNvPr>
          <p:cNvPicPr>
            <a:picLocks noChangeAspect="1" noChangeArrowheads="1"/>
          </p:cNvPicPr>
          <p:nvPr/>
        </p:nvPicPr>
        <p:blipFill>
          <a:blip r:embed="rId5" cstate="email"/>
          <a:srcRect/>
          <a:stretch>
            <a:fillRect/>
          </a:stretch>
        </p:blipFill>
        <p:spPr bwMode="auto">
          <a:xfrm>
            <a:off x="2627784" y="404664"/>
            <a:ext cx="1944216" cy="1656184"/>
          </a:xfrm>
          <a:prstGeom prst="rect">
            <a:avLst/>
          </a:prstGeom>
          <a:noFill/>
        </p:spPr>
      </p:pic>
      <p:pic>
        <p:nvPicPr>
          <p:cNvPr id="27654" name="Picture 6" descr="Неразлучники"/>
          <p:cNvPicPr>
            <a:picLocks noChangeAspect="1" noChangeArrowheads="1"/>
          </p:cNvPicPr>
          <p:nvPr/>
        </p:nvPicPr>
        <p:blipFill>
          <a:blip r:embed="rId6" cstate="email"/>
          <a:srcRect/>
          <a:stretch>
            <a:fillRect/>
          </a:stretch>
        </p:blipFill>
        <p:spPr bwMode="auto">
          <a:xfrm>
            <a:off x="4788024" y="404664"/>
            <a:ext cx="2088232" cy="1656184"/>
          </a:xfrm>
          <a:prstGeom prst="rect">
            <a:avLst/>
          </a:prstGeom>
          <a:noFill/>
        </p:spPr>
      </p:pic>
      <p:pic>
        <p:nvPicPr>
          <p:cNvPr id="27656" name="Picture 8" descr="Неразлучники"/>
          <p:cNvPicPr>
            <a:picLocks noChangeAspect="1" noChangeArrowheads="1"/>
          </p:cNvPicPr>
          <p:nvPr/>
        </p:nvPicPr>
        <p:blipFill>
          <a:blip r:embed="rId7" cstate="email"/>
          <a:srcRect/>
          <a:stretch>
            <a:fillRect/>
          </a:stretch>
        </p:blipFill>
        <p:spPr bwMode="auto">
          <a:xfrm>
            <a:off x="7020272" y="404664"/>
            <a:ext cx="1800201" cy="1656184"/>
          </a:xfrm>
          <a:prstGeom prst="rect">
            <a:avLst/>
          </a:prstGeom>
          <a:noFill/>
        </p:spPr>
      </p:pic>
      <p:sp>
        <p:nvSpPr>
          <p:cNvPr id="6" name="Прямоугольник 5"/>
          <p:cNvSpPr/>
          <p:nvPr/>
        </p:nvSpPr>
        <p:spPr>
          <a:xfrm>
            <a:off x="179512" y="2132856"/>
            <a:ext cx="8784976" cy="1015663"/>
          </a:xfrm>
          <a:prstGeom prst="rect">
            <a:avLst/>
          </a:prstGeom>
        </p:spPr>
        <p:txBody>
          <a:bodyPr wrap="square">
            <a:spAutoFit/>
          </a:bodyPr>
          <a:lstStyle/>
          <a:p>
            <a:pPr algn="just"/>
            <a:r>
              <a:rPr lang="ru-RU" sz="2000" dirty="0" smtClean="0">
                <a:solidFill>
                  <a:srgbClr val="006600"/>
                </a:solidFill>
                <a:latin typeface="Times New Roman" pitchFamily="18" charset="0"/>
                <a:cs typeface="Times New Roman" pitchFamily="18" charset="0"/>
              </a:rPr>
              <a:t>5. Выворотным способом повязываем ей юбку (у нас 23х15) и передник. </a:t>
            </a:r>
          </a:p>
          <a:p>
            <a:pPr algn="just"/>
            <a:r>
              <a:rPr lang="ru-RU" sz="2000" dirty="0" smtClean="0">
                <a:solidFill>
                  <a:srgbClr val="006600"/>
                </a:solidFill>
                <a:latin typeface="Times New Roman" pitchFamily="18" charset="0"/>
                <a:cs typeface="Times New Roman" pitchFamily="18" charset="0"/>
              </a:rPr>
              <a:t>6. На лоб повязываем красивую тесьму (повойник), сверху – платок, перевязанный нитью. Подпоясываем готовую куколку</a:t>
            </a:r>
            <a:endParaRPr lang="ru-RU" dirty="0"/>
          </a:p>
        </p:txBody>
      </p:sp>
      <p:pic>
        <p:nvPicPr>
          <p:cNvPr id="27658" name="Picture 10" descr="larisavya@gmail.com">
            <a:hlinkClick r:id="rId8"/>
          </p:cNvPr>
          <p:cNvPicPr>
            <a:picLocks noChangeAspect="1" noChangeArrowheads="1"/>
          </p:cNvPicPr>
          <p:nvPr/>
        </p:nvPicPr>
        <p:blipFill>
          <a:blip r:embed="rId9" cstate="email"/>
          <a:srcRect/>
          <a:stretch>
            <a:fillRect/>
          </a:stretch>
        </p:blipFill>
        <p:spPr bwMode="auto">
          <a:xfrm>
            <a:off x="395536" y="3212976"/>
            <a:ext cx="1944216" cy="1561356"/>
          </a:xfrm>
          <a:prstGeom prst="rect">
            <a:avLst/>
          </a:prstGeom>
          <a:noFill/>
        </p:spPr>
      </p:pic>
      <p:pic>
        <p:nvPicPr>
          <p:cNvPr id="27660" name="Picture 12" descr="larisavya@gmail.com">
            <a:hlinkClick r:id="rId10"/>
          </p:cNvPr>
          <p:cNvPicPr>
            <a:picLocks noChangeAspect="1" noChangeArrowheads="1"/>
          </p:cNvPicPr>
          <p:nvPr/>
        </p:nvPicPr>
        <p:blipFill>
          <a:blip r:embed="rId11" cstate="email"/>
          <a:srcRect/>
          <a:stretch>
            <a:fillRect/>
          </a:stretch>
        </p:blipFill>
        <p:spPr bwMode="auto">
          <a:xfrm>
            <a:off x="2483768" y="3212976"/>
            <a:ext cx="2016224" cy="1584176"/>
          </a:xfrm>
          <a:prstGeom prst="rect">
            <a:avLst/>
          </a:prstGeom>
          <a:noFill/>
        </p:spPr>
      </p:pic>
      <p:pic>
        <p:nvPicPr>
          <p:cNvPr id="27662" name="Picture 14" descr="Неразлучники">
            <a:hlinkClick r:id="rId12"/>
          </p:cNvPr>
          <p:cNvPicPr>
            <a:picLocks noChangeAspect="1" noChangeArrowheads="1"/>
          </p:cNvPicPr>
          <p:nvPr/>
        </p:nvPicPr>
        <p:blipFill>
          <a:blip r:embed="rId13" cstate="email"/>
          <a:srcRect/>
          <a:stretch>
            <a:fillRect/>
          </a:stretch>
        </p:blipFill>
        <p:spPr bwMode="auto">
          <a:xfrm>
            <a:off x="4644008" y="3212976"/>
            <a:ext cx="2016224" cy="1587777"/>
          </a:xfrm>
          <a:prstGeom prst="rect">
            <a:avLst/>
          </a:prstGeom>
          <a:noFill/>
        </p:spPr>
      </p:pic>
      <p:pic>
        <p:nvPicPr>
          <p:cNvPr id="27664" name="Picture 16" descr="Неразлучники">
            <a:hlinkClick r:id="rId14"/>
          </p:cNvPr>
          <p:cNvPicPr>
            <a:picLocks noChangeAspect="1" noChangeArrowheads="1"/>
          </p:cNvPicPr>
          <p:nvPr/>
        </p:nvPicPr>
        <p:blipFill>
          <a:blip r:embed="rId15" cstate="email"/>
          <a:srcRect/>
          <a:stretch>
            <a:fillRect/>
          </a:stretch>
        </p:blipFill>
        <p:spPr bwMode="auto">
          <a:xfrm>
            <a:off x="6804248" y="3212976"/>
            <a:ext cx="2046312" cy="1569207"/>
          </a:xfrm>
          <a:prstGeom prst="rect">
            <a:avLst/>
          </a:prstGeom>
          <a:noFill/>
        </p:spPr>
      </p:pic>
      <p:sp>
        <p:nvSpPr>
          <p:cNvPr id="12" name="Прямоугольник 11"/>
          <p:cNvSpPr/>
          <p:nvPr/>
        </p:nvSpPr>
        <p:spPr>
          <a:xfrm>
            <a:off x="251520" y="4869160"/>
            <a:ext cx="8640960" cy="1631216"/>
          </a:xfrm>
          <a:prstGeom prst="rect">
            <a:avLst/>
          </a:prstGeom>
        </p:spPr>
        <p:txBody>
          <a:bodyPr wrap="square">
            <a:spAutoFit/>
          </a:bodyPr>
          <a:lstStyle/>
          <a:p>
            <a:pPr algn="just"/>
            <a:r>
              <a:rPr lang="ru-RU" sz="2000" dirty="0" smtClean="0">
                <a:solidFill>
                  <a:srgbClr val="006600"/>
                </a:solidFill>
                <a:latin typeface="Times New Roman" pitchFamily="18" charset="0"/>
                <a:cs typeface="Times New Roman" pitchFamily="18" charset="0"/>
              </a:rPr>
              <a:t>7.Чтобы нарядить жениха, складываем прямоугольник вчетверо и отрезаем уголок для </a:t>
            </a:r>
            <a:r>
              <a:rPr lang="ru-RU" sz="2000" dirty="0" err="1" smtClean="0">
                <a:solidFill>
                  <a:srgbClr val="006600"/>
                </a:solidFill>
                <a:latin typeface="Times New Roman" pitchFamily="18" charset="0"/>
                <a:cs typeface="Times New Roman" pitchFamily="18" charset="0"/>
              </a:rPr>
              <a:t>головины</a:t>
            </a:r>
            <a:r>
              <a:rPr lang="ru-RU" sz="2000" dirty="0" smtClean="0">
                <a:solidFill>
                  <a:srgbClr val="006600"/>
                </a:solidFill>
                <a:latin typeface="Times New Roman" pitchFamily="18" charset="0"/>
                <a:cs typeface="Times New Roman" pitchFamily="18" charset="0"/>
              </a:rPr>
              <a:t> рубахи. Надеваем рубаху на куклу, подгибаем края рубахи, перевязываем на поясе. </a:t>
            </a:r>
          </a:p>
          <a:p>
            <a:pPr algn="just"/>
            <a:r>
              <a:rPr lang="ru-RU" sz="2000" dirty="0" smtClean="0">
                <a:solidFill>
                  <a:srgbClr val="006600"/>
                </a:solidFill>
                <a:latin typeface="Times New Roman" pitchFamily="18" charset="0"/>
                <a:cs typeface="Times New Roman" pitchFamily="18" charset="0"/>
              </a:rPr>
              <a:t>8.Для сапог подгибаем края сверху и снизу, обматываем вокруг ноги. Загибаем ткань назад, фиксируем ниткой в районе “коленки”.</a:t>
            </a:r>
            <a:endParaRPr lang="ru-RU" dirty="0"/>
          </a:p>
        </p:txBody>
      </p:sp>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Неразлучники">
            <a:hlinkClick r:id="rId2"/>
          </p:cNvPr>
          <p:cNvPicPr>
            <a:picLocks noChangeAspect="1" noChangeArrowheads="1"/>
          </p:cNvPicPr>
          <p:nvPr/>
        </p:nvPicPr>
        <p:blipFill>
          <a:blip r:embed="rId3" cstate="email"/>
          <a:srcRect/>
          <a:stretch>
            <a:fillRect/>
          </a:stretch>
        </p:blipFill>
        <p:spPr bwMode="auto">
          <a:xfrm>
            <a:off x="395536" y="332656"/>
            <a:ext cx="2160240" cy="1620180"/>
          </a:xfrm>
          <a:prstGeom prst="rect">
            <a:avLst/>
          </a:prstGeom>
          <a:noFill/>
        </p:spPr>
      </p:pic>
      <p:pic>
        <p:nvPicPr>
          <p:cNvPr id="28678" name="Picture 6" descr="Неразлучники">
            <a:hlinkClick r:id="rId4"/>
          </p:cNvPr>
          <p:cNvPicPr>
            <a:picLocks noChangeAspect="1" noChangeArrowheads="1"/>
          </p:cNvPicPr>
          <p:nvPr/>
        </p:nvPicPr>
        <p:blipFill>
          <a:blip r:embed="rId5" cstate="email"/>
          <a:srcRect/>
          <a:stretch>
            <a:fillRect/>
          </a:stretch>
        </p:blipFill>
        <p:spPr bwMode="auto">
          <a:xfrm>
            <a:off x="3635896" y="332656"/>
            <a:ext cx="2165818" cy="1584176"/>
          </a:xfrm>
          <a:prstGeom prst="rect">
            <a:avLst/>
          </a:prstGeom>
          <a:noFill/>
        </p:spPr>
      </p:pic>
      <p:pic>
        <p:nvPicPr>
          <p:cNvPr id="28680" name="Picture 8" descr="Неразлучники">
            <a:hlinkClick r:id="rId6"/>
          </p:cNvPr>
          <p:cNvPicPr>
            <a:picLocks noChangeAspect="1" noChangeArrowheads="1"/>
          </p:cNvPicPr>
          <p:nvPr/>
        </p:nvPicPr>
        <p:blipFill>
          <a:blip r:embed="rId7" cstate="email"/>
          <a:srcRect/>
          <a:stretch>
            <a:fillRect/>
          </a:stretch>
        </p:blipFill>
        <p:spPr bwMode="auto">
          <a:xfrm>
            <a:off x="6588224" y="260648"/>
            <a:ext cx="1872171" cy="1602508"/>
          </a:xfrm>
          <a:prstGeom prst="rect">
            <a:avLst/>
          </a:prstGeom>
          <a:noFill/>
        </p:spPr>
      </p:pic>
      <p:sp>
        <p:nvSpPr>
          <p:cNvPr id="7" name="Прямоугольник 6"/>
          <p:cNvSpPr/>
          <p:nvPr/>
        </p:nvSpPr>
        <p:spPr>
          <a:xfrm>
            <a:off x="323528" y="2204864"/>
            <a:ext cx="8424936" cy="1323439"/>
          </a:xfrm>
          <a:prstGeom prst="rect">
            <a:avLst/>
          </a:prstGeom>
        </p:spPr>
        <p:txBody>
          <a:bodyPr wrap="square">
            <a:spAutoFit/>
          </a:bodyPr>
          <a:lstStyle/>
          <a:p>
            <a:pPr algn="just"/>
            <a:r>
              <a:rPr lang="ru-RU" sz="2000" dirty="0" smtClean="0">
                <a:solidFill>
                  <a:srgbClr val="006600"/>
                </a:solidFill>
                <a:latin typeface="Times New Roman" pitchFamily="18" charset="0"/>
                <a:cs typeface="Times New Roman" pitchFamily="18" charset="0"/>
              </a:rPr>
              <a:t>9.Обматываем нитью вниз по спирали, внизу фиксируем, и обматываем обратно, чтобы получились крестики, и завязываем нить. </a:t>
            </a:r>
          </a:p>
          <a:p>
            <a:pPr algn="just"/>
            <a:r>
              <a:rPr lang="ru-RU" sz="2000" dirty="0" smtClean="0">
                <a:solidFill>
                  <a:srgbClr val="006600"/>
                </a:solidFill>
                <a:latin typeface="Times New Roman" pitchFamily="18" charset="0"/>
                <a:cs typeface="Times New Roman" pitchFamily="18" charset="0"/>
              </a:rPr>
              <a:t>10. Повязываем жениху  красивый пояс  и делаем ему прическу из шерстяных ниток.</a:t>
            </a:r>
            <a:endParaRPr lang="ru-RU" dirty="0"/>
          </a:p>
        </p:txBody>
      </p:sp>
      <p:pic>
        <p:nvPicPr>
          <p:cNvPr id="28682" name="Picture 10" descr="Неразлучники">
            <a:hlinkClick r:id="rId8"/>
          </p:cNvPr>
          <p:cNvPicPr>
            <a:picLocks noChangeAspect="1" noChangeArrowheads="1"/>
          </p:cNvPicPr>
          <p:nvPr/>
        </p:nvPicPr>
        <p:blipFill>
          <a:blip r:embed="rId9" cstate="email"/>
          <a:srcRect/>
          <a:stretch>
            <a:fillRect/>
          </a:stretch>
        </p:blipFill>
        <p:spPr bwMode="auto">
          <a:xfrm>
            <a:off x="395536" y="3861048"/>
            <a:ext cx="1944216" cy="1440160"/>
          </a:xfrm>
          <a:prstGeom prst="rect">
            <a:avLst/>
          </a:prstGeom>
          <a:noFill/>
        </p:spPr>
      </p:pic>
      <p:pic>
        <p:nvPicPr>
          <p:cNvPr id="28684" name="Picture 12" descr="Неразлучники">
            <a:hlinkClick r:id="rId10"/>
          </p:cNvPr>
          <p:cNvPicPr>
            <a:picLocks noChangeAspect="1" noChangeArrowheads="1"/>
          </p:cNvPicPr>
          <p:nvPr/>
        </p:nvPicPr>
        <p:blipFill>
          <a:blip r:embed="rId11" cstate="email"/>
          <a:srcRect/>
          <a:stretch>
            <a:fillRect/>
          </a:stretch>
        </p:blipFill>
        <p:spPr bwMode="auto">
          <a:xfrm>
            <a:off x="2555776" y="3789040"/>
            <a:ext cx="1944216" cy="1463023"/>
          </a:xfrm>
          <a:prstGeom prst="rect">
            <a:avLst/>
          </a:prstGeom>
          <a:noFill/>
        </p:spPr>
      </p:pic>
      <p:pic>
        <p:nvPicPr>
          <p:cNvPr id="28686" name="Picture 14" descr="Неразлучники"/>
          <p:cNvPicPr>
            <a:picLocks noChangeAspect="1" noChangeArrowheads="1"/>
          </p:cNvPicPr>
          <p:nvPr/>
        </p:nvPicPr>
        <p:blipFill>
          <a:blip r:embed="rId12" cstate="email"/>
          <a:srcRect/>
          <a:stretch>
            <a:fillRect/>
          </a:stretch>
        </p:blipFill>
        <p:spPr bwMode="auto">
          <a:xfrm>
            <a:off x="4716016" y="3717032"/>
            <a:ext cx="1944216" cy="1481565"/>
          </a:xfrm>
          <a:prstGeom prst="rect">
            <a:avLst/>
          </a:prstGeom>
          <a:noFill/>
        </p:spPr>
      </p:pic>
      <p:pic>
        <p:nvPicPr>
          <p:cNvPr id="28688" name="Picture 16" descr="Неразлучники">
            <a:hlinkClick r:id="rId13"/>
          </p:cNvPr>
          <p:cNvPicPr>
            <a:picLocks noChangeAspect="1" noChangeArrowheads="1"/>
          </p:cNvPicPr>
          <p:nvPr/>
        </p:nvPicPr>
        <p:blipFill>
          <a:blip r:embed="rId14" cstate="email"/>
          <a:srcRect/>
          <a:stretch>
            <a:fillRect/>
          </a:stretch>
        </p:blipFill>
        <p:spPr bwMode="auto">
          <a:xfrm>
            <a:off x="6876256" y="3717032"/>
            <a:ext cx="1872208" cy="1476164"/>
          </a:xfrm>
          <a:prstGeom prst="rect">
            <a:avLst/>
          </a:prstGeom>
          <a:noFill/>
        </p:spPr>
      </p:pic>
      <p:sp>
        <p:nvSpPr>
          <p:cNvPr id="12" name="Прямоугольник 11"/>
          <p:cNvSpPr/>
          <p:nvPr/>
        </p:nvSpPr>
        <p:spPr>
          <a:xfrm>
            <a:off x="395536" y="5373216"/>
            <a:ext cx="8424936" cy="1015663"/>
          </a:xfrm>
          <a:prstGeom prst="rect">
            <a:avLst/>
          </a:prstGeom>
        </p:spPr>
        <p:txBody>
          <a:bodyPr wrap="square">
            <a:spAutoFit/>
          </a:bodyPr>
          <a:lstStyle/>
          <a:p>
            <a:pPr algn="just"/>
            <a:r>
              <a:rPr lang="ru-RU" sz="2000" dirty="0" smtClean="0">
                <a:solidFill>
                  <a:srgbClr val="006600"/>
                </a:solidFill>
                <a:latin typeface="Times New Roman" pitchFamily="18" charset="0"/>
                <a:cs typeface="Times New Roman" pitchFamily="18" charset="0"/>
              </a:rPr>
              <a:t>11. Для шапки сгибаем прямоугольник пополам и оборачиваем его вокруг головы, сгибом вниз, чтобы определиться с объемом. Затем перевязываем верх шапки и выворачиваем ее.</a:t>
            </a:r>
            <a:endParaRPr lang="ru-RU" dirty="0"/>
          </a:p>
        </p:txBody>
      </p:sp>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Неразлучники"/>
          <p:cNvPicPr>
            <a:picLocks noChangeAspect="1" noChangeArrowheads="1"/>
          </p:cNvPicPr>
          <p:nvPr/>
        </p:nvPicPr>
        <p:blipFill>
          <a:blip r:embed="rId2" cstate="email"/>
          <a:srcRect/>
          <a:stretch>
            <a:fillRect/>
          </a:stretch>
        </p:blipFill>
        <p:spPr bwMode="auto">
          <a:xfrm>
            <a:off x="1115616" y="692696"/>
            <a:ext cx="2912322" cy="2088233"/>
          </a:xfrm>
          <a:prstGeom prst="rect">
            <a:avLst/>
          </a:prstGeom>
          <a:noFill/>
        </p:spPr>
      </p:pic>
      <p:pic>
        <p:nvPicPr>
          <p:cNvPr id="29700" name="Picture 4" descr="Неразлучники">
            <a:hlinkClick r:id="rId3"/>
          </p:cNvPr>
          <p:cNvPicPr>
            <a:picLocks noChangeAspect="1" noChangeArrowheads="1"/>
          </p:cNvPicPr>
          <p:nvPr/>
        </p:nvPicPr>
        <p:blipFill>
          <a:blip r:embed="rId4" cstate="email"/>
          <a:srcRect/>
          <a:stretch>
            <a:fillRect/>
          </a:stretch>
        </p:blipFill>
        <p:spPr bwMode="auto">
          <a:xfrm>
            <a:off x="4716016" y="692696"/>
            <a:ext cx="2808312" cy="2100833"/>
          </a:xfrm>
          <a:prstGeom prst="rect">
            <a:avLst/>
          </a:prstGeom>
          <a:noFill/>
        </p:spPr>
      </p:pic>
      <p:pic>
        <p:nvPicPr>
          <p:cNvPr id="29702" name="Picture 6" descr="Неразлучники кукла">
            <a:hlinkClick r:id="rId5"/>
          </p:cNvPr>
          <p:cNvPicPr>
            <a:picLocks noChangeAspect="1" noChangeArrowheads="1"/>
          </p:cNvPicPr>
          <p:nvPr/>
        </p:nvPicPr>
        <p:blipFill>
          <a:blip r:embed="rId6" cstate="email"/>
          <a:srcRect/>
          <a:stretch>
            <a:fillRect/>
          </a:stretch>
        </p:blipFill>
        <p:spPr bwMode="auto">
          <a:xfrm>
            <a:off x="3203848" y="4077072"/>
            <a:ext cx="2952328" cy="2575907"/>
          </a:xfrm>
          <a:prstGeom prst="rect">
            <a:avLst/>
          </a:prstGeom>
          <a:noFill/>
        </p:spPr>
      </p:pic>
      <p:sp>
        <p:nvSpPr>
          <p:cNvPr id="7" name="Прямоугольник 6"/>
          <p:cNvSpPr/>
          <p:nvPr/>
        </p:nvSpPr>
        <p:spPr>
          <a:xfrm>
            <a:off x="395536" y="2924944"/>
            <a:ext cx="8424936" cy="1015663"/>
          </a:xfrm>
          <a:prstGeom prst="rect">
            <a:avLst/>
          </a:prstGeom>
        </p:spPr>
        <p:txBody>
          <a:bodyPr wrap="square">
            <a:spAutoFit/>
          </a:bodyPr>
          <a:lstStyle/>
          <a:p>
            <a:pPr algn="just"/>
            <a:r>
              <a:rPr lang="ru-RU" sz="2000" dirty="0" smtClean="0">
                <a:solidFill>
                  <a:srgbClr val="006600"/>
                </a:solidFill>
                <a:latin typeface="Times New Roman" pitchFamily="18" charset="0"/>
                <a:cs typeface="Times New Roman" pitchFamily="18" charset="0"/>
              </a:rPr>
              <a:t>12. Надеваем на голову, подвязываем в районе лба нитью и загибаем наверх</a:t>
            </a:r>
          </a:p>
          <a:p>
            <a:pPr algn="just"/>
            <a:endParaRPr lang="ru-RU" sz="2000" dirty="0" smtClean="0">
              <a:solidFill>
                <a:srgbClr val="006600"/>
              </a:solidFill>
              <a:latin typeface="Times New Roman" pitchFamily="18" charset="0"/>
              <a:cs typeface="Times New Roman" pitchFamily="18" charset="0"/>
            </a:endParaRPr>
          </a:p>
          <a:p>
            <a:pPr algn="just"/>
            <a:r>
              <a:rPr lang="ru-RU" sz="2000" dirty="0" smtClean="0">
                <a:solidFill>
                  <a:srgbClr val="006600"/>
                </a:solidFill>
                <a:latin typeface="Times New Roman" pitchFamily="18" charset="0"/>
                <a:cs typeface="Times New Roman" pitchFamily="18" charset="0"/>
              </a:rPr>
              <a:t>13.Вот и готовы жених и невеста. Настоящие неразлучники.</a:t>
            </a:r>
            <a:endParaRPr lang="ru-RU" dirty="0"/>
          </a:p>
        </p:txBody>
      </p:sp>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844824"/>
            <a:ext cx="7704856" cy="3139321"/>
          </a:xfrm>
          <a:prstGeom prst="rect">
            <a:avLst/>
          </a:prstGeom>
        </p:spPr>
        <p:txBody>
          <a:bodyPr wrap="square">
            <a:spAutoFit/>
          </a:bodyPr>
          <a:lstStyle/>
          <a:p>
            <a:r>
              <a:rPr lang="en-US" dirty="0" smtClean="0">
                <a:hlinkClick r:id="rId2"/>
              </a:rPr>
              <a:t>http://podelki-doma.ru/handmade/iz-tkani/nerazluchniki</a:t>
            </a:r>
            <a:endParaRPr lang="ru-RU" dirty="0" smtClean="0"/>
          </a:p>
          <a:p>
            <a:endParaRPr lang="ru-RU" dirty="0" smtClean="0"/>
          </a:p>
          <a:p>
            <a:r>
              <a:rPr lang="en-US" dirty="0" smtClean="0">
                <a:hlinkClick r:id="rId3"/>
              </a:rPr>
              <a:t>http://letopisi.ru/index.php/%D0%9A%D1%83%D0%BA%D0%BB%D0%B0_%D0%9A%D1%80%D0%B0%D1%81%D0%BE%D1%82%D0%B0</a:t>
            </a:r>
            <a:r>
              <a:rPr lang="en-US" dirty="0" smtClean="0"/>
              <a:t>.</a:t>
            </a:r>
            <a:endParaRPr lang="ru-RU" dirty="0" smtClean="0"/>
          </a:p>
          <a:p>
            <a:endParaRPr lang="ru-RU" dirty="0" smtClean="0"/>
          </a:p>
          <a:p>
            <a:r>
              <a:rPr lang="en-US" dirty="0" smtClean="0">
                <a:hlinkClick r:id="rId4"/>
              </a:rPr>
              <a:t>http://letopisi.ru/index.php/%D0%9C%D0%B8%D1%80%D0%BE%D0%B2%D0%BE%D0%B5_%D0%B4%D0%B5%D1%80%D0%B5%D0%B2%D0%BE,_%D0%BD%D0%B0%D1%80%D0%BE%D0%B4%D0%BD%D0%B0%D1%8F_%D0%BA%D1%83%D0%BA%D0%BB%D0%B0</a:t>
            </a:r>
            <a:endParaRPr lang="ru-RU" dirty="0" smtClean="0"/>
          </a:p>
          <a:p>
            <a:endParaRPr lang="ru-RU" dirty="0" smtClean="0"/>
          </a:p>
          <a:p>
            <a:r>
              <a:rPr lang="en-US" dirty="0" smtClean="0">
                <a:hlinkClick r:id="rId5"/>
              </a:rPr>
              <a:t>http://forum.od.ua/showthread.php?t=757566</a:t>
            </a:r>
            <a:endParaRPr lang="ru-RU" dirty="0"/>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404664"/>
            <a:ext cx="3333028" cy="523220"/>
          </a:xfrm>
          <a:prstGeom prst="rect">
            <a:avLst/>
          </a:prstGeom>
        </p:spPr>
        <p:txBody>
          <a:bodyPr wrap="none">
            <a:spAutoFit/>
          </a:bodyPr>
          <a:lstStyle/>
          <a:p>
            <a:r>
              <a:rPr lang="ru-RU" sz="2800" b="1" dirty="0" smtClean="0">
                <a:solidFill>
                  <a:srgbClr val="C00000"/>
                </a:solidFill>
              </a:rPr>
              <a:t>Свадебные куклы</a:t>
            </a:r>
            <a:endParaRPr lang="ru-RU" sz="2800" b="1" dirty="0"/>
          </a:p>
        </p:txBody>
      </p:sp>
      <p:sp>
        <p:nvSpPr>
          <p:cNvPr id="3" name="Прямоугольник 2"/>
          <p:cNvSpPr/>
          <p:nvPr/>
        </p:nvSpPr>
        <p:spPr>
          <a:xfrm>
            <a:off x="251520" y="1052736"/>
            <a:ext cx="8640960" cy="830997"/>
          </a:xfrm>
          <a:prstGeom prst="rect">
            <a:avLst/>
          </a:prstGeom>
        </p:spPr>
        <p:txBody>
          <a:bodyPr wrap="square">
            <a:spAutoFit/>
          </a:bodyPr>
          <a:lstStyle/>
          <a:p>
            <a:pPr algn="ctr"/>
            <a:r>
              <a:rPr lang="ru-RU" sz="2400" b="1" dirty="0" smtClean="0">
                <a:solidFill>
                  <a:srgbClr val="0070C0"/>
                </a:solidFill>
              </a:rPr>
              <a:t>Красота, Мировое дерево, </a:t>
            </a:r>
            <a:r>
              <a:rPr lang="ru-RU" sz="2400" b="1" dirty="0" err="1" smtClean="0">
                <a:solidFill>
                  <a:srgbClr val="0070C0"/>
                </a:solidFill>
              </a:rPr>
              <a:t>Неразлуники</a:t>
            </a:r>
            <a:r>
              <a:rPr lang="ru-RU" sz="2400" b="1" dirty="0" smtClean="0">
                <a:solidFill>
                  <a:srgbClr val="0070C0"/>
                </a:solidFill>
              </a:rPr>
              <a:t>,  Хранительница приданного…</a:t>
            </a:r>
            <a:endParaRPr lang="ru-RU" sz="2400" b="1" dirty="0">
              <a:solidFill>
                <a:srgbClr val="0070C0"/>
              </a:solidFill>
            </a:endParaRPr>
          </a:p>
        </p:txBody>
      </p:sp>
      <p:pic>
        <p:nvPicPr>
          <p:cNvPr id="20482" name="Picture 2" descr="Картинка 2 из 76873">
            <a:hlinkClick r:id="rId2"/>
          </p:cNvPr>
          <p:cNvPicPr>
            <a:picLocks noChangeAspect="1" noChangeArrowheads="1"/>
          </p:cNvPicPr>
          <p:nvPr/>
        </p:nvPicPr>
        <p:blipFill>
          <a:blip r:embed="rId3" cstate="email"/>
          <a:srcRect/>
          <a:stretch>
            <a:fillRect/>
          </a:stretch>
        </p:blipFill>
        <p:spPr bwMode="auto">
          <a:xfrm>
            <a:off x="3059832" y="2060848"/>
            <a:ext cx="2952328" cy="4138708"/>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4" name="Picture 4" descr="Картинка 2 из 1587">
            <a:hlinkClick r:id="rId4"/>
          </p:cNvPr>
          <p:cNvPicPr>
            <a:picLocks noChangeAspect="1" noChangeArrowheads="1"/>
          </p:cNvPicPr>
          <p:nvPr/>
        </p:nvPicPr>
        <p:blipFill>
          <a:blip r:embed="rId5" cstate="email"/>
          <a:srcRect/>
          <a:stretch>
            <a:fillRect/>
          </a:stretch>
        </p:blipFill>
        <p:spPr bwMode="auto">
          <a:xfrm>
            <a:off x="2699792" y="2060848"/>
            <a:ext cx="3766705" cy="4176464"/>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8" name="Picture 8" descr="Картинка 5 из 60">
            <a:hlinkClick r:id="rId6"/>
          </p:cNvPr>
          <p:cNvPicPr>
            <a:picLocks noChangeAspect="1" noChangeArrowheads="1"/>
          </p:cNvPicPr>
          <p:nvPr/>
        </p:nvPicPr>
        <p:blipFill>
          <a:blip r:embed="rId7" cstate="email"/>
          <a:srcRect/>
          <a:stretch>
            <a:fillRect/>
          </a:stretch>
        </p:blipFill>
        <p:spPr bwMode="auto">
          <a:xfrm>
            <a:off x="2555776" y="2060848"/>
            <a:ext cx="3960440" cy="4176464"/>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6" name="Picture 6" descr="Картинка 16 из 1189">
            <a:hlinkClick r:id="rId8"/>
          </p:cNvPr>
          <p:cNvPicPr>
            <a:picLocks noChangeAspect="1" noChangeArrowheads="1"/>
          </p:cNvPicPr>
          <p:nvPr/>
        </p:nvPicPr>
        <p:blipFill>
          <a:blip r:embed="rId9" cstate="email"/>
          <a:srcRect/>
          <a:stretch>
            <a:fillRect/>
          </a:stretch>
        </p:blipFill>
        <p:spPr bwMode="auto">
          <a:xfrm>
            <a:off x="2123728" y="2060848"/>
            <a:ext cx="4868521" cy="417004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arn(outVertical)">
                                      <p:cBhvr>
                                        <p:cTn id="7" dur="1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barn(outVertical)">
                                      <p:cBhvr>
                                        <p:cTn id="12" dur="1000"/>
                                        <p:tgtEl>
                                          <p:spTgt spid="2048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barn(outVertical)">
                                      <p:cBhvr>
                                        <p:cTn id="17" dur="1000"/>
                                        <p:tgtEl>
                                          <p:spTgt spid="204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0486"/>
                                        </p:tgtEl>
                                        <p:attrNameLst>
                                          <p:attrName>style.visibility</p:attrName>
                                        </p:attrNameLst>
                                      </p:cBhvr>
                                      <p:to>
                                        <p:strVal val="visible"/>
                                      </p:to>
                                    </p:set>
                                    <p:animEffect transition="in" filter="barn(outVertical)">
                                      <p:cBhvr>
                                        <p:cTn id="22" dur="1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2 из 76873">
            <a:hlinkClick r:id="rId2"/>
          </p:cNvPr>
          <p:cNvPicPr>
            <a:picLocks noChangeAspect="1" noChangeArrowheads="1"/>
          </p:cNvPicPr>
          <p:nvPr/>
        </p:nvPicPr>
        <p:blipFill>
          <a:blip r:embed="rId3" cstate="email"/>
          <a:srcRect/>
          <a:stretch>
            <a:fillRect/>
          </a:stretch>
        </p:blipFill>
        <p:spPr bwMode="auto">
          <a:xfrm>
            <a:off x="755576" y="908720"/>
            <a:ext cx="2952328" cy="4138708"/>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193" name="Rectangle 1"/>
          <p:cNvSpPr>
            <a:spLocks noChangeArrowheads="1"/>
          </p:cNvSpPr>
          <p:nvPr/>
        </p:nvSpPr>
        <p:spPr bwMode="auto">
          <a:xfrm>
            <a:off x="4283968" y="404664"/>
            <a:ext cx="4464496"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Красота</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Перед свадьбой куклу делала невеста, используя навыки вышивки, ткачества, плетения поясов и кружева. По одежде этой куклы судили о мастерстве будущей жены. Кукла выставлялась на поднос со свадебным караваем, который пекла мать невесты. На подносе создавалась целая композиция: в центре каравая ставилась кукла «Красота», поднос украшался пшеничными колосьями и предметами рукоделия, изготовленными невестой. Отведав пышного каравая и оценив умение мастерицы, гости оставляли на подносе деньги и подарки для молодых. После свадьбы кукла бережно сохранялась.</a:t>
            </a:r>
            <a:endParaRPr kumimoji="0" lang="ru-RU" sz="2800" b="0" i="0" u="none" strike="noStrike" cap="none" normalizeH="0" baseline="0" dirty="0" smtClean="0">
              <a:ln>
                <a:noFill/>
              </a:ln>
              <a:solidFill>
                <a:srgbClr val="0070C0"/>
              </a:solidFill>
              <a:effectLst/>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4" y="260648"/>
            <a:ext cx="3095719" cy="584775"/>
          </a:xfrm>
          <a:prstGeom prst="rect">
            <a:avLst/>
          </a:prstGeom>
        </p:spPr>
        <p:txBody>
          <a:bodyPr wrap="none">
            <a:spAutoFit/>
          </a:bodyPr>
          <a:lstStyle/>
          <a:p>
            <a:r>
              <a:rPr lang="ru-RU" sz="3200" b="1" dirty="0" smtClean="0">
                <a:solidFill>
                  <a:srgbClr val="0070C0"/>
                </a:solidFill>
                <a:latin typeface="+mj-lt"/>
              </a:rPr>
              <a:t>Кукла Красота</a:t>
            </a:r>
            <a:endParaRPr lang="ru-RU" sz="3200" dirty="0">
              <a:latin typeface="+mj-lt"/>
            </a:endParaRPr>
          </a:p>
        </p:txBody>
      </p:sp>
      <p:pic>
        <p:nvPicPr>
          <p:cNvPr id="7170" name="Picture 2" descr="Файл:Risynokk22.JPG">
            <a:hlinkClick r:id="rId2"/>
          </p:cNvPr>
          <p:cNvPicPr>
            <a:picLocks noChangeAspect="1" noChangeArrowheads="1"/>
          </p:cNvPicPr>
          <p:nvPr/>
        </p:nvPicPr>
        <p:blipFill>
          <a:blip r:embed="rId3" cstate="email"/>
          <a:srcRect/>
          <a:stretch>
            <a:fillRect/>
          </a:stretch>
        </p:blipFill>
        <p:spPr bwMode="auto">
          <a:xfrm>
            <a:off x="611560" y="908720"/>
            <a:ext cx="7643922" cy="2376264"/>
          </a:xfrm>
          <a:prstGeom prst="rect">
            <a:avLst/>
          </a:prstGeom>
          <a:noFill/>
        </p:spPr>
      </p:pic>
      <p:sp>
        <p:nvSpPr>
          <p:cNvPr id="4" name="Прямоугольник 3"/>
          <p:cNvSpPr/>
          <p:nvPr/>
        </p:nvSpPr>
        <p:spPr>
          <a:xfrm>
            <a:off x="323528" y="3356992"/>
            <a:ext cx="8424936" cy="3170099"/>
          </a:xfrm>
          <a:prstGeom prst="rect">
            <a:avLst/>
          </a:prstGeom>
        </p:spPr>
        <p:txBody>
          <a:bodyPr wrap="square">
            <a:spAutoFit/>
          </a:bodyPr>
          <a:lstStyle/>
          <a:p>
            <a:pPr algn="just"/>
            <a:r>
              <a:rPr lang="ru-RU" sz="2000" dirty="0" smtClean="0">
                <a:solidFill>
                  <a:srgbClr val="006600"/>
                </a:solidFill>
                <a:latin typeface="Times New Roman" pitchFamily="18" charset="0"/>
                <a:cs typeface="Times New Roman" pitchFamily="18" charset="0"/>
              </a:rPr>
              <a:t>1) Прямоугольник картона размером см свернуть в рулон и закрепить нитками (рис. 2, а).</a:t>
            </a:r>
          </a:p>
          <a:p>
            <a:pPr algn="just"/>
            <a:r>
              <a:rPr lang="ru-RU" sz="2000" dirty="0" smtClean="0">
                <a:solidFill>
                  <a:srgbClr val="006600"/>
                </a:solidFill>
                <a:latin typeface="Times New Roman" pitchFamily="18" charset="0"/>
                <a:cs typeface="Times New Roman" pitchFamily="18" charset="0"/>
              </a:rPr>
              <a:t>2) Рулон завернуть в светлую однотонную ткань. Получилось туловище (рис. 2, б).</a:t>
            </a:r>
          </a:p>
          <a:p>
            <a:pPr algn="just"/>
            <a:r>
              <a:rPr lang="ru-RU" sz="2000" dirty="0" smtClean="0">
                <a:solidFill>
                  <a:srgbClr val="006600"/>
                </a:solidFill>
                <a:latin typeface="Times New Roman" pitchFamily="18" charset="0"/>
                <a:cs typeface="Times New Roman" pitchFamily="18" charset="0"/>
              </a:rPr>
              <a:t>3) На прямоугольном куске яркой цветной ткани размером (20х10см) сделать два продольных надреза, оставляя с одного края нетронутыми примерно 5 см (рис 2, в).</a:t>
            </a:r>
          </a:p>
          <a:p>
            <a:pPr algn="just"/>
            <a:r>
              <a:rPr lang="ru-RU" sz="2000" dirty="0" smtClean="0">
                <a:solidFill>
                  <a:srgbClr val="006600"/>
                </a:solidFill>
                <a:latin typeface="Times New Roman" pitchFamily="18" charset="0"/>
                <a:cs typeface="Times New Roman" pitchFamily="18" charset="0"/>
              </a:rPr>
              <a:t>4) Нетронутый край ткани надеть на один конец туловища. Получились волосы (рис. 2, г).</a:t>
            </a:r>
          </a:p>
          <a:p>
            <a:pPr algn="just"/>
            <a:r>
              <a:rPr lang="ru-RU" sz="2000" dirty="0" smtClean="0">
                <a:solidFill>
                  <a:srgbClr val="006600"/>
                </a:solidFill>
                <a:latin typeface="Times New Roman" pitchFamily="18" charset="0"/>
                <a:cs typeface="Times New Roman" pitchFamily="18" charset="0"/>
              </a:rPr>
              <a:t>5) Три ленты заплести в косу (рис. 2, </a:t>
            </a:r>
            <a:r>
              <a:rPr lang="ru-RU" sz="2000" dirty="0" err="1" smtClean="0">
                <a:solidFill>
                  <a:srgbClr val="006600"/>
                </a:solidFill>
                <a:latin typeface="Times New Roman" pitchFamily="18" charset="0"/>
                <a:cs typeface="Times New Roman" pitchFamily="18" charset="0"/>
              </a:rPr>
              <a:t>д</a:t>
            </a:r>
            <a:r>
              <a:rPr lang="ru-RU" sz="2000" dirty="0" smtClean="0">
                <a:solidFill>
                  <a:srgbClr val="006600"/>
                </a:solidFill>
                <a:latin typeface="Times New Roman" pitchFamily="18" charset="0"/>
                <a:cs typeface="Times New Roman" pitchFamily="18" charset="0"/>
              </a:rPr>
              <a:t>).</a:t>
            </a:r>
          </a:p>
        </p:txBody>
      </p:sp>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645024"/>
            <a:ext cx="8424936" cy="2554545"/>
          </a:xfrm>
          <a:prstGeom prst="rect">
            <a:avLst/>
          </a:prstGeom>
        </p:spPr>
        <p:txBody>
          <a:bodyPr wrap="square">
            <a:spAutoFit/>
          </a:bodyPr>
          <a:lstStyle/>
          <a:p>
            <a:pPr algn="just"/>
            <a:r>
              <a:rPr lang="ru-RU" sz="2000" dirty="0" smtClean="0">
                <a:solidFill>
                  <a:srgbClr val="006600"/>
                </a:solidFill>
                <a:latin typeface="Times New Roman" pitchFamily="18" charset="0"/>
                <a:cs typeface="Times New Roman" pitchFamily="18" charset="0"/>
              </a:rPr>
              <a:t>6) На цветную ткань размером  (15х7см) уложить два небольших шарика ветоши (рис. 2, е).</a:t>
            </a:r>
          </a:p>
          <a:p>
            <a:pPr algn="just"/>
            <a:r>
              <a:rPr lang="ru-RU" sz="2000" dirty="0" smtClean="0">
                <a:solidFill>
                  <a:srgbClr val="006600"/>
                </a:solidFill>
                <a:latin typeface="Times New Roman" pitchFamily="18" charset="0"/>
                <a:cs typeface="Times New Roman" pitchFamily="18" charset="0"/>
              </a:rPr>
              <a:t>7) Ткань с ветошью перекрутить по центру между шариками (рис. 2, ё).</a:t>
            </a:r>
          </a:p>
          <a:p>
            <a:pPr algn="just"/>
            <a:r>
              <a:rPr lang="ru-RU" sz="2000" dirty="0" smtClean="0">
                <a:solidFill>
                  <a:srgbClr val="006600"/>
                </a:solidFill>
                <a:latin typeface="Times New Roman" pitchFamily="18" charset="0"/>
                <a:cs typeface="Times New Roman" pitchFamily="18" charset="0"/>
              </a:rPr>
              <a:t>8) Получившуюся форму длинными краями ткани привязать к туловищу, формируя грудь (рис. 2, ж).</a:t>
            </a:r>
          </a:p>
          <a:p>
            <a:pPr algn="just"/>
            <a:r>
              <a:rPr lang="ru-RU" sz="2000" dirty="0" smtClean="0">
                <a:solidFill>
                  <a:srgbClr val="006600"/>
                </a:solidFill>
                <a:latin typeface="Times New Roman" pitchFamily="18" charset="0"/>
                <a:cs typeface="Times New Roman" pitchFamily="18" charset="0"/>
              </a:rPr>
              <a:t>9) Под грудью привязать яркую цветную ткань, колоколом закрывающую туловище. Это юбка (рис. 2, </a:t>
            </a:r>
            <a:r>
              <a:rPr lang="ru-RU" sz="2000" dirty="0" err="1" smtClean="0">
                <a:solidFill>
                  <a:srgbClr val="006600"/>
                </a:solidFill>
                <a:latin typeface="Times New Roman" pitchFamily="18" charset="0"/>
                <a:cs typeface="Times New Roman" pitchFamily="18" charset="0"/>
              </a:rPr>
              <a:t>з</a:t>
            </a:r>
            <a:r>
              <a:rPr lang="ru-RU" sz="2000" dirty="0" smtClean="0">
                <a:solidFill>
                  <a:srgbClr val="006600"/>
                </a:solidFill>
                <a:latin typeface="Times New Roman" pitchFamily="18" charset="0"/>
                <a:cs typeface="Times New Roman" pitchFamily="18" charset="0"/>
              </a:rPr>
              <a:t>).</a:t>
            </a:r>
          </a:p>
          <a:p>
            <a:pPr algn="just"/>
            <a:r>
              <a:rPr lang="ru-RU" sz="2000" dirty="0" smtClean="0">
                <a:solidFill>
                  <a:srgbClr val="006600"/>
                </a:solidFill>
                <a:latin typeface="Times New Roman" pitchFamily="18" charset="0"/>
                <a:cs typeface="Times New Roman" pitchFamily="18" charset="0"/>
              </a:rPr>
              <a:t>10) Косу закрепить на талии с помощью пояса (рис. 2, и).</a:t>
            </a:r>
            <a:endParaRPr lang="ru-RU" sz="2000" dirty="0">
              <a:solidFill>
                <a:srgbClr val="006600"/>
              </a:solidFill>
              <a:latin typeface="Times New Roman" pitchFamily="18" charset="0"/>
              <a:cs typeface="Times New Roman" pitchFamily="18" charset="0"/>
            </a:endParaRPr>
          </a:p>
        </p:txBody>
      </p:sp>
      <p:pic>
        <p:nvPicPr>
          <p:cNvPr id="3" name="Picture 2" descr="Файл:Risynokk22.JPG">
            <a:hlinkClick r:id="rId2"/>
          </p:cNvPr>
          <p:cNvPicPr>
            <a:picLocks noChangeAspect="1" noChangeArrowheads="1"/>
          </p:cNvPicPr>
          <p:nvPr/>
        </p:nvPicPr>
        <p:blipFill>
          <a:blip r:embed="rId3" cstate="email"/>
          <a:srcRect/>
          <a:stretch>
            <a:fillRect/>
          </a:stretch>
        </p:blipFill>
        <p:spPr bwMode="auto">
          <a:xfrm>
            <a:off x="539552" y="620688"/>
            <a:ext cx="7906943" cy="2664296"/>
          </a:xfrm>
          <a:prstGeom prst="rect">
            <a:avLst/>
          </a:prstGeom>
          <a:noFill/>
        </p:spPr>
      </p:pic>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Картинка 2 из 1587">
            <a:hlinkClick r:id="rId2"/>
          </p:cNvPr>
          <p:cNvPicPr>
            <a:picLocks noChangeAspect="1" noChangeArrowheads="1"/>
          </p:cNvPicPr>
          <p:nvPr/>
        </p:nvPicPr>
        <p:blipFill>
          <a:blip r:embed="rId3" cstate="email"/>
          <a:srcRect/>
          <a:stretch>
            <a:fillRect/>
          </a:stretch>
        </p:blipFill>
        <p:spPr bwMode="auto">
          <a:xfrm>
            <a:off x="395536" y="1196752"/>
            <a:ext cx="3600400" cy="4176464"/>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1" name="Rectangle 1"/>
          <p:cNvSpPr>
            <a:spLocks noChangeArrowheads="1"/>
          </p:cNvSpPr>
          <p:nvPr/>
        </p:nvSpPr>
        <p:spPr bwMode="auto">
          <a:xfrm>
            <a:off x="4139952" y="343110"/>
            <a:ext cx="4752528"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Мировое дерево</a:t>
            </a:r>
            <a:r>
              <a:rPr kumimoji="0" lang="ru-RU"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Рождение новой семьи уподоблялось рождению Мирового дерева жизни, могучими ветвями которого надлежало стать молодой чете. Основу куклы делают из просушенной березовой рогатины без изъянов в мизинец толщиной и примерно 15 см длиной, бересту не снимают. Рогатину аккуратно выламывают без использования ножа. Сначала делают куклу Невесту на левом сучке рогатины, а на втором сучке - куклу Жениха. Кукла изготавливается без сшивания иглой, "чтобы счастье не зашить". Подруги зорко следили друг за другом, чтобы ритуальные фигурки не отвернулись друг от друга. После свадьбы Мировое дерево занимало почетное место в избе рядом с другими хранимыми в семье куклами.</a:t>
            </a:r>
            <a:endParaRPr kumimoji="0" lang="ru-RU" sz="2800" b="0" i="0" u="none" strike="noStrike" cap="none" normalizeH="0" baseline="0" dirty="0" smtClean="0">
              <a:ln>
                <a:noFill/>
              </a:ln>
              <a:solidFill>
                <a:srgbClr val="0070C0"/>
              </a:solidFill>
              <a:effectLst/>
              <a:latin typeface="Times New Roman" pitchFamily="18" charset="0"/>
              <a:cs typeface="Times New Roman" pitchFamily="18" charset="0"/>
            </a:endParaRPr>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80728"/>
            <a:ext cx="3888432" cy="584775"/>
          </a:xfrm>
          <a:prstGeom prst="rect">
            <a:avLst/>
          </a:prstGeom>
        </p:spPr>
        <p:txBody>
          <a:bodyPr wrap="square">
            <a:spAutoFit/>
          </a:bodyPr>
          <a:lstStyle/>
          <a:p>
            <a:r>
              <a:rPr lang="ru-RU" sz="3200" b="1" dirty="0" smtClean="0">
                <a:solidFill>
                  <a:srgbClr val="0070C0"/>
                </a:solidFill>
                <a:latin typeface="+mj-lt"/>
                <a:cs typeface="Times New Roman" pitchFamily="18" charset="0"/>
              </a:rPr>
              <a:t>Мировое   дерево</a:t>
            </a:r>
            <a:endParaRPr lang="ru-RU" sz="3200" dirty="0">
              <a:latin typeface="+mj-lt"/>
              <a:cs typeface="Times New Roman" pitchFamily="18" charset="0"/>
            </a:endParaRPr>
          </a:p>
        </p:txBody>
      </p:sp>
      <p:pic>
        <p:nvPicPr>
          <p:cNvPr id="9218" name="Picture 2" descr="http://letopisi.ru/images/thumb/2/28/3derevo.JPG/119px-3derevo.JPG">
            <a:hlinkClick r:id="rId2"/>
          </p:cNvPr>
          <p:cNvPicPr>
            <a:picLocks noChangeAspect="1" noChangeArrowheads="1"/>
          </p:cNvPicPr>
          <p:nvPr/>
        </p:nvPicPr>
        <p:blipFill>
          <a:blip r:embed="rId3" cstate="email"/>
          <a:srcRect/>
          <a:stretch>
            <a:fillRect/>
          </a:stretch>
        </p:blipFill>
        <p:spPr bwMode="auto">
          <a:xfrm>
            <a:off x="5220072" y="260648"/>
            <a:ext cx="3240360" cy="2511280"/>
          </a:xfrm>
          <a:prstGeom prst="rect">
            <a:avLst/>
          </a:prstGeom>
          <a:noFill/>
        </p:spPr>
      </p:pic>
      <p:sp>
        <p:nvSpPr>
          <p:cNvPr id="6" name="Прямоугольник 5"/>
          <p:cNvSpPr/>
          <p:nvPr/>
        </p:nvSpPr>
        <p:spPr>
          <a:xfrm>
            <a:off x="323528" y="3068960"/>
            <a:ext cx="8604448" cy="3170099"/>
          </a:xfrm>
          <a:prstGeom prst="rect">
            <a:avLst/>
          </a:prstGeom>
        </p:spPr>
        <p:txBody>
          <a:bodyPr wrap="square">
            <a:spAutoFit/>
          </a:bodyPr>
          <a:lstStyle/>
          <a:p>
            <a:pPr algn="just"/>
            <a:r>
              <a:rPr lang="ru-RU" sz="2000" dirty="0" smtClean="0">
                <a:solidFill>
                  <a:srgbClr val="006600"/>
                </a:solidFill>
                <a:latin typeface="Times New Roman" pitchFamily="18" charset="0"/>
                <a:cs typeface="Times New Roman" pitchFamily="18" charset="0"/>
              </a:rPr>
              <a:t>1. Куклу Невесту делают на левом сучке рогатины. Примерно 2см. края сучка плотно обматывается обрывками нити или куделью так, чтобы получился плотный шарик диаметром около 2см.</a:t>
            </a:r>
          </a:p>
          <a:p>
            <a:pPr algn="just"/>
            <a:r>
              <a:rPr lang="ru-RU" sz="2000" dirty="0" smtClean="0">
                <a:solidFill>
                  <a:srgbClr val="006600"/>
                </a:solidFill>
                <a:latin typeface="Times New Roman" pitchFamily="18" charset="0"/>
                <a:cs typeface="Times New Roman" pitchFamily="18" charset="0"/>
              </a:rPr>
              <a:t>2. В центре сложенного по диагонали лоскута белой тонкой ткани размером 10х10см. шарик выкладывают так, чтобы расправленная диагональ совпадала с плоскостью рогатины или была чуть развёрнута внутрь к развилке. Под утолщением, плотно обтянутым лоскутом, 2-3раза плотно наматывают красную нить и закрепляют узлом.</a:t>
            </a:r>
          </a:p>
          <a:p>
            <a:pPr algn="just"/>
            <a:r>
              <a:rPr lang="ru-RU" sz="2000" dirty="0" smtClean="0">
                <a:solidFill>
                  <a:srgbClr val="006600"/>
                </a:solidFill>
                <a:latin typeface="Times New Roman" pitchFamily="18" charset="0"/>
                <a:cs typeface="Times New Roman" pitchFamily="18" charset="0"/>
              </a:rPr>
              <a:t>3. Концы ткани по диагонали подгибают внутрь к середине и закрепляют, отступив по 0,5см. от краёв подгиба двумя-тремя витками красной нити.</a:t>
            </a: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996952"/>
            <a:ext cx="8352928" cy="3477875"/>
          </a:xfrm>
          <a:prstGeom prst="rect">
            <a:avLst/>
          </a:prstGeom>
        </p:spPr>
        <p:txBody>
          <a:bodyPr wrap="square">
            <a:spAutoFit/>
          </a:bodyPr>
          <a:lstStyle/>
          <a:p>
            <a:pPr algn="just"/>
            <a:r>
              <a:rPr lang="ru-RU" sz="2000" dirty="0" smtClean="0">
                <a:solidFill>
                  <a:srgbClr val="006600"/>
                </a:solidFill>
                <a:latin typeface="Times New Roman" pitchFamily="18" charset="0"/>
                <a:cs typeface="Times New Roman" pitchFamily="18" charset="0"/>
              </a:rPr>
              <a:t>4. Главный атрибут праздничного одеяния замужней женщины – поневу – оформляют на кукле из красного лоскута ткани размером 10х15см. Соизмеряя пропорции куклы, поневу крепят нитью такого же цвета в районе талии.</a:t>
            </a:r>
          </a:p>
          <a:p>
            <a:pPr algn="just"/>
            <a:r>
              <a:rPr lang="ru-RU" sz="2000" dirty="0" smtClean="0">
                <a:solidFill>
                  <a:srgbClr val="006600"/>
                </a:solidFill>
                <a:latin typeface="Times New Roman" pitchFamily="18" charset="0"/>
                <a:cs typeface="Times New Roman" pitchFamily="18" charset="0"/>
              </a:rPr>
              <a:t>5. Передник (из лоскута светлой ткани) отличается по цвету от ткани поневы. Он крепится пояском.</a:t>
            </a:r>
          </a:p>
          <a:p>
            <a:pPr algn="just"/>
            <a:r>
              <a:rPr lang="ru-RU" sz="2000" dirty="0" smtClean="0">
                <a:solidFill>
                  <a:srgbClr val="006600"/>
                </a:solidFill>
                <a:latin typeface="Times New Roman" pitchFamily="18" charset="0"/>
                <a:cs typeface="Times New Roman" pitchFamily="18" charset="0"/>
              </a:rPr>
              <a:t>6. Закрытый головной убор сначала имитируют красной тесьмой, плотно повязанной по верху обтянутого белой тканью утолщения.</a:t>
            </a:r>
          </a:p>
          <a:p>
            <a:pPr algn="just"/>
            <a:r>
              <a:rPr lang="ru-RU" sz="2000" dirty="0" smtClean="0">
                <a:solidFill>
                  <a:srgbClr val="006600"/>
                </a:solidFill>
                <a:latin typeface="Times New Roman" pitchFamily="18" charset="0"/>
                <a:cs typeface="Times New Roman" pitchFamily="18" charset="0"/>
              </a:rPr>
              <a:t>7. Затем из тонкой цветастой ткани размером 10х10см. подгибают по диагонали платок, который накидывают поверх тесьмы и стягивают узлом под подбородком куклы.</a:t>
            </a:r>
            <a:endParaRPr lang="ru-RU" sz="2000" dirty="0">
              <a:solidFill>
                <a:srgbClr val="006600"/>
              </a:solidFill>
              <a:latin typeface="Times New Roman" pitchFamily="18" charset="0"/>
              <a:cs typeface="Times New Roman" pitchFamily="18" charset="0"/>
            </a:endParaRPr>
          </a:p>
        </p:txBody>
      </p:sp>
      <p:pic>
        <p:nvPicPr>
          <p:cNvPr id="3" name="Picture 4" descr="http://letopisi.ru/images/thumb/9/95/4derevo.JPG/119px-4derevo.JPG">
            <a:hlinkClick r:id="rId2"/>
          </p:cNvPr>
          <p:cNvPicPr>
            <a:picLocks noChangeAspect="1" noChangeArrowheads="1"/>
          </p:cNvPicPr>
          <p:nvPr/>
        </p:nvPicPr>
        <p:blipFill>
          <a:blip r:embed="rId3" cstate="email"/>
          <a:srcRect/>
          <a:stretch>
            <a:fillRect/>
          </a:stretch>
        </p:blipFill>
        <p:spPr bwMode="auto">
          <a:xfrm>
            <a:off x="2267744" y="332656"/>
            <a:ext cx="3888432" cy="2664296"/>
          </a:xfrm>
          <a:prstGeom prst="rect">
            <a:avLst/>
          </a:prstGeom>
          <a:noFill/>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etopisi.ru/images/thumb/b/b4/8derevo.JPG/88px-8derevo.JPG">
            <a:hlinkClick r:id="rId2"/>
          </p:cNvPr>
          <p:cNvPicPr>
            <a:picLocks noChangeAspect="1" noChangeArrowheads="1"/>
          </p:cNvPicPr>
          <p:nvPr/>
        </p:nvPicPr>
        <p:blipFill>
          <a:blip r:embed="rId3" cstate="email"/>
          <a:srcRect/>
          <a:stretch>
            <a:fillRect/>
          </a:stretch>
        </p:blipFill>
        <p:spPr bwMode="auto">
          <a:xfrm>
            <a:off x="3059832" y="188639"/>
            <a:ext cx="3168352" cy="3372085"/>
          </a:xfrm>
          <a:prstGeom prst="rect">
            <a:avLst/>
          </a:prstGeom>
          <a:noFill/>
        </p:spPr>
      </p:pic>
      <p:sp>
        <p:nvSpPr>
          <p:cNvPr id="4" name="Прямоугольник 3"/>
          <p:cNvSpPr/>
          <p:nvPr/>
        </p:nvSpPr>
        <p:spPr>
          <a:xfrm>
            <a:off x="323528" y="3789040"/>
            <a:ext cx="8424936" cy="2523768"/>
          </a:xfrm>
          <a:prstGeom prst="rect">
            <a:avLst/>
          </a:prstGeom>
        </p:spPr>
        <p:txBody>
          <a:bodyPr wrap="square">
            <a:spAutoFit/>
          </a:bodyPr>
          <a:lstStyle/>
          <a:p>
            <a:pPr algn="just"/>
            <a:r>
              <a:rPr lang="ru-RU" sz="2000" dirty="0" smtClean="0">
                <a:solidFill>
                  <a:srgbClr val="006600"/>
                </a:solidFill>
                <a:latin typeface="Times New Roman" pitchFamily="18" charset="0"/>
                <a:cs typeface="Times New Roman" pitchFamily="18" charset="0"/>
              </a:rPr>
              <a:t>8. На втором сучке рогатины оформляют куклу Жениха. Для этого нитями или куделью наматывают утолщение и обтягивают лоскутом белой тонкой ткани. Концы ткани аккуратно укладывают вдоль сучка, соизмеряя пропорции и соотнося их с куклой Невестой.</a:t>
            </a:r>
          </a:p>
          <a:p>
            <a:pPr algn="just"/>
            <a:r>
              <a:rPr lang="ru-RU" sz="2000" dirty="0" smtClean="0">
                <a:solidFill>
                  <a:srgbClr val="006600"/>
                </a:solidFill>
                <a:latin typeface="Times New Roman" pitchFamily="18" charset="0"/>
                <a:cs typeface="Times New Roman" pitchFamily="18" charset="0"/>
              </a:rPr>
              <a:t>9. Нижнюю часть поверх белой ткани несколько раз плотно обматывают коротким краем лоскута тёмной однотонной ткани размером 5х10см. Лоскут закрепляют внизу тёмной нитью двумя-тремя витками.</a:t>
            </a:r>
          </a:p>
          <a:p>
            <a:endParaRPr lang="ru-RU" dirty="0" smtClean="0"/>
          </a:p>
        </p:txBody>
      </p:sp>
    </p:spTree>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835</TotalTime>
  <Words>1460</Words>
  <Application>Microsoft Office PowerPoint</Application>
  <PresentationFormat>Экран (4:3)</PresentationFormat>
  <Paragraphs>60</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Бумажная</vt:lpstr>
      <vt:lpstr>Русская народная кукла: обычаи и традиции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Русская народная кукла: обычаи и традиции</dc:title>
  <dc:creator>user</dc:creator>
  <cp:lastModifiedBy>user</cp:lastModifiedBy>
  <cp:revision>73</cp:revision>
  <dcterms:created xsi:type="dcterms:W3CDTF">2012-05-29T06:48:27Z</dcterms:created>
  <dcterms:modified xsi:type="dcterms:W3CDTF">2014-01-15T08:42:17Z</dcterms:modified>
</cp:coreProperties>
</file>