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5" r:id="rId6"/>
    <p:sldId id="258" r:id="rId7"/>
    <p:sldId id="266" r:id="rId8"/>
    <p:sldId id="267" r:id="rId9"/>
    <p:sldId id="288" r:id="rId10"/>
    <p:sldId id="276" r:id="rId11"/>
    <p:sldId id="277" r:id="rId12"/>
    <p:sldId id="278" r:id="rId13"/>
    <p:sldId id="287" r:id="rId14"/>
    <p:sldId id="279" r:id="rId15"/>
    <p:sldId id="284" r:id="rId16"/>
    <p:sldId id="269" r:id="rId17"/>
    <p:sldId id="280" r:id="rId18"/>
    <p:sldId id="272" r:id="rId19"/>
    <p:sldId id="270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FFCC00"/>
    <a:srgbClr val="6600FF"/>
    <a:srgbClr val="CC00FF"/>
    <a:srgbClr val="006600"/>
    <a:srgbClr val="0033CC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3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093B-F11B-4521-AFD6-FA4593492AD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55776" y="1052736"/>
            <a:ext cx="3678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ПРОИЗВОДНАЯ</a:t>
            </a:r>
            <a:endParaRPr lang="ru-RU" sz="4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844824"/>
            <a:ext cx="4400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ПОКАЗАТЕЛЬНОЙ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844824"/>
            <a:ext cx="2560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ФУНКЦИИ</a:t>
            </a:r>
            <a:endParaRPr lang="ru-RU" sz="4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2708920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Число  </a:t>
            </a:r>
            <a:r>
              <a:rPr lang="ru-RU" sz="40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е</a:t>
            </a:r>
            <a:endParaRPr lang="ru-RU" sz="4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3501008"/>
            <a:ext cx="1722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11 класс</a:t>
            </a:r>
            <a:endParaRPr lang="ru-RU" sz="3200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455988" cy="36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835696" y="3068960"/>
            <a:ext cx="1872208" cy="19442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 flipV="1">
            <a:off x="2411760" y="4293096"/>
            <a:ext cx="144016" cy="9829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23728" y="407707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1844824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17728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Дуга 12"/>
          <p:cNvSpPr/>
          <p:nvPr/>
        </p:nvSpPr>
        <p:spPr>
          <a:xfrm>
            <a:off x="2123728" y="4365104"/>
            <a:ext cx="381000" cy="381000"/>
          </a:xfrm>
          <a:prstGeom prst="arc">
            <a:avLst>
              <a:gd name="adj1" fmla="val 17586356"/>
              <a:gd name="adj2" fmla="val 181150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83768" y="41490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1052736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Функция</a:t>
            </a:r>
          </a:p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148478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х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206084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называется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1772816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«экспонента»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3140968"/>
            <a:ext cx="432048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₀ =0;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45° = 1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 точке  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(0;1)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угловой коэффициент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касательной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  графику функции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45° = 1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геометрический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смысл производной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экспоненты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404664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868144" y="4941168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1722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Теорема 1.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1277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=</a:t>
            </a:r>
            <a:r>
              <a:rPr lang="ru-RU" sz="24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   </a:t>
            </a:r>
            <a:r>
              <a:rPr lang="ru-RU" sz="24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дифференцируема  в  каждой                                   точке области определения,  и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(е  )' =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12687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6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7008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636912"/>
            <a:ext cx="59046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Натуральным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логарифмом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называется  логарифм по основанию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501008"/>
            <a:ext cx="1901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x = log   x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64502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149080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Показательная функция дифференцируема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 каждой точке области определения, и</a:t>
            </a:r>
          </a:p>
          <a:p>
            <a:pPr lvl="0">
              <a:spcBef>
                <a:spcPct val="0"/>
              </a:spcBef>
              <a:defRPr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)' =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Times New Roman" pitchFamily="18" charset="0"/>
              </a:rPr>
              <a:t>∙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9992" y="50131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501317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789040"/>
            <a:ext cx="1722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Теорема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26064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Формулы дифференцирования показательной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функции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99592" y="1124744"/>
            <a:ext cx="7543800" cy="4160520"/>
          </a:xfrm>
          <a:prstGeom prst="rect">
            <a:avLst/>
          </a:prstGeom>
          <a:noFill/>
          <a:ln w="19050">
            <a:noFill/>
          </a:ln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 e   )'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  ;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 e       )'  = k 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/>
                <a:cs typeface="Times New Roman" pitchFamily="18" charset="0"/>
              </a:rPr>
              <a:t>•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       ;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3600" b="1" baseline="0" dirty="0" smtClean="0"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3600" b="1" i="1" baseline="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3600" b="1" baseline="0" dirty="0" smtClean="0">
                <a:latin typeface="Times New Roman" pitchFamily="18" charset="0"/>
                <a:cs typeface="Times New Roman" pitchFamily="18" charset="0"/>
              </a:rPr>
              <a:t>)'  =  </a:t>
            </a:r>
            <a:r>
              <a:rPr lang="en-US" sz="3600" b="1" i="1" baseline="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3600" b="1" i="1" baseline="0" dirty="0" smtClean="0">
                <a:latin typeface="Constantia"/>
                <a:cs typeface="Times New Roman" pitchFamily="18" charset="0"/>
              </a:rPr>
              <a:t>∙ </a:t>
            </a:r>
            <a:r>
              <a:rPr lang="en-US" sz="3600" b="1" baseline="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36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baseline="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  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)'  = k 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/>
                <a:cs typeface="Times New Roman" pitchFamily="18" charset="0"/>
              </a:rPr>
              <a:t>•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      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/>
                <a:cs typeface="Times New Roman" pitchFamily="18" charset="0"/>
              </a:rPr>
              <a:t>∙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ln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.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28529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3573016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29249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16288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55679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3573016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2204864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2204864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71600" y="4509120"/>
            <a:ext cx="1944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F(a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= 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365104"/>
            <a:ext cx="576064" cy="791716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707904" y="4509120"/>
            <a:ext cx="1008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C;   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99592" y="5157192"/>
            <a:ext cx="32403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18288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F(e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= e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+C.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ерфолента 2"/>
          <p:cNvSpPr/>
          <p:nvPr/>
        </p:nvSpPr>
        <p:spPr>
          <a:xfrm>
            <a:off x="971600" y="1268760"/>
            <a:ext cx="7344816" cy="4177184"/>
          </a:xfrm>
          <a:prstGeom prst="flowChartPunchedTape">
            <a:avLst/>
          </a:prstGeom>
          <a:solidFill>
            <a:srgbClr val="CCFDFE"/>
          </a:solidFill>
          <a:ln>
            <a:solidFill>
              <a:srgbClr val="552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21086295">
            <a:off x="1219643" y="1825088"/>
            <a:ext cx="6575425" cy="9223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694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1818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«Упражнения рождают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21058145">
            <a:off x="2668465" y="2600533"/>
            <a:ext cx="4191000" cy="8493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000"/>
                <a:gd name="adj2" fmla="val -755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1818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мастерство.»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07904" y="3501008"/>
            <a:ext cx="46085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dirty="0">
                <a:solidFill>
                  <a:srgbClr val="007033"/>
                </a:solidFill>
                <a:cs typeface="Times New Roman" pitchFamily="18" charset="0"/>
              </a:rPr>
              <a:t>Тацит </a:t>
            </a:r>
            <a:r>
              <a:rPr lang="ru-RU" sz="2800" dirty="0" err="1">
                <a:solidFill>
                  <a:srgbClr val="007033"/>
                </a:solidFill>
                <a:cs typeface="Times New Roman" pitchFamily="18" charset="0"/>
              </a:rPr>
              <a:t>Публий</a:t>
            </a:r>
            <a:r>
              <a:rPr lang="ru-RU" sz="2800" dirty="0">
                <a:solidFill>
                  <a:srgbClr val="007033"/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33"/>
                </a:solidFill>
                <a:cs typeface="Times New Roman" pitchFamily="18" charset="0"/>
              </a:rPr>
              <a:t>Корнелий</a:t>
            </a:r>
            <a:r>
              <a:rPr lang="ru-RU" sz="2800" dirty="0">
                <a:solidFill>
                  <a:srgbClr val="007033"/>
                </a:solidFill>
                <a:cs typeface="Times New Roman" pitchFamily="18" charset="0"/>
              </a:rPr>
              <a:t> - </a:t>
            </a:r>
          </a:p>
          <a:p>
            <a:pPr eaLnBrk="0" hangingPunct="0"/>
            <a:r>
              <a:rPr lang="ru-RU" sz="2400" dirty="0">
                <a:cs typeface="Times New Roman" pitchFamily="18" charset="0"/>
              </a:rPr>
              <a:t>древнеримский историк</a:t>
            </a:r>
            <a:endParaRPr lang="ru-RU" dirty="0"/>
          </a:p>
        </p:txBody>
      </p:sp>
      <p:pic>
        <p:nvPicPr>
          <p:cNvPr id="7" name="Рисунок 10" descr="Рисунок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365625"/>
            <a:ext cx="2087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Примеры:  </a:t>
            </a:r>
            <a:r>
              <a:rPr lang="ru-RU" sz="2400" b="1" dirty="0" smtClean="0">
                <a:solidFill>
                  <a:srgbClr val="E51538"/>
                </a:solidFill>
                <a:latin typeface="Times New Roman" pitchFamily="18" charset="0"/>
                <a:cs typeface="Times New Roman" pitchFamily="18" charset="0"/>
              </a:rPr>
              <a:t>Найти производные функций:</a:t>
            </a:r>
          </a:p>
          <a:p>
            <a:pPr lvl="0" algn="ctr">
              <a:spcBef>
                <a:spcPct val="0"/>
              </a:spcBef>
              <a:defRPr/>
            </a:pPr>
            <a:endParaRPr lang="ru-RU" b="1" dirty="0">
              <a:solidFill>
                <a:srgbClr val="E51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1268760"/>
            <a:ext cx="8229600" cy="4389120"/>
          </a:xfrm>
          <a:prstGeom prst="rect">
            <a:avLst/>
          </a:prstGeom>
          <a:noFill/>
          <a:ln w="19050">
            <a:noFill/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1.             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е   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2.   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)' = (5х)' </a:t>
            </a:r>
            <a:r>
              <a:rPr lang="ru-RU" sz="2800" b="1" dirty="0" smtClean="0">
                <a:latin typeface="Constantia"/>
                <a:cs typeface="Times New Roman" pitchFamily="18" charset="0"/>
              </a:rPr>
              <a:t>•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= 5 </a:t>
            </a:r>
            <a:r>
              <a:rPr lang="en-US" sz="2800" b="1" dirty="0" smtClean="0">
                <a:latin typeface="Constantia"/>
                <a:cs typeface="Times New Roman" pitchFamily="18" charset="0"/>
              </a:rPr>
              <a:t>•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   .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3.  ( 4  )'  = 4    </a:t>
            </a:r>
            <a:r>
              <a:rPr lang="ru-RU" sz="2800" b="1" dirty="0" smtClean="0">
                <a:latin typeface="Constantia"/>
                <a:cs typeface="Times New Roman" pitchFamily="18" charset="0"/>
              </a:rPr>
              <a:t>•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)' 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)'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onstantia"/>
                <a:cs typeface="Times New Roman" pitchFamily="18" charset="0"/>
              </a:rPr>
              <a:t>•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∙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 = -7 ∙ 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∙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2768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17008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700808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   )'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22048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321297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2708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2708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321297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321297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9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564904"/>
            <a:ext cx="17287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5696" y="1628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259632" y="1916832"/>
            <a:ext cx="6408712" cy="16828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Интересное рядом</a:t>
            </a:r>
            <a:endParaRPr lang="ru-RU" sz="3600" kern="10" spc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4"/>
            <a:ext cx="3238127" cy="323662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95936" y="476672"/>
            <a:ext cx="48245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Леонард  Эйлер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1707 -1783 г.г.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ученый – математик, физик,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механик, астроном…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Ввел обозначение числа е.  Доказал, что число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≈ 2, 718281…-иррациональное.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3312367" cy="32403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3789040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Джон Непер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1550 – 1617 г.г.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Шотландский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изобретатель логарифмов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его честь число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неперовым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числом».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Рост и убывание функции со скоростью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экспоненты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экспоненциальным</a:t>
            </a:r>
            <a:endParaRPr lang="ru-RU" sz="2800" dirty="0"/>
          </a:p>
        </p:txBody>
      </p:sp>
      <p:pic>
        <p:nvPicPr>
          <p:cNvPr id="4" name="Содержимое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3285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Экспоненциальный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рост и убывание  часто встречается в природе и технике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29718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4509120"/>
            <a:ext cx="37338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Высыхание почвы после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дождя −закон изменения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влажности,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спадающая экспонента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268760"/>
            <a:ext cx="38884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27984" y="4149080"/>
            <a:ext cx="3687804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Нарастание численности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особей биологического 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  происходит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нарастающей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23928" y="836712"/>
            <a:ext cx="48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Вант-Гоффа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при повышении температуры на каждые 10°С скорость реакции увеличивается в среднем в 2-4 раза.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2780928"/>
            <a:ext cx="4509120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     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–скорость реакции в нагретой или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охлажденной системе.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ν₀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начальная скорость,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температурный коэффициент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Вант-Гоффа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2≤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≤ 4.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644008" y="2276872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ν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276872"/>
            <a:ext cx="6858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олна 3"/>
          <p:cNvSpPr/>
          <p:nvPr/>
        </p:nvSpPr>
        <p:spPr>
          <a:xfrm rot="20755711">
            <a:off x="1178857" y="574890"/>
            <a:ext cx="6596062" cy="3703638"/>
          </a:xfrm>
          <a:prstGeom prst="wave">
            <a:avLst>
              <a:gd name="adj1" fmla="val 12500"/>
              <a:gd name="adj2" fmla="val -97"/>
            </a:avLst>
          </a:prstGeom>
          <a:solidFill>
            <a:srgbClr val="003399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ПОВТОРЕНИЕ –</a:t>
            </a:r>
          </a:p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мать учения </a:t>
            </a: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8" descr="01s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05064"/>
            <a:ext cx="26654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 rot="20737349">
            <a:off x="1651000" y="1930400"/>
            <a:ext cx="6113463" cy="159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995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урок!</a:t>
            </a:r>
          </a:p>
        </p:txBody>
      </p:sp>
      <p:pic>
        <p:nvPicPr>
          <p:cNvPr id="4" name="Рисунок 4" descr="weddingb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1048"/>
            <a:ext cx="35290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476672"/>
            <a:ext cx="6331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показательной функции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187624" y="1196752"/>
            <a:ext cx="6624736" cy="4897437"/>
          </a:xfrm>
          <a:prstGeom prst="horizontalScroll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907704" y="2194992"/>
            <a:ext cx="55446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Функция, заданная формулой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=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3200" b="1" i="1" u="none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(где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&gt;0, а ≠ 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 называется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показательной функцией 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основанием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68975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 показательной функции  у =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i="1" baseline="30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3455988" cy="323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360045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63688" y="1124744"/>
            <a:ext cx="101758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а&gt;1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824969" y="1124744"/>
            <a:ext cx="1555234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&lt; а &lt; 1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03648" y="1484784"/>
            <a:ext cx="259228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 (f)=(- ∞; +∞)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5157192"/>
            <a:ext cx="291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возрастает</a:t>
            </a:r>
            <a:r>
              <a:rPr lang="ru-RU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148064" y="1412776"/>
            <a:ext cx="2124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(f)=(0; +∞)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860032" y="5157192"/>
            <a:ext cx="250735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Функция убывает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2200" y="414908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429309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 flipV="1">
            <a:off x="2411760" y="4365104"/>
            <a:ext cx="144016" cy="1440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 flipV="1">
            <a:off x="6300192" y="4293096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производной функции в точке х</a:t>
            </a:r>
            <a:r>
              <a:rPr lang="ru-RU" sz="28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27584" y="1196752"/>
            <a:ext cx="6984776" cy="4968552"/>
          </a:xfrm>
          <a:prstGeom prst="horizontalScroll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i="1" dirty="0"/>
              <a:t> при </a:t>
            </a:r>
            <a:r>
              <a:rPr lang="ru-RU" i="1" dirty="0" smtClean="0"/>
              <a:t>Δ </a:t>
            </a:r>
            <a:r>
              <a:rPr lang="ru-RU" i="1" dirty="0"/>
              <a:t>→ 0.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07704" y="2346158"/>
            <a:ext cx="57606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Производной функции 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точке х</a:t>
            </a:r>
            <a:r>
              <a:rPr kumimoji="0" lang="ru-RU" sz="2800" b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называется число, к которому стремится разностное отношение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411760" y="4653136"/>
            <a:ext cx="26642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ru-RU" sz="260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Δх </a:t>
            </a:r>
            <a:r>
              <a:rPr kumimoji="0" lang="ru-RU" sz="26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0.</a:t>
            </a:r>
            <a:endParaRPr kumimoji="0" lang="ru-RU" sz="26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717032"/>
            <a:ext cx="360040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76590" y="609600"/>
            <a:ext cx="6151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Геометрический смысл производной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endCxn id="16" idx="0"/>
          </p:cNvCxnSpPr>
          <p:nvPr/>
        </p:nvCxnSpPr>
        <p:spPr>
          <a:xfrm flipV="1">
            <a:off x="381000" y="4077072"/>
            <a:ext cx="434585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1028700" y="3009900"/>
            <a:ext cx="39624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33400" y="2667000"/>
            <a:ext cx="4267200" cy="1828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1690255" y="1634837"/>
            <a:ext cx="2701636" cy="2156690"/>
          </a:xfrm>
          <a:custGeom>
            <a:avLst/>
            <a:gdLst>
              <a:gd name="connsiteX0" fmla="*/ 0 w 2701636"/>
              <a:gd name="connsiteY0" fmla="*/ 2092036 h 2156690"/>
              <a:gd name="connsiteX1" fmla="*/ 1025236 w 2701636"/>
              <a:gd name="connsiteY1" fmla="*/ 1856508 h 2156690"/>
              <a:gd name="connsiteX2" fmla="*/ 2105890 w 2701636"/>
              <a:gd name="connsiteY2" fmla="*/ 290945 h 2156690"/>
              <a:gd name="connsiteX3" fmla="*/ 2701636 w 2701636"/>
              <a:gd name="connsiteY3" fmla="*/ 110836 h 2156690"/>
              <a:gd name="connsiteX4" fmla="*/ 2701636 w 2701636"/>
              <a:gd name="connsiteY4" fmla="*/ 110836 h 2156690"/>
              <a:gd name="connsiteX5" fmla="*/ 2701636 w 2701636"/>
              <a:gd name="connsiteY5" fmla="*/ 110836 h 215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1636" h="2156690">
                <a:moveTo>
                  <a:pt x="0" y="2092036"/>
                </a:moveTo>
                <a:cubicBezTo>
                  <a:pt x="337127" y="2124363"/>
                  <a:pt x="674254" y="2156690"/>
                  <a:pt x="1025236" y="1856508"/>
                </a:cubicBezTo>
                <a:cubicBezTo>
                  <a:pt x="1376218" y="1556326"/>
                  <a:pt x="1826490" y="581890"/>
                  <a:pt x="2105890" y="290945"/>
                </a:cubicBezTo>
                <a:cubicBezTo>
                  <a:pt x="2385290" y="0"/>
                  <a:pt x="2701636" y="110836"/>
                  <a:pt x="2701636" y="110836"/>
                </a:cubicBezTo>
                <a:lnTo>
                  <a:pt x="2701636" y="110836"/>
                </a:lnTo>
                <a:lnTo>
                  <a:pt x="2701636" y="110836"/>
                </a:ln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86000" y="3962400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x</a:t>
            </a:r>
            <a:r>
              <a:rPr lang="en-US" sz="3200" b="1" i="1" dirty="0" smtClean="0">
                <a:solidFill>
                  <a:srgbClr val="002060"/>
                </a:solidFill>
                <a:latin typeface="Constantia"/>
              </a:rPr>
              <a:t>₀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657600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 smtClean="0">
                <a:solidFill>
                  <a:srgbClr val="002060"/>
                </a:solidFill>
              </a:rPr>
              <a:t>α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31242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1219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y</a:t>
            </a:r>
            <a:r>
              <a:rPr lang="ru-RU" sz="2400" b="1" i="1" dirty="0" smtClean="0">
                <a:solidFill>
                  <a:srgbClr val="002060"/>
                </a:solidFill>
              </a:rPr>
              <a:t> = </a:t>
            </a:r>
            <a:r>
              <a:rPr lang="en-US" sz="2400" b="1" i="1" dirty="0" smtClean="0">
                <a:solidFill>
                  <a:srgbClr val="002060"/>
                </a:solidFill>
              </a:rPr>
              <a:t>f(x)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40386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0</a:t>
            </a:r>
            <a:endParaRPr lang="ru-RU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07707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x</a:t>
            </a:r>
            <a:endParaRPr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10668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y</a:t>
            </a:r>
            <a:endParaRPr lang="ru-RU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99592" y="5181600"/>
            <a:ext cx="382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=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f ' ( x</a:t>
            </a:r>
            <a:r>
              <a:rPr lang="en-US" sz="3600" b="1" i="1" dirty="0" smtClean="0">
                <a:solidFill>
                  <a:srgbClr val="C00000"/>
                </a:solidFill>
                <a:latin typeface="Constantia"/>
                <a:cs typeface="Times New Roman" pitchFamily="18" charset="0"/>
              </a:rPr>
              <a:t>₀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4932040" y="1268760"/>
            <a:ext cx="3672408" cy="4679950"/>
          </a:xfrm>
          <a:prstGeom prst="horizontalScroll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436096" y="1772816"/>
            <a:ext cx="30243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Угловой коэффициент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касательной к графику функции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точке 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</a:t>
            </a:r>
            <a:r>
              <a:rPr kumimoji="0" lang="ru-RU" sz="2800" b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b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равен производной функции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'(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₀).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483768" y="3645024"/>
            <a:ext cx="0" cy="50405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узел 21"/>
          <p:cNvSpPr/>
          <p:nvPr/>
        </p:nvSpPr>
        <p:spPr>
          <a:xfrm>
            <a:off x="2411760" y="3573016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stCxn id="22" idx="6"/>
          </p:cNvCxnSpPr>
          <p:nvPr/>
        </p:nvCxnSpPr>
        <p:spPr>
          <a:xfrm>
            <a:off x="2555776" y="3645024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59832" y="3356992"/>
            <a:ext cx="8275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f(x</a:t>
            </a:r>
            <a:r>
              <a:rPr kumimoji="0" lang="en-US" sz="2400" b="1" i="1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Дуга 25"/>
          <p:cNvSpPr/>
          <p:nvPr/>
        </p:nvSpPr>
        <p:spPr>
          <a:xfrm>
            <a:off x="2051720" y="3861048"/>
            <a:ext cx="144016" cy="576064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39752" y="404664"/>
            <a:ext cx="3586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Игра: «Найди пары»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980728"/>
          <a:ext cx="7543800" cy="53244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33920"/>
                <a:gridCol w="3279913"/>
                <a:gridCol w="1229967"/>
              </a:tblGrid>
              <a:tr h="660981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(u · v)'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n· </a:t>
                      </a:r>
                      <a:r>
                        <a:rPr lang="en-US" sz="2800" b="1" i="1" dirty="0" err="1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xⁿ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Calibri"/>
                          <a:cs typeface="Times New Roman" pitchFamily="18" charset="0"/>
                        </a:rPr>
                        <a:t>⁻'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v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/(sin² x)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 ⁿ)'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sin x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u' </a:t>
                      </a:r>
                      <a:r>
                        <a:rPr lang="en-US" sz="2800" b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+u v'</a:t>
                      </a:r>
                      <a:endParaRPr lang="ru-RU" sz="2800" b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(C u)'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/ (</a:t>
                      </a:r>
                      <a:r>
                        <a:rPr lang="en-US" sz="2800" b="1" i="1" dirty="0" err="1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² x)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(u' v – u v' ) / v²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u' + v '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ctg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 u'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87824" y="404664"/>
            <a:ext cx="2652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n w="635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себя ! </a:t>
            </a:r>
            <a:endParaRPr lang="ru-RU" sz="2800" b="1" dirty="0">
              <a:ln w="635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908720"/>
          <a:ext cx="7924800" cy="518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41600"/>
                <a:gridCol w="391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(u + v)'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u' + v'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э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(u · v)'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u'·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v + u·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v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'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(u /v)'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(u‘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·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v –u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·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v') / v²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(x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ⁿ 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n</a:t>
                      </a:r>
                      <a:r>
                        <a:rPr lang="en-US" sz="2800" b="1" i="1" baseline="0" dirty="0" smtClean="0">
                          <a:solidFill>
                            <a:srgbClr val="005426"/>
                          </a:solidFill>
                        </a:rPr>
                        <a:t> ·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x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ⁿ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Calibri"/>
                        </a:rPr>
                        <a:t>⁻¹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err="1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C'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0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(Cu)'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C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u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'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err="1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(sin x)'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Cos x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</a:rPr>
                        <a:t>cos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 - sin x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err="1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</a:rPr>
                        <a:t>tg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 1 / (cos²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x)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</a:rPr>
                        <a:t>ctg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 - 1 / (sin² x)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227817"/>
            <a:ext cx="8532440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Экспонента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  <a:t>это степенная функция.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  <a:t>Экспонента  — функция 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  <a:t> где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  <a:t> — основание натуральных логарифмов.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</a:rPr>
              <a:t> </a:t>
            </a:r>
            <a:endParaRPr kumimoji="0" lang="ru-RU" sz="7200" b="1" i="1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849</Words>
  <Application>Microsoft Office PowerPoint</Application>
  <PresentationFormat>Экран (4:3)</PresentationFormat>
  <Paragraphs>210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Mahanov B</dc:creator>
  <cp:lastModifiedBy>622</cp:lastModifiedBy>
  <cp:revision>108</cp:revision>
  <dcterms:created xsi:type="dcterms:W3CDTF">2013-01-08T21:59:17Z</dcterms:created>
  <dcterms:modified xsi:type="dcterms:W3CDTF">2015-02-03T08:54:24Z</dcterms:modified>
</cp:coreProperties>
</file>