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4" r:id="rId9"/>
    <p:sldId id="273" r:id="rId10"/>
    <p:sldId id="262" r:id="rId11"/>
    <p:sldId id="266" r:id="rId12"/>
    <p:sldId id="268" r:id="rId13"/>
    <p:sldId id="269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305800" cy="475488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дополнительного образования детей 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 творческого развития и гуманитарного образования «Радуга» г. Тайшета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295400"/>
            <a:ext cx="8305800" cy="17526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  <a:t>Мастер-класс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  <a:t>«Законы золотого сечения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  <a:t>в букете»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343400" y="4343400"/>
            <a:ext cx="4572000" cy="6096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Автор: Лютова Людмила Степановна,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педагог дополнительного образования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высшей квалификационной категории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3400" y="5791200"/>
            <a:ext cx="8305800" cy="475488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2012 год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3" descr="Лютова Л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r="2267" b="1988"/>
          <a:stretch>
            <a:fillRect/>
          </a:stretch>
        </p:blipFill>
        <p:spPr bwMode="auto">
          <a:xfrm>
            <a:off x="228600" y="2743200"/>
            <a:ext cx="2846388" cy="374640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838200"/>
            <a:ext cx="8610600" cy="22098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 Black" pitchFamily="34" charset="0"/>
                <a:cs typeface="Times New Roman" pitchFamily="18" charset="0"/>
              </a:rPr>
              <a:t>Общая высота – 8 частей</a:t>
            </a:r>
            <a:br>
              <a:rPr lang="ru-RU" sz="3200" b="1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3200" b="1" dirty="0" smtClean="0">
                <a:latin typeface="Arial Black" pitchFamily="34" charset="0"/>
                <a:cs typeface="Times New Roman" pitchFamily="18" charset="0"/>
              </a:rPr>
              <a:t>Высота вазы – 3 части </a:t>
            </a:r>
            <a:br>
              <a:rPr lang="ru-RU" sz="3200" b="1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3200" b="1" dirty="0" smtClean="0">
                <a:latin typeface="Arial Black" pitchFamily="34" charset="0"/>
                <a:cs typeface="Times New Roman" pitchFamily="18" charset="0"/>
              </a:rPr>
              <a:t>Высота букета над вазой – 5 частей</a:t>
            </a:r>
            <a:endParaRPr lang="ru-RU" sz="32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28600" y="4191000"/>
            <a:ext cx="8534400" cy="19050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  <a:t>Общая высота – 8 частей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  <a:t>Высота вазы – 5 частей 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  <a:t>Высота букета над вазой – 3 части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2819400" y="3810000"/>
            <a:ext cx="3429000" cy="5334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dirty="0" smtClean="0">
              <a:solidFill>
                <a:srgbClr val="FF0000"/>
              </a:solidFill>
              <a:latin typeface="Arial Black" pitchFamily="34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  <a:t>8:5 ≈ 5:3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  <a:t>1,6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≈ 1,666…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70" name="AutoShape 26"/>
          <p:cNvCxnSpPr>
            <a:cxnSpLocks noChangeShapeType="1"/>
          </p:cNvCxnSpPr>
          <p:nvPr/>
        </p:nvCxnSpPr>
        <p:spPr bwMode="auto">
          <a:xfrm rot="16200000" flipH="1">
            <a:off x="438945" y="2990057"/>
            <a:ext cx="3260722" cy="238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914400" y="609600"/>
            <a:ext cx="7772400" cy="4572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Примем высоту вазы за единицу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71" name="AutoShape 27"/>
          <p:cNvCxnSpPr>
            <a:cxnSpLocks noChangeShapeType="1"/>
          </p:cNvCxnSpPr>
          <p:nvPr/>
        </p:nvCxnSpPr>
        <p:spPr bwMode="auto">
          <a:xfrm>
            <a:off x="1981200" y="1371600"/>
            <a:ext cx="1587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6173" name="AutoShape 29"/>
          <p:cNvCxnSpPr>
            <a:cxnSpLocks noChangeShapeType="1"/>
          </p:cNvCxnSpPr>
          <p:nvPr/>
        </p:nvCxnSpPr>
        <p:spPr bwMode="auto">
          <a:xfrm>
            <a:off x="1981200" y="2057400"/>
            <a:ext cx="228600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51" name="Прямоугольник 50"/>
          <p:cNvSpPr/>
          <p:nvPr/>
        </p:nvSpPr>
        <p:spPr>
          <a:xfrm>
            <a:off x="2286000" y="1447800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0,6</a:t>
            </a:r>
            <a:endParaRPr lang="ru-RU" sz="20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2286000" y="2514600"/>
            <a:ext cx="2776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2362200" y="3810000"/>
            <a:ext cx="2776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609600" y="5105400"/>
            <a:ext cx="274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1,6 – высота </a:t>
            </a:r>
          </a:p>
          <a:p>
            <a:pPr algn="ctr"/>
            <a:r>
              <a:rPr lang="ru-RU" sz="2400" b="1" dirty="0" smtClean="0"/>
              <a:t>букета над вазой</a:t>
            </a:r>
            <a:endParaRPr lang="ru-RU" sz="2400" b="1" dirty="0"/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6324600" y="3276600"/>
            <a:ext cx="334962" cy="1355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183" name="AutoShape 39"/>
          <p:cNvCxnSpPr>
            <a:cxnSpLocks noChangeShapeType="1"/>
          </p:cNvCxnSpPr>
          <p:nvPr/>
        </p:nvCxnSpPr>
        <p:spPr bwMode="auto">
          <a:xfrm flipV="1">
            <a:off x="6477000" y="2514600"/>
            <a:ext cx="9525" cy="7143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62" name="Прямая соединительная линия 61"/>
          <p:cNvCxnSpPr/>
          <p:nvPr/>
        </p:nvCxnSpPr>
        <p:spPr>
          <a:xfrm>
            <a:off x="6400800" y="25146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6934200" y="2743200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0,6</a:t>
            </a:r>
            <a:endParaRPr lang="ru-RU" sz="20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7010400" y="4038600"/>
            <a:ext cx="2776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5334000" y="4953000"/>
            <a:ext cx="28350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1,6 – высота </a:t>
            </a:r>
          </a:p>
          <a:p>
            <a:pPr algn="ctr"/>
            <a:r>
              <a:rPr lang="ru-RU" sz="2400" b="1" dirty="0" smtClean="0"/>
              <a:t>всей композиции</a:t>
            </a:r>
            <a:endParaRPr lang="ru-RU" sz="2400" b="1" dirty="0"/>
          </a:p>
        </p:txBody>
      </p:sp>
      <p:sp>
        <p:nvSpPr>
          <p:cNvPr id="17" name="Rectangle 38"/>
          <p:cNvSpPr>
            <a:spLocks noChangeArrowheads="1"/>
          </p:cNvSpPr>
          <p:nvPr/>
        </p:nvSpPr>
        <p:spPr bwMode="auto">
          <a:xfrm>
            <a:off x="1905000" y="3352800"/>
            <a:ext cx="334962" cy="1355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:\ПРИЗЕНТАЦИЯ АНГАРСК\лютова мастер класс\P3240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9775" y="-554038"/>
            <a:ext cx="10623550" cy="7967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рук чудо 2011\Изображение 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0438"/>
            <a:ext cx="5105400" cy="680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305800" cy="259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Составленная по законам золотого сечения композиция 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b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гарантировано гармонична</a:t>
            </a:r>
            <a:endParaRPr lang="ru-RU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533400"/>
            <a:ext cx="86106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Авторская учебная программа комбинаторного типа </a:t>
            </a:r>
            <a:r>
              <a:rPr lang="ru-RU" sz="3600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«Фантазия» </a:t>
            </a:r>
          </a:p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по обучению детей 7-16 лет изготовлению цветов из ткани. </a:t>
            </a:r>
          </a:p>
          <a:p>
            <a:pPr algn="ctr"/>
            <a:endParaRPr lang="ru-RU" sz="28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У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тверждена муниципальным экспертным советом; 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направлена на экспертизу 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в областной экспертный совет.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47800" y="609600"/>
            <a:ext cx="594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РАЗДЕЛЫ ПРОГРАММЫ: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219200"/>
            <a:ext cx="8610600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Инструменты и материалы;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деталей цветов и листьев;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Цветы, имитирующие натуральные:</a:t>
            </a:r>
          </a:p>
          <a:p>
            <a:pPr marL="530225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садовые;		лесные и луговые; 		декоративные; 	</a:t>
            </a:r>
          </a:p>
          <a:p>
            <a:pPr marL="530225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комнатные; 		экзотические;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Фантазийные цветы;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Цветочный дизайн в интерьере;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Украшения для одежды и прически;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деятельность;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Цветы как часть национальной культуры;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Выставочная деятельность и социально-полезная практика.</a:t>
            </a:r>
          </a:p>
          <a:p>
            <a:endParaRPr lang="ru-RU" sz="3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382000" cy="47244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Золотое сечение </a:t>
            </a:r>
            <a:r>
              <a:rPr lang="ru-RU" sz="3600" dirty="0" smtClean="0">
                <a:latin typeface="Arial Black" pitchFamily="34" charset="0"/>
                <a:cs typeface="Times New Roman" pitchFamily="18" charset="0"/>
              </a:rPr>
              <a:t>– </a:t>
            </a:r>
            <a:br>
              <a:rPr lang="ru-RU" sz="3600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3600" dirty="0" smtClean="0">
                <a:latin typeface="Arial Black" pitchFamily="34" charset="0"/>
              </a:rPr>
              <a:t> универсальный принцип гармонии:</a:t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dirty="0" smtClean="0">
                <a:latin typeface="Arial Black" pitchFamily="34" charset="0"/>
              </a:rPr>
              <a:t>части предмета имеют такое соотношение, при котором производится наилучшее эстетическое впечатление</a:t>
            </a:r>
            <a:r>
              <a:rPr lang="ru-RU" sz="3600" dirty="0" smtClean="0"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3600" dirty="0" smtClean="0">
                <a:latin typeface="Arial Black" pitchFamily="34" charset="0"/>
                <a:cs typeface="Times New Roman" pitchFamily="18" charset="0"/>
              </a:rPr>
              <a:t> </a:t>
            </a:r>
            <a:endParaRPr lang="ru-RU" sz="3600" dirty="0"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05800" cy="6858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 Black" pitchFamily="34" charset="0"/>
              </a:rPr>
              <a:t>Формула золотого сечения</a:t>
            </a:r>
            <a:endParaRPr lang="ru-RU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5800" y="1752600"/>
            <a:ext cx="7772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Деление отрезка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 неравные части,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при котором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весь отрезок относится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к большей части, как большая часть относится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к меньшей части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Бухгалтер\Рабочий стол\фото зол сечение\Изображение1.jpg"/>
          <p:cNvPicPr/>
          <p:nvPr/>
        </p:nvPicPr>
        <p:blipFill>
          <a:blip r:embed="rId2" cstate="print"/>
          <a:srcRect l="14770" t="18331" r="11376" b="1408"/>
          <a:stretch>
            <a:fillRect/>
          </a:stretch>
        </p:blipFill>
        <p:spPr bwMode="auto">
          <a:xfrm>
            <a:off x="1828800" y="838200"/>
            <a:ext cx="533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76600" y="6096000"/>
            <a:ext cx="251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 Black" pitchFamily="34" charset="0"/>
                <a:cs typeface="Times New Roman" pitchFamily="18" charset="0"/>
              </a:rPr>
              <a:t>С:В = В:А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Бухгалтер\Рабочий стол\фото зол сечение\Изображение1.jpg"/>
          <p:cNvPicPr/>
          <p:nvPr/>
        </p:nvPicPr>
        <p:blipFill>
          <a:blip r:embed="rId2" cstate="print"/>
          <a:srcRect l="14770" t="18331" r="40918" b="1408"/>
          <a:stretch>
            <a:fillRect/>
          </a:stretch>
        </p:blipFill>
        <p:spPr bwMode="auto">
          <a:xfrm>
            <a:off x="228600" y="838200"/>
            <a:ext cx="274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71800" y="2209800"/>
            <a:ext cx="6172200" cy="2133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latin typeface="Arial Black" pitchFamily="34" charset="0"/>
                <a:cs typeface="Times New Roman" pitchFamily="18" charset="0"/>
              </a:rPr>
              <a:t>Общая высота – 8 частей</a:t>
            </a:r>
            <a:br>
              <a:rPr lang="ru-RU" sz="3200" b="1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3200" b="1" dirty="0" smtClean="0">
                <a:latin typeface="Arial Black" pitchFamily="34" charset="0"/>
                <a:cs typeface="Times New Roman" pitchFamily="18" charset="0"/>
              </a:rPr>
              <a:t>Высота вазы – 3 части </a:t>
            </a:r>
            <a:br>
              <a:rPr lang="ru-RU" sz="3200" b="1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3200" b="1" dirty="0" smtClean="0">
                <a:latin typeface="Arial Black" pitchFamily="34" charset="0"/>
                <a:cs typeface="Times New Roman" pitchFamily="18" charset="0"/>
              </a:rPr>
              <a:t>Высота букета над вазой – 5 частей</a:t>
            </a:r>
            <a:endParaRPr lang="ru-RU" sz="3200" b="1" dirty="0"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838200"/>
            <a:ext cx="8610600" cy="22098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 Black" pitchFamily="34" charset="0"/>
                <a:cs typeface="Times New Roman" pitchFamily="18" charset="0"/>
              </a:rPr>
              <a:t>Общая высота – 8 частей</a:t>
            </a:r>
            <a:br>
              <a:rPr lang="ru-RU" sz="3200" b="1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3200" b="1" dirty="0" smtClean="0">
                <a:latin typeface="Arial Black" pitchFamily="34" charset="0"/>
                <a:cs typeface="Times New Roman" pitchFamily="18" charset="0"/>
              </a:rPr>
              <a:t>Высота вазы – 3 части </a:t>
            </a:r>
            <a:br>
              <a:rPr lang="ru-RU" sz="3200" b="1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3200" b="1" dirty="0" smtClean="0">
                <a:latin typeface="Arial Black" pitchFamily="34" charset="0"/>
                <a:cs typeface="Times New Roman" pitchFamily="18" charset="0"/>
              </a:rPr>
              <a:t>Высота букета над вазой – 5 частей</a:t>
            </a:r>
            <a:endParaRPr lang="ru-RU" sz="32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28600" y="4191000"/>
            <a:ext cx="8534400" cy="19050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  <a:t>Общая высота – 8 частей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  <a:t>Высота вазы – 5 частей 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  <a:t>Высота букета над вазой – 3 части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2819400" y="3810000"/>
            <a:ext cx="3429000" cy="5334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dirty="0" smtClean="0">
              <a:solidFill>
                <a:srgbClr val="FF0000"/>
              </a:solidFill>
              <a:latin typeface="Arial Black" pitchFamily="34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  <a:t>8:5 ≈ 5:3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  <a:t>1,6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≈ 1,666…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305800" cy="66751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Практическая работа</a:t>
            </a:r>
            <a:r>
              <a:rPr lang="ru-RU" sz="4000" dirty="0" smtClean="0">
                <a:latin typeface="Arial Black" pitchFamily="34" charset="0"/>
              </a:rPr>
              <a:t/>
            </a:r>
            <a:br>
              <a:rPr lang="ru-RU" sz="4000" dirty="0" smtClean="0">
                <a:latin typeface="Arial Black" pitchFamily="34" charset="0"/>
              </a:rPr>
            </a:br>
            <a:endParaRPr lang="ru-RU" sz="4000" dirty="0">
              <a:latin typeface="Arial Black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04800" y="838200"/>
            <a:ext cx="8229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Рассчитать композицию по закону золотого сечения: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Измерить высоту вазы.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Вычислить величину одной части.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Вычислить высоту всей композиции.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Вычислить высоту букета над вазой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240</TotalTime>
  <Words>209</Words>
  <PresentationFormat>Экран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Муниципальное бюджетное образовательное учреждение дополнительного образования детей  Центр творческого развития и гуманитарного образования «Радуга» г. Тайшета</vt:lpstr>
      <vt:lpstr>Слайд 2</vt:lpstr>
      <vt:lpstr>Слайд 3</vt:lpstr>
      <vt:lpstr>Золотое сечение –   универсальный принцип гармонии: части предмета имеют такое соотношение, при котором производится наилучшее эстетическое впечатление  </vt:lpstr>
      <vt:lpstr>Формула золотого сечения</vt:lpstr>
      <vt:lpstr>Слайд 6</vt:lpstr>
      <vt:lpstr>Общая высота – 8 частей Высота вазы – 3 части  Высота букета над вазой – 5 частей</vt:lpstr>
      <vt:lpstr>Общая высота – 8 частей Высота вазы – 3 части  Высота букета над вазой – 5 частей</vt:lpstr>
      <vt:lpstr>Практическая работа </vt:lpstr>
      <vt:lpstr>Общая высота – 8 частей Высота вазы – 3 части  Высота букета над вазой – 5 частей</vt:lpstr>
      <vt:lpstr>Слайд 11</vt:lpstr>
      <vt:lpstr>Слайд 12</vt:lpstr>
      <vt:lpstr>Слайд 13</vt:lpstr>
      <vt:lpstr>Составленная по законам золотого сечения композиция   гарантировано гармонична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бухгалтерия</cp:lastModifiedBy>
  <cp:revision>32</cp:revision>
  <dcterms:modified xsi:type="dcterms:W3CDTF">2012-03-26T04:29:58Z</dcterms:modified>
</cp:coreProperties>
</file>