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2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1840" cy="6867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59632" y="1844824"/>
            <a:ext cx="75413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</a:t>
            </a:r>
            <a:r>
              <a:rPr lang="ru-RU" sz="3200" b="1" dirty="0" smtClean="0"/>
              <a:t>Методические </a:t>
            </a:r>
            <a:r>
              <a:rPr lang="ru-RU" sz="3200" b="1" dirty="0"/>
              <a:t>рекомендации </a:t>
            </a:r>
          </a:p>
          <a:p>
            <a:r>
              <a:rPr lang="ru-RU" sz="3200" b="1" dirty="0" smtClean="0"/>
              <a:t>      по </a:t>
            </a:r>
            <a:r>
              <a:rPr lang="ru-RU" sz="3200" b="1" dirty="0"/>
              <a:t>проведению школьного </a:t>
            </a:r>
            <a:r>
              <a:rPr lang="ru-RU" sz="3200" b="1" dirty="0" smtClean="0"/>
              <a:t> этап</a:t>
            </a:r>
            <a:r>
              <a:rPr lang="ru-RU" sz="3200" b="1" dirty="0"/>
              <a:t>а</a:t>
            </a:r>
            <a:r>
              <a:rPr lang="ru-RU" sz="3200" b="1" dirty="0" smtClean="0"/>
              <a:t> </a:t>
            </a:r>
            <a:endParaRPr lang="ru-RU" sz="3200" b="1" dirty="0"/>
          </a:p>
          <a:p>
            <a:r>
              <a:rPr lang="ru-RU" sz="3200" b="1" dirty="0" smtClean="0"/>
              <a:t> всероссийской </a:t>
            </a:r>
            <a:r>
              <a:rPr lang="ru-RU" sz="3200" b="1" dirty="0"/>
              <a:t>олимпиады </a:t>
            </a:r>
            <a:r>
              <a:rPr lang="ru-RU" sz="3200" b="1" dirty="0" smtClean="0"/>
              <a:t>школьников</a:t>
            </a:r>
          </a:p>
          <a:p>
            <a:r>
              <a:rPr lang="ru-RU" sz="3200" b="1" dirty="0" smtClean="0"/>
              <a:t>                          по </a:t>
            </a:r>
            <a:r>
              <a:rPr lang="ru-RU" sz="3200" b="1" dirty="0"/>
              <a:t>математике</a:t>
            </a:r>
          </a:p>
        </p:txBody>
      </p:sp>
    </p:spTree>
    <p:extLst>
      <p:ext uri="{BB962C8B-B14F-4D97-AF65-F5344CB8AC3E}">
        <p14:creationId xmlns:p14="http://schemas.microsoft.com/office/powerpoint/2010/main" val="30473201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34151"/>
            <a:ext cx="9755188" cy="72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2060848"/>
            <a:ext cx="833017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</a:rPr>
              <a:t>2.</a:t>
            </a: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В </a:t>
            </a:r>
            <a:r>
              <a:rPr lang="ru-RU" sz="2400" b="1" dirty="0">
                <a:solidFill>
                  <a:srgbClr val="0070C0"/>
                </a:solidFill>
              </a:rPr>
              <a:t>задания нельзя включать задачи по разделам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      математики</a:t>
            </a:r>
            <a:r>
              <a:rPr lang="ru-RU" sz="2400" b="1" dirty="0">
                <a:solidFill>
                  <a:srgbClr val="0070C0"/>
                </a:solidFill>
              </a:rPr>
              <a:t>, не изученным по </a:t>
            </a:r>
            <a:r>
              <a:rPr lang="ru-RU" sz="2400" b="1" dirty="0" smtClean="0">
                <a:solidFill>
                  <a:srgbClr val="0070C0"/>
                </a:solidFill>
              </a:rPr>
              <a:t>всем </a:t>
            </a:r>
            <a:r>
              <a:rPr lang="ru-RU" sz="2400" b="1" dirty="0">
                <a:solidFill>
                  <a:srgbClr val="0070C0"/>
                </a:solidFill>
              </a:rPr>
              <a:t>базовым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учебникам </a:t>
            </a:r>
            <a:r>
              <a:rPr lang="ru-RU" sz="2400" b="1" dirty="0">
                <a:solidFill>
                  <a:srgbClr val="0070C0"/>
                </a:solidFill>
              </a:rPr>
              <a:t>по алгебре и геометрии в </a:t>
            </a:r>
            <a:r>
              <a:rPr lang="ru-RU" sz="2400" b="1" dirty="0" smtClean="0">
                <a:solidFill>
                  <a:srgbClr val="0070C0"/>
                </a:solidFill>
              </a:rPr>
              <a:t>соответствующем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       классе </a:t>
            </a:r>
            <a:r>
              <a:rPr lang="ru-RU" sz="2400" b="1" dirty="0">
                <a:solidFill>
                  <a:srgbClr val="0070C0"/>
                </a:solidFill>
              </a:rPr>
              <a:t>к </a:t>
            </a:r>
            <a:r>
              <a:rPr lang="ru-RU" sz="2400" b="1" dirty="0" smtClean="0">
                <a:solidFill>
                  <a:srgbClr val="0070C0"/>
                </a:solidFill>
              </a:rPr>
              <a:t>моменту </a:t>
            </a:r>
            <a:r>
              <a:rPr lang="ru-RU" sz="2400" b="1" dirty="0">
                <a:solidFill>
                  <a:srgbClr val="0070C0"/>
                </a:solidFill>
              </a:rPr>
              <a:t>проведения олимпиады </a:t>
            </a:r>
          </a:p>
        </p:txBody>
      </p:sp>
    </p:spTree>
    <p:extLst>
      <p:ext uri="{BB962C8B-B14F-4D97-AF65-F5344CB8AC3E}">
        <p14:creationId xmlns:p14="http://schemas.microsoft.com/office/powerpoint/2010/main" val="36744165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07963"/>
            <a:ext cx="9755188" cy="72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1484784"/>
            <a:ext cx="8208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3.</a:t>
            </a:r>
            <a:r>
              <a:rPr lang="ru-RU" sz="2400" b="1" dirty="0" smtClean="0">
                <a:solidFill>
                  <a:srgbClr val="0070C0"/>
                </a:solidFill>
              </a:rPr>
              <a:t> Задания </a:t>
            </a:r>
            <a:r>
              <a:rPr lang="ru-RU" sz="2400" b="1" dirty="0">
                <a:solidFill>
                  <a:srgbClr val="0070C0"/>
                </a:solidFill>
              </a:rPr>
              <a:t>олимпиады должны быть различной </a:t>
            </a:r>
            <a:r>
              <a:rPr lang="ru-RU" sz="2400" b="1" dirty="0" smtClean="0">
                <a:solidFill>
                  <a:srgbClr val="0070C0"/>
                </a:solidFill>
              </a:rPr>
              <a:t>сложности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       для </a:t>
            </a:r>
            <a:r>
              <a:rPr lang="ru-RU" sz="2400" b="1" dirty="0">
                <a:solidFill>
                  <a:srgbClr val="0070C0"/>
                </a:solidFill>
              </a:rPr>
              <a:t>того, чтобы, </a:t>
            </a:r>
            <a:r>
              <a:rPr lang="ru-RU" sz="2400" b="1" i="1" dirty="0">
                <a:solidFill>
                  <a:srgbClr val="0070C0"/>
                </a:solidFill>
              </a:rPr>
              <a:t>с </a:t>
            </a:r>
            <a:r>
              <a:rPr lang="ru-RU" sz="2400" b="1" i="1" dirty="0" smtClean="0">
                <a:solidFill>
                  <a:srgbClr val="0070C0"/>
                </a:solidFill>
              </a:rPr>
              <a:t>одной </a:t>
            </a:r>
            <a:r>
              <a:rPr lang="ru-RU" sz="2400" b="1" i="1" dirty="0">
                <a:solidFill>
                  <a:srgbClr val="0070C0"/>
                </a:solidFill>
              </a:rPr>
              <a:t>стороны</a:t>
            </a:r>
            <a:r>
              <a:rPr lang="ru-RU" sz="2400" b="1" dirty="0">
                <a:solidFill>
                  <a:srgbClr val="0070C0"/>
                </a:solidFill>
              </a:rPr>
              <a:t>, </a:t>
            </a:r>
            <a:r>
              <a:rPr lang="ru-RU" sz="2400" b="1" dirty="0" smtClean="0">
                <a:solidFill>
                  <a:srgbClr val="0070C0"/>
                </a:solidFill>
              </a:rPr>
              <a:t>предоставить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  практически </a:t>
            </a:r>
            <a:r>
              <a:rPr lang="ru-RU" sz="2400" b="1" dirty="0">
                <a:solidFill>
                  <a:srgbClr val="0070C0"/>
                </a:solidFill>
              </a:rPr>
              <a:t>каждому ее участнику </a:t>
            </a:r>
            <a:r>
              <a:rPr lang="ru-RU" sz="2400" b="1" dirty="0" smtClean="0">
                <a:solidFill>
                  <a:srgbClr val="0070C0"/>
                </a:solidFill>
              </a:rPr>
              <a:t>возможность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              выполнить </a:t>
            </a:r>
            <a:r>
              <a:rPr lang="ru-RU" sz="2400" b="1" dirty="0">
                <a:solidFill>
                  <a:srgbClr val="0070C0"/>
                </a:solidFill>
              </a:rPr>
              <a:t>наиболее </a:t>
            </a:r>
            <a:r>
              <a:rPr lang="ru-RU" sz="2400" b="1" dirty="0" smtClean="0">
                <a:solidFill>
                  <a:srgbClr val="0070C0"/>
                </a:solidFill>
              </a:rPr>
              <a:t>простые </a:t>
            </a:r>
            <a:r>
              <a:rPr lang="ru-RU" sz="2400" b="1" dirty="0">
                <a:solidFill>
                  <a:srgbClr val="0070C0"/>
                </a:solidFill>
              </a:rPr>
              <a:t>из них,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i="1" dirty="0" smtClean="0">
                <a:solidFill>
                  <a:srgbClr val="0070C0"/>
                </a:solidFill>
              </a:rPr>
              <a:t>   с </a:t>
            </a:r>
            <a:r>
              <a:rPr lang="ru-RU" sz="2400" b="1" i="1" dirty="0">
                <a:solidFill>
                  <a:srgbClr val="0070C0"/>
                </a:solidFill>
              </a:rPr>
              <a:t>другой стороны</a:t>
            </a:r>
            <a:r>
              <a:rPr lang="ru-RU" sz="2400" b="1" dirty="0">
                <a:solidFill>
                  <a:srgbClr val="0070C0"/>
                </a:solidFill>
              </a:rPr>
              <a:t>, достичь </a:t>
            </a:r>
            <a:r>
              <a:rPr lang="ru-RU" sz="2400" b="1" dirty="0" smtClean="0">
                <a:solidFill>
                  <a:srgbClr val="0070C0"/>
                </a:solidFill>
              </a:rPr>
              <a:t>одной </a:t>
            </a:r>
            <a:r>
              <a:rPr lang="ru-RU" sz="2400" b="1" dirty="0">
                <a:solidFill>
                  <a:srgbClr val="0070C0"/>
                </a:solidFill>
              </a:rPr>
              <a:t>из основных </a:t>
            </a:r>
            <a:r>
              <a:rPr lang="ru-RU" sz="2400" b="1" dirty="0" smtClean="0">
                <a:solidFill>
                  <a:srgbClr val="0070C0"/>
                </a:solidFill>
              </a:rPr>
              <a:t>целей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    олимпиады </a:t>
            </a:r>
            <a:r>
              <a:rPr lang="ru-RU" sz="2400" b="1" dirty="0">
                <a:solidFill>
                  <a:srgbClr val="0070C0"/>
                </a:solidFill>
              </a:rPr>
              <a:t>– </a:t>
            </a:r>
            <a:r>
              <a:rPr lang="ru-RU" sz="2400" b="1" dirty="0" smtClean="0">
                <a:solidFill>
                  <a:srgbClr val="0070C0"/>
                </a:solidFill>
              </a:rPr>
              <a:t>  определения </a:t>
            </a:r>
            <a:r>
              <a:rPr lang="ru-RU" sz="2400" b="1" dirty="0">
                <a:solidFill>
                  <a:srgbClr val="0070C0"/>
                </a:solidFill>
              </a:rPr>
              <a:t>наиболее способных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                                          участников</a:t>
            </a:r>
            <a:r>
              <a:rPr lang="ru-RU" sz="2400" b="1" dirty="0">
                <a:solidFill>
                  <a:srgbClr val="0070C0"/>
                </a:solidFill>
              </a:rPr>
              <a:t>.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               Желательно</a:t>
            </a:r>
            <a:r>
              <a:rPr lang="ru-RU" sz="2400" b="1" dirty="0">
                <a:solidFill>
                  <a:srgbClr val="0070C0"/>
                </a:solidFill>
              </a:rPr>
              <a:t>, чтобы с первым заданием </a:t>
            </a:r>
            <a:r>
              <a:rPr lang="ru-RU" sz="2400" b="1" dirty="0" smtClean="0">
                <a:solidFill>
                  <a:srgbClr val="0070C0"/>
                </a:solidFill>
              </a:rPr>
              <a:t>успешно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                  справлялись не менее </a:t>
            </a:r>
            <a:r>
              <a:rPr lang="ru-RU" sz="2400" b="1" dirty="0">
                <a:solidFill>
                  <a:srgbClr val="0070C0"/>
                </a:solidFill>
              </a:rPr>
              <a:t>70% участников,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                                    со </a:t>
            </a:r>
            <a:r>
              <a:rPr lang="ru-RU" sz="2400" b="1" dirty="0">
                <a:solidFill>
                  <a:srgbClr val="0070C0"/>
                </a:solidFill>
              </a:rPr>
              <a:t>вторым – около 50%,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                        с </a:t>
            </a:r>
            <a:r>
              <a:rPr lang="ru-RU" sz="2400" b="1" dirty="0">
                <a:solidFill>
                  <a:srgbClr val="0070C0"/>
                </a:solidFill>
              </a:rPr>
              <a:t>третьим –20%-30%, а с </a:t>
            </a:r>
            <a:r>
              <a:rPr lang="ru-RU" sz="2400" b="1" dirty="0" smtClean="0">
                <a:solidFill>
                  <a:srgbClr val="0070C0"/>
                </a:solidFill>
              </a:rPr>
              <a:t>последними –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                      лучшие </a:t>
            </a:r>
            <a:r>
              <a:rPr lang="ru-RU" sz="2400" b="1" dirty="0">
                <a:solidFill>
                  <a:srgbClr val="0070C0"/>
                </a:solidFill>
              </a:rPr>
              <a:t>из участников олимпиады</a:t>
            </a:r>
          </a:p>
        </p:txBody>
      </p:sp>
    </p:spTree>
    <p:extLst>
      <p:ext uri="{BB962C8B-B14F-4D97-AF65-F5344CB8AC3E}">
        <p14:creationId xmlns:p14="http://schemas.microsoft.com/office/powerpoint/2010/main" val="54722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07963"/>
            <a:ext cx="9755188" cy="72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628800"/>
            <a:ext cx="8286386" cy="22510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4. В </a:t>
            </a:r>
            <a:r>
              <a:rPr lang="ru-RU" sz="2400" b="1" dirty="0">
                <a:solidFill>
                  <a:srgbClr val="0070C0"/>
                </a:solidFill>
              </a:rPr>
              <a:t>задания должны включаться задачи, </a:t>
            </a:r>
            <a:r>
              <a:rPr lang="ru-RU" sz="2400" b="1" dirty="0" smtClean="0">
                <a:solidFill>
                  <a:srgbClr val="0070C0"/>
                </a:solidFill>
              </a:rPr>
              <a:t>имеющие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       привлекательную</a:t>
            </a:r>
            <a:r>
              <a:rPr lang="ru-RU" sz="2400" b="1" dirty="0">
                <a:solidFill>
                  <a:srgbClr val="0070C0"/>
                </a:solidFill>
              </a:rPr>
              <a:t>, </a:t>
            </a:r>
            <a:r>
              <a:rPr lang="ru-RU" sz="2400" b="1" dirty="0" smtClean="0">
                <a:solidFill>
                  <a:srgbClr val="0070C0"/>
                </a:solidFill>
              </a:rPr>
              <a:t>запоминающуюся </a:t>
            </a:r>
            <a:r>
              <a:rPr lang="ru-RU" sz="2400" b="1" dirty="0">
                <a:solidFill>
                  <a:srgbClr val="0070C0"/>
                </a:solidFill>
              </a:rPr>
              <a:t>форму.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       Формулировки </a:t>
            </a:r>
            <a:r>
              <a:rPr lang="ru-RU" sz="2400" b="1" dirty="0">
                <a:solidFill>
                  <a:srgbClr val="0070C0"/>
                </a:solidFill>
              </a:rPr>
              <a:t>задач должны быть четкими и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                       понятными </a:t>
            </a:r>
            <a:r>
              <a:rPr lang="ru-RU" sz="2400" b="1" dirty="0">
                <a:solidFill>
                  <a:srgbClr val="0070C0"/>
                </a:solidFill>
              </a:rPr>
              <a:t>для участников</a:t>
            </a:r>
          </a:p>
        </p:txBody>
      </p:sp>
    </p:spTree>
    <p:extLst>
      <p:ext uri="{BB962C8B-B14F-4D97-AF65-F5344CB8AC3E}">
        <p14:creationId xmlns:p14="http://schemas.microsoft.com/office/powerpoint/2010/main" val="1571083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07963"/>
            <a:ext cx="9755188" cy="72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51520" y="1340768"/>
            <a:ext cx="1186576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</a:rPr>
              <a:t>5.</a:t>
            </a:r>
            <a:r>
              <a:rPr lang="ru-RU" sz="2400" b="1" dirty="0" smtClean="0">
                <a:solidFill>
                  <a:srgbClr val="0070C0"/>
                </a:solidFill>
              </a:rPr>
              <a:t> Вариант </a:t>
            </a:r>
            <a:r>
              <a:rPr lang="ru-RU" sz="2400" b="1" dirty="0">
                <a:solidFill>
                  <a:srgbClr val="0070C0"/>
                </a:solidFill>
              </a:rPr>
              <a:t>по каждому классу должен включать в себя 4-6 задач.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Тематика заданий </a:t>
            </a:r>
            <a:r>
              <a:rPr lang="ru-RU" sz="2400" b="1" dirty="0">
                <a:solidFill>
                  <a:srgbClr val="0070C0"/>
                </a:solidFill>
              </a:rPr>
              <a:t>должна быть разнообразной, по </a:t>
            </a:r>
            <a:r>
              <a:rPr lang="ru-RU" sz="2400" b="1" dirty="0" smtClean="0">
                <a:solidFill>
                  <a:srgbClr val="0070C0"/>
                </a:solidFill>
              </a:rPr>
              <a:t>возможности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        охватывающей </a:t>
            </a:r>
            <a:r>
              <a:rPr lang="ru-RU" sz="2400" b="1" dirty="0">
                <a:solidFill>
                  <a:srgbClr val="0070C0"/>
                </a:solidFill>
              </a:rPr>
              <a:t>все </a:t>
            </a:r>
            <a:r>
              <a:rPr lang="ru-RU" sz="2400" b="1" dirty="0" smtClean="0">
                <a:solidFill>
                  <a:srgbClr val="0070C0"/>
                </a:solidFill>
              </a:rPr>
              <a:t>разделы </a:t>
            </a:r>
            <a:r>
              <a:rPr lang="ru-RU" sz="2400" b="1" dirty="0">
                <a:solidFill>
                  <a:srgbClr val="0070C0"/>
                </a:solidFill>
              </a:rPr>
              <a:t>школьной математики: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                  арифметику</a:t>
            </a:r>
            <a:r>
              <a:rPr lang="ru-RU" sz="2400" b="1" dirty="0">
                <a:solidFill>
                  <a:srgbClr val="0070C0"/>
                </a:solidFill>
              </a:rPr>
              <a:t>, алгебру, геометрию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Варианты </a:t>
            </a:r>
            <a:r>
              <a:rPr lang="ru-RU" sz="2400" b="1" dirty="0" smtClean="0">
                <a:solidFill>
                  <a:srgbClr val="0070C0"/>
                </a:solidFill>
              </a:rPr>
              <a:t>также </a:t>
            </a:r>
            <a:r>
              <a:rPr lang="ru-RU" sz="2400" b="1" dirty="0">
                <a:solidFill>
                  <a:srgbClr val="0070C0"/>
                </a:solidFill>
              </a:rPr>
              <a:t>должны включать в себя логические задачи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                  (</a:t>
            </a:r>
            <a:r>
              <a:rPr lang="ru-RU" sz="2400" b="1" dirty="0">
                <a:solidFill>
                  <a:srgbClr val="0070C0"/>
                </a:solidFill>
              </a:rPr>
              <a:t>в среднем звене школы), </a:t>
            </a:r>
            <a:r>
              <a:rPr lang="ru-RU" sz="2400" b="1" dirty="0" smtClean="0">
                <a:solidFill>
                  <a:srgbClr val="0070C0"/>
                </a:solidFill>
              </a:rPr>
              <a:t>комбинаторику</a:t>
            </a:r>
            <a:r>
              <a:rPr lang="ru-RU" sz="2400" b="1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78254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59006"/>
            <a:ext cx="9755188" cy="72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4174" y="1700808"/>
            <a:ext cx="8598764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7030A0"/>
                </a:solidFill>
              </a:rPr>
              <a:t>6.</a:t>
            </a:r>
            <a:r>
              <a:rPr lang="ru-RU" sz="2400" b="1" dirty="0" smtClean="0">
                <a:solidFill>
                  <a:srgbClr val="0070C0"/>
                </a:solidFill>
              </a:rPr>
              <a:t> Задания </a:t>
            </a:r>
            <a:r>
              <a:rPr lang="ru-RU" sz="2400" b="1" dirty="0">
                <a:solidFill>
                  <a:srgbClr val="0070C0"/>
                </a:solidFill>
              </a:rPr>
              <a:t>олимпиады не должны составляться на </a:t>
            </a:r>
            <a:r>
              <a:rPr lang="ru-RU" sz="2400" b="1" dirty="0" smtClean="0">
                <a:solidFill>
                  <a:srgbClr val="0070C0"/>
                </a:solidFill>
              </a:rPr>
              <a:t>основе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одного источника, с </a:t>
            </a:r>
            <a:r>
              <a:rPr lang="ru-RU" sz="2400" b="1" dirty="0" smtClean="0">
                <a:solidFill>
                  <a:srgbClr val="0070C0"/>
                </a:solidFill>
              </a:rPr>
              <a:t>целью </a:t>
            </a:r>
            <a:r>
              <a:rPr lang="ru-RU" sz="2400" b="1" dirty="0">
                <a:solidFill>
                  <a:srgbClr val="0070C0"/>
                </a:solidFill>
              </a:rPr>
              <a:t>уменьшения риска знакомства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одного </a:t>
            </a:r>
            <a:r>
              <a:rPr lang="ru-RU" sz="2400" b="1" dirty="0">
                <a:solidFill>
                  <a:srgbClr val="0070C0"/>
                </a:solidFill>
              </a:rPr>
              <a:t>или нескольких ее участников со </a:t>
            </a:r>
            <a:r>
              <a:rPr lang="ru-RU" sz="2400" b="1" dirty="0" smtClean="0">
                <a:solidFill>
                  <a:srgbClr val="0070C0"/>
                </a:solidFill>
              </a:rPr>
              <a:t>всеми </a:t>
            </a:r>
            <a:r>
              <a:rPr lang="ru-RU" sz="2400" b="1" dirty="0">
                <a:solidFill>
                  <a:srgbClr val="0070C0"/>
                </a:solidFill>
              </a:rPr>
              <a:t>задачами,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включенными </a:t>
            </a:r>
            <a:r>
              <a:rPr lang="ru-RU" sz="2400" b="1" dirty="0">
                <a:solidFill>
                  <a:srgbClr val="0070C0"/>
                </a:solidFill>
              </a:rPr>
              <a:t>в вариант. Желательно использование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70C0"/>
                </a:solidFill>
              </a:rPr>
              <a:t>различных источников, неизвестных участникам Олимпиады,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либо </a:t>
            </a:r>
            <a:r>
              <a:rPr lang="ru-RU" sz="2400" b="1" dirty="0">
                <a:solidFill>
                  <a:srgbClr val="0070C0"/>
                </a:solidFill>
              </a:rPr>
              <a:t>включение </a:t>
            </a:r>
            <a:r>
              <a:rPr lang="ru-RU" sz="2400" b="1" dirty="0" smtClean="0">
                <a:solidFill>
                  <a:srgbClr val="0070C0"/>
                </a:solidFill>
              </a:rPr>
              <a:t>в </a:t>
            </a:r>
            <a:r>
              <a:rPr lang="ru-RU" sz="2400" b="1" dirty="0">
                <a:solidFill>
                  <a:srgbClr val="0070C0"/>
                </a:solidFill>
              </a:rPr>
              <a:t>варианты новых задач</a:t>
            </a:r>
          </a:p>
        </p:txBody>
      </p:sp>
    </p:spTree>
    <p:extLst>
      <p:ext uri="{BB962C8B-B14F-4D97-AF65-F5344CB8AC3E}">
        <p14:creationId xmlns:p14="http://schemas.microsoft.com/office/powerpoint/2010/main" val="650236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07963"/>
            <a:ext cx="9755188" cy="72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43608" y="260648"/>
            <a:ext cx="66960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latin typeface="Arial Black" panose="020B0A04020102020204" pitchFamily="34" charset="0"/>
              </a:rPr>
              <a:t>Проверка и оценивание олимпиадных работ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1560" y="1268760"/>
            <a:ext cx="8909747" cy="5021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   Для </a:t>
            </a:r>
            <a:r>
              <a:rPr lang="ru-RU" sz="2400" b="1" dirty="0">
                <a:solidFill>
                  <a:srgbClr val="0070C0"/>
                </a:solidFill>
              </a:rPr>
              <a:t>единообразия проверки работ </a:t>
            </a:r>
            <a:r>
              <a:rPr lang="ru-RU" sz="2400" b="1" dirty="0" smtClean="0">
                <a:solidFill>
                  <a:srgbClr val="0070C0"/>
                </a:solidFill>
              </a:rPr>
              <a:t>участников </a:t>
            </a:r>
            <a:r>
              <a:rPr lang="ru-RU" sz="2400" b="1" dirty="0">
                <a:solidFill>
                  <a:srgbClr val="0070C0"/>
                </a:solidFill>
              </a:rPr>
              <a:t>в разных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школах </a:t>
            </a:r>
            <a:r>
              <a:rPr lang="ru-RU" sz="2400" b="1" dirty="0">
                <a:solidFill>
                  <a:srgbClr val="0070C0"/>
                </a:solidFill>
              </a:rPr>
              <a:t>необходимо </a:t>
            </a:r>
            <a:r>
              <a:rPr lang="ru-RU" sz="2400" b="1" dirty="0" smtClean="0">
                <a:solidFill>
                  <a:srgbClr val="0070C0"/>
                </a:solidFill>
              </a:rPr>
              <a:t>включение </a:t>
            </a:r>
            <a:r>
              <a:rPr lang="ru-RU" sz="2400" b="1" dirty="0">
                <a:solidFill>
                  <a:srgbClr val="0070C0"/>
                </a:solidFill>
              </a:rPr>
              <a:t>в варианты заданий не </a:t>
            </a:r>
            <a:r>
              <a:rPr lang="ru-RU" sz="2400" b="1" dirty="0" smtClean="0">
                <a:solidFill>
                  <a:srgbClr val="0070C0"/>
                </a:solidFill>
              </a:rPr>
              <a:t>только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ответов и решений заданий, но и критериев </a:t>
            </a:r>
            <a:r>
              <a:rPr lang="ru-RU" sz="2400" b="1" dirty="0" smtClean="0">
                <a:solidFill>
                  <a:srgbClr val="0070C0"/>
                </a:solidFill>
              </a:rPr>
              <a:t>оценивания </a:t>
            </a:r>
            <a:r>
              <a:rPr lang="ru-RU" sz="2400" b="1" dirty="0">
                <a:solidFill>
                  <a:srgbClr val="0070C0"/>
                </a:solidFill>
              </a:rPr>
              <a:t>работ.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70C0"/>
                </a:solidFill>
              </a:rPr>
              <a:t>Наилучшим образом зарекомендовала себя на математических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    олимпиадах 7-балльная </a:t>
            </a:r>
            <a:r>
              <a:rPr lang="ru-RU" sz="2400" b="1" dirty="0">
                <a:solidFill>
                  <a:srgbClr val="0070C0"/>
                </a:solidFill>
              </a:rPr>
              <a:t>шкала, действующая на </a:t>
            </a:r>
            <a:r>
              <a:rPr lang="ru-RU" sz="2400" b="1" dirty="0" smtClean="0">
                <a:solidFill>
                  <a:srgbClr val="0070C0"/>
                </a:solidFill>
              </a:rPr>
              <a:t>всех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математических соревнованиях от начального </a:t>
            </a:r>
            <a:r>
              <a:rPr lang="ru-RU" sz="2400" b="1" dirty="0" smtClean="0">
                <a:solidFill>
                  <a:srgbClr val="0070C0"/>
                </a:solidFill>
              </a:rPr>
              <a:t>уровня до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Международной математической олимпиады. Каждая </a:t>
            </a:r>
            <a:r>
              <a:rPr lang="ru-RU" sz="2400" b="1" dirty="0" smtClean="0">
                <a:solidFill>
                  <a:srgbClr val="0070C0"/>
                </a:solidFill>
              </a:rPr>
              <a:t>задача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            оценивается </a:t>
            </a:r>
            <a:r>
              <a:rPr lang="ru-RU" sz="2400" b="1" dirty="0">
                <a:solidFill>
                  <a:srgbClr val="0070C0"/>
                </a:solidFill>
              </a:rPr>
              <a:t>целым </a:t>
            </a:r>
            <a:r>
              <a:rPr lang="ru-RU" sz="2400" b="1" dirty="0" smtClean="0">
                <a:solidFill>
                  <a:srgbClr val="0070C0"/>
                </a:solidFill>
              </a:rPr>
              <a:t>числом </a:t>
            </a:r>
            <a:r>
              <a:rPr lang="ru-RU" sz="2400" b="1" dirty="0">
                <a:solidFill>
                  <a:srgbClr val="0070C0"/>
                </a:solidFill>
              </a:rPr>
              <a:t>баллов от 0 до 7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Итог подводится по сумме баллов, набранных </a:t>
            </a:r>
            <a:r>
              <a:rPr lang="ru-RU" sz="2400" b="1" dirty="0" smtClean="0">
                <a:solidFill>
                  <a:srgbClr val="0070C0"/>
                </a:solidFill>
              </a:rPr>
              <a:t>участником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5625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07963"/>
            <a:ext cx="9755188" cy="72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650642"/>
              </p:ext>
            </p:extLst>
          </p:nvPr>
        </p:nvGraphicFramePr>
        <p:xfrm>
          <a:off x="1524000" y="1397000"/>
          <a:ext cx="6096000" cy="517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5832"/>
                <a:gridCol w="4560168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Баллы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Правильность (ошибочность) решения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Полное верное решение.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6-7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Верное решение. Имеются небольшие недочеты, в целом не влияющие на решение.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</a:t>
                      </a:r>
                    </a:p>
                    <a:p>
                      <a:r>
                        <a:rPr lang="ru-RU" dirty="0" smtClean="0"/>
                        <a:t>         5-6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в целом верное. Однако оно содержит ряд ошибок, либо не рассмотрение отдельных случаев, но может стать правильным после 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небольших исправлений или дополнений.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Верно рассмотрен один из двух (более сложный)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существенных случаев.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2-3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Доказаны вспомогательные утверждения,  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помогающие в решении задачи.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 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Рассмотрены отдельные важные случаи при отсутствии решения (или при ошибочном 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  решении).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Решение неверное, продвижения отсутствуют</a:t>
                      </a:r>
                      <a:endParaRPr lang="ru-RU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           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Решение отсутствует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51545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07963"/>
            <a:ext cx="9755188" cy="72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412776"/>
            <a:ext cx="8092921" cy="391305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70C0"/>
                </a:solidFill>
              </a:rPr>
              <a:t>а) любое правильное решение оценивается в 7 баллов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Недопустимо снятие баллов за </a:t>
            </a:r>
            <a:r>
              <a:rPr lang="ru-RU" sz="2400" b="1" dirty="0" smtClean="0">
                <a:solidFill>
                  <a:srgbClr val="0070C0"/>
                </a:solidFill>
              </a:rPr>
              <a:t>то</a:t>
            </a:r>
            <a:r>
              <a:rPr lang="ru-RU" sz="2400" b="1" dirty="0">
                <a:solidFill>
                  <a:srgbClr val="0070C0"/>
                </a:solidFill>
              </a:rPr>
              <a:t>, что решение слишком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длинное</a:t>
            </a:r>
            <a:r>
              <a:rPr lang="ru-RU" sz="2400" b="1" dirty="0">
                <a:solidFill>
                  <a:srgbClr val="0070C0"/>
                </a:solidFill>
              </a:rPr>
              <a:t>, или за то, что решение школьника отличается от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70C0"/>
                </a:solidFill>
              </a:rPr>
              <a:t>приведенного в методических разработках или от других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решений</a:t>
            </a:r>
            <a:r>
              <a:rPr lang="ru-RU" sz="2400" b="1" dirty="0">
                <a:solidFill>
                  <a:srgbClr val="0070C0"/>
                </a:solidFill>
              </a:rPr>
              <a:t>, известных жюри; при </a:t>
            </a:r>
            <a:r>
              <a:rPr lang="ru-RU" sz="2400" b="1" dirty="0" smtClean="0">
                <a:solidFill>
                  <a:srgbClr val="0070C0"/>
                </a:solidFill>
              </a:rPr>
              <a:t>проверке </a:t>
            </a:r>
            <a:r>
              <a:rPr lang="ru-RU" sz="2400" b="1" dirty="0">
                <a:solidFill>
                  <a:srgbClr val="0070C0"/>
                </a:solidFill>
              </a:rPr>
              <a:t>работы </a:t>
            </a:r>
            <a:r>
              <a:rPr lang="ru-RU" sz="2400" b="1" dirty="0" smtClean="0">
                <a:solidFill>
                  <a:srgbClr val="0070C0"/>
                </a:solidFill>
              </a:rPr>
              <a:t>важно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вникнуть в логику рассуждений участника, </a:t>
            </a:r>
            <a:r>
              <a:rPr lang="ru-RU" sz="2400" b="1" dirty="0" smtClean="0">
                <a:solidFill>
                  <a:srgbClr val="0070C0"/>
                </a:solidFill>
              </a:rPr>
              <a:t>оценивается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степень ее </a:t>
            </a:r>
            <a:r>
              <a:rPr lang="ru-RU" sz="2400" b="1" dirty="0" smtClean="0">
                <a:solidFill>
                  <a:srgbClr val="0070C0"/>
                </a:solidFill>
              </a:rPr>
              <a:t>правильности </a:t>
            </a:r>
            <a:r>
              <a:rPr lang="ru-RU" sz="2400" b="1" dirty="0">
                <a:solidFill>
                  <a:srgbClr val="0070C0"/>
                </a:solidFill>
              </a:rPr>
              <a:t>и полноты</a:t>
            </a:r>
          </a:p>
        </p:txBody>
      </p:sp>
    </p:spTree>
    <p:extLst>
      <p:ext uri="{BB962C8B-B14F-4D97-AF65-F5344CB8AC3E}">
        <p14:creationId xmlns:p14="http://schemas.microsoft.com/office/powerpoint/2010/main" val="7060619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8325" y="-315416"/>
            <a:ext cx="9755188" cy="72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412776"/>
            <a:ext cx="8906669" cy="28050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70C0"/>
                </a:solidFill>
              </a:rPr>
              <a:t>б) олимпиадная работа не является контрольной </a:t>
            </a:r>
            <a:r>
              <a:rPr lang="ru-RU" sz="2400" b="1" dirty="0" smtClean="0">
                <a:solidFill>
                  <a:srgbClr val="0070C0"/>
                </a:solidFill>
              </a:rPr>
              <a:t>работой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участника, поэтому любые </a:t>
            </a:r>
            <a:r>
              <a:rPr lang="ru-RU" sz="2400" b="1" dirty="0" smtClean="0">
                <a:solidFill>
                  <a:srgbClr val="0070C0"/>
                </a:solidFill>
              </a:rPr>
              <a:t>исправления </a:t>
            </a:r>
            <a:r>
              <a:rPr lang="ru-RU" sz="2400" b="1" dirty="0">
                <a:solidFill>
                  <a:srgbClr val="0070C0"/>
                </a:solidFill>
              </a:rPr>
              <a:t>в работе, в том числе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зачеркивание </a:t>
            </a:r>
            <a:r>
              <a:rPr lang="ru-RU" sz="2400" b="1" dirty="0">
                <a:solidFill>
                  <a:srgbClr val="0070C0"/>
                </a:solidFill>
              </a:rPr>
              <a:t>ранее написанного текста, не являются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70C0"/>
                </a:solidFill>
              </a:rPr>
              <a:t>основанием для снятия баллов; недопустимо снятие </a:t>
            </a:r>
            <a:r>
              <a:rPr lang="ru-RU" sz="2400" b="1" dirty="0" smtClean="0">
                <a:solidFill>
                  <a:srgbClr val="0070C0"/>
                </a:solidFill>
              </a:rPr>
              <a:t>баллов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в работе за неаккуратность </a:t>
            </a:r>
            <a:r>
              <a:rPr lang="ru-RU" sz="2400" b="1" dirty="0" smtClean="0">
                <a:solidFill>
                  <a:srgbClr val="0070C0"/>
                </a:solidFill>
              </a:rPr>
              <a:t>записи </a:t>
            </a:r>
            <a:r>
              <a:rPr lang="ru-RU" sz="2400" b="1" dirty="0">
                <a:solidFill>
                  <a:srgbClr val="0070C0"/>
                </a:solidFill>
              </a:rPr>
              <a:t>решений при ее выполнении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45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07963"/>
            <a:ext cx="9755188" cy="72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3907" y="-207963"/>
            <a:ext cx="9755188" cy="72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6552" y="-207963"/>
            <a:ext cx="9755188" cy="72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1700808"/>
            <a:ext cx="8248733" cy="1697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70C0"/>
                </a:solidFill>
              </a:rPr>
              <a:t>в) баллы не выставляются «за старание Участника</a:t>
            </a:r>
            <a:r>
              <a:rPr lang="ru-RU" sz="2400" b="1" dirty="0" smtClean="0">
                <a:solidFill>
                  <a:srgbClr val="0070C0"/>
                </a:solidFill>
              </a:rPr>
              <a:t>»,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в том числе за запись в работе </a:t>
            </a:r>
            <a:r>
              <a:rPr lang="ru-RU" sz="2400" b="1" dirty="0" smtClean="0">
                <a:solidFill>
                  <a:srgbClr val="0070C0"/>
                </a:solidFill>
              </a:rPr>
              <a:t>большого </a:t>
            </a:r>
            <a:r>
              <a:rPr lang="ru-RU" sz="2400" b="1" dirty="0">
                <a:solidFill>
                  <a:srgbClr val="0070C0"/>
                </a:solidFill>
              </a:rPr>
              <a:t>по объему текста,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но </a:t>
            </a:r>
            <a:r>
              <a:rPr lang="ru-RU" sz="2400" b="1" dirty="0">
                <a:solidFill>
                  <a:srgbClr val="0070C0"/>
                </a:solidFill>
              </a:rPr>
              <a:t>не содержащего продвижений в решении задачи;</a:t>
            </a:r>
          </a:p>
        </p:txBody>
      </p:sp>
    </p:spTree>
    <p:extLst>
      <p:ext uri="{BB962C8B-B14F-4D97-AF65-F5344CB8AC3E}">
        <p14:creationId xmlns:p14="http://schemas.microsoft.com/office/powerpoint/2010/main" val="32615452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30" y="10393"/>
            <a:ext cx="9753600" cy="72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916832"/>
            <a:ext cx="88855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70C0"/>
                </a:solidFill>
              </a:rPr>
              <a:t>Согласно введенному в 2013 году Порядку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проведения Всероссийской  олимпиады школьников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( </a:t>
            </a:r>
            <a:r>
              <a:rPr lang="ru-RU" sz="2400" b="1" dirty="0">
                <a:solidFill>
                  <a:srgbClr val="0070C0"/>
                </a:solidFill>
              </a:rPr>
              <a:t>приказ </a:t>
            </a:r>
            <a:r>
              <a:rPr lang="ru-RU" sz="2400" b="1" dirty="0" err="1">
                <a:solidFill>
                  <a:srgbClr val="0070C0"/>
                </a:solidFill>
              </a:rPr>
              <a:t>Минобрнауки</a:t>
            </a:r>
            <a:r>
              <a:rPr lang="ru-RU" sz="2400" b="1" dirty="0">
                <a:solidFill>
                  <a:srgbClr val="0070C0"/>
                </a:solidFill>
              </a:rPr>
              <a:t> России № 1252 от 18 ноября 2013), </a:t>
            </a:r>
          </a:p>
          <a:p>
            <a:pPr algn="ctr">
              <a:lnSpc>
                <a:spcPct val="150000"/>
              </a:lnSpc>
            </a:pPr>
            <a:r>
              <a:rPr lang="ru-RU" sz="2400" b="1" dirty="0">
                <a:solidFill>
                  <a:srgbClr val="0070C0"/>
                </a:solidFill>
              </a:rPr>
              <a:t>сохраняется общая четырехэтапная </a:t>
            </a:r>
            <a:r>
              <a:rPr lang="ru-RU" sz="2400" b="1" dirty="0" smtClean="0">
                <a:solidFill>
                  <a:srgbClr val="0070C0"/>
                </a:solidFill>
              </a:rPr>
              <a:t>структура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Олимпиады: </a:t>
            </a:r>
            <a:r>
              <a:rPr lang="ru-RU" sz="2400" b="1" i="1" dirty="0">
                <a:solidFill>
                  <a:srgbClr val="7030A0"/>
                </a:solidFill>
              </a:rPr>
              <a:t>школьный, муниципальный, </a:t>
            </a:r>
          </a:p>
          <a:p>
            <a:pPr algn="ctr">
              <a:lnSpc>
                <a:spcPct val="150000"/>
              </a:lnSpc>
            </a:pPr>
            <a:r>
              <a:rPr lang="ru-RU" sz="2400" b="1" i="1" dirty="0">
                <a:solidFill>
                  <a:srgbClr val="7030A0"/>
                </a:solidFill>
              </a:rPr>
              <a:t>региональный и заключительный этапы.</a:t>
            </a:r>
          </a:p>
        </p:txBody>
      </p:sp>
    </p:spTree>
    <p:extLst>
      <p:ext uri="{BB962C8B-B14F-4D97-AF65-F5344CB8AC3E}">
        <p14:creationId xmlns:p14="http://schemas.microsoft.com/office/powerpoint/2010/main" val="3959421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07963"/>
            <a:ext cx="9755188" cy="727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1556792"/>
            <a:ext cx="8313814" cy="2251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70C0"/>
                </a:solidFill>
              </a:rPr>
              <a:t>г) победителями олимпиады в одной параллели могут </a:t>
            </a:r>
            <a:r>
              <a:rPr lang="ru-RU" sz="2400" b="1" dirty="0" smtClean="0">
                <a:solidFill>
                  <a:srgbClr val="0070C0"/>
                </a:solidFill>
              </a:rPr>
              <a:t>стать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несколько участников, </a:t>
            </a:r>
            <a:r>
              <a:rPr lang="ru-RU" sz="2400" b="1" dirty="0" smtClean="0">
                <a:solidFill>
                  <a:srgbClr val="0070C0"/>
                </a:solidFill>
              </a:rPr>
              <a:t>набравшие </a:t>
            </a:r>
            <a:r>
              <a:rPr lang="ru-RU" sz="2400" b="1" dirty="0">
                <a:solidFill>
                  <a:srgbClr val="0070C0"/>
                </a:solidFill>
              </a:rPr>
              <a:t>наибольшее количество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        баллов</a:t>
            </a:r>
            <a:r>
              <a:rPr lang="ru-RU" sz="2400" b="1" dirty="0">
                <a:solidFill>
                  <a:srgbClr val="0070C0"/>
                </a:solidFill>
              </a:rPr>
              <a:t>, поэтому не следует в обязательном порядке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      «</a:t>
            </a:r>
            <a:r>
              <a:rPr lang="ru-RU" sz="2400" b="1" dirty="0">
                <a:solidFill>
                  <a:srgbClr val="0070C0"/>
                </a:solidFill>
              </a:rPr>
              <a:t>разводить по местам» лучших участников </a:t>
            </a:r>
            <a:r>
              <a:rPr lang="ru-RU" sz="2400" b="1" dirty="0" smtClean="0">
                <a:solidFill>
                  <a:srgbClr val="0070C0"/>
                </a:solidFill>
              </a:rPr>
              <a:t>олимпиады  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342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2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2" y="476672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</a:t>
            </a:r>
            <a:r>
              <a:rPr lang="ru-RU" sz="2800" b="1" dirty="0" smtClean="0">
                <a:solidFill>
                  <a:srgbClr val="00206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Основные </a:t>
            </a:r>
            <a:r>
              <a:rPr lang="ru-RU" sz="2800" b="1" dirty="0">
                <a:solidFill>
                  <a:srgbClr val="002060"/>
                </a:solidFill>
                <a:latin typeface="Arial Black" panose="020B0A04020102020204" pitchFamily="34" charset="0"/>
                <a:cs typeface="Aparajita" panose="020B0604020202020204" pitchFamily="34" charset="0"/>
              </a:rPr>
              <a:t>задачи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3608" y="1556792"/>
            <a:ext cx="851836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Одной из важнейших задач Олимпиады </a:t>
            </a: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является развитие 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интереса у обучающихся к математике, </a:t>
            </a:r>
            <a:r>
              <a:rPr lang="ru-RU" sz="2400" b="1" dirty="0" smtClean="0">
                <a:solidFill>
                  <a:srgbClr val="0070C0"/>
                </a:solidFill>
              </a:rPr>
              <a:t>формирование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мотивации к систематическим </a:t>
            </a:r>
            <a:r>
              <a:rPr lang="ru-RU" sz="2400" b="1" dirty="0" smtClean="0">
                <a:solidFill>
                  <a:srgbClr val="0070C0"/>
                </a:solidFill>
              </a:rPr>
              <a:t>занятиям </a:t>
            </a:r>
            <a:r>
              <a:rPr lang="ru-RU" sz="2400" b="1" dirty="0">
                <a:solidFill>
                  <a:srgbClr val="0070C0"/>
                </a:solidFill>
              </a:rPr>
              <a:t>математикой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на </a:t>
            </a:r>
            <a:r>
              <a:rPr lang="ru-RU" sz="2400" b="1" dirty="0">
                <a:solidFill>
                  <a:srgbClr val="0070C0"/>
                </a:solidFill>
              </a:rPr>
              <a:t>кружках и факультативах, повышение качества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                        математического образования.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Важную роль здесь играет свойственное подростковому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периоду </a:t>
            </a:r>
            <a:r>
              <a:rPr lang="ru-RU" sz="2400" b="1" dirty="0">
                <a:solidFill>
                  <a:srgbClr val="0070C0"/>
                </a:solidFill>
              </a:rPr>
              <a:t>стремление к </a:t>
            </a:r>
            <a:r>
              <a:rPr lang="ru-RU" sz="2400" b="1" dirty="0" smtClean="0">
                <a:solidFill>
                  <a:srgbClr val="0070C0"/>
                </a:solidFill>
              </a:rPr>
              <a:t>состязательности</a:t>
            </a:r>
            <a:r>
              <a:rPr lang="ru-RU" sz="2400" b="1" dirty="0">
                <a:solidFill>
                  <a:srgbClr val="0070C0"/>
                </a:solidFill>
              </a:rPr>
              <a:t>, к </a:t>
            </a:r>
            <a:r>
              <a:rPr lang="ru-RU" sz="2400" b="1" dirty="0" smtClean="0">
                <a:solidFill>
                  <a:srgbClr val="0070C0"/>
                </a:solidFill>
              </a:rPr>
              <a:t>достижению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успеха. Квалифицированно составленные математические 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олимпиады являются соревнованиями, где в честной </a:t>
            </a:r>
            <a:r>
              <a:rPr lang="ru-RU" sz="2400" b="1" dirty="0" smtClean="0">
                <a:solidFill>
                  <a:srgbClr val="0070C0"/>
                </a:solidFill>
              </a:rPr>
              <a:t>и</a:t>
            </a:r>
          </a:p>
          <a:p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объективной борьбе обучающийся </a:t>
            </a:r>
            <a:r>
              <a:rPr lang="ru-RU" sz="2400" b="1" dirty="0" smtClean="0">
                <a:solidFill>
                  <a:srgbClr val="0070C0"/>
                </a:solidFill>
              </a:rPr>
              <a:t>может </a:t>
            </a:r>
            <a:r>
              <a:rPr lang="ru-RU" sz="2400" b="1" dirty="0">
                <a:solidFill>
                  <a:srgbClr val="0070C0"/>
                </a:solidFill>
              </a:rPr>
              <a:t>раскрыть свой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интеллектуальный </a:t>
            </a:r>
            <a:r>
              <a:rPr lang="ru-RU" sz="2400" b="1" dirty="0">
                <a:solidFill>
                  <a:srgbClr val="0070C0"/>
                </a:solidFill>
              </a:rPr>
              <a:t>потенциал, соотнести свой уровень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r>
              <a:rPr lang="ru-RU" sz="2400" b="1" dirty="0" smtClean="0">
                <a:solidFill>
                  <a:srgbClr val="0070C0"/>
                </a:solidFill>
              </a:rPr>
              <a:t>математических способностей </a:t>
            </a:r>
            <a:r>
              <a:rPr lang="ru-RU" sz="2400" b="1" dirty="0">
                <a:solidFill>
                  <a:srgbClr val="0070C0"/>
                </a:solidFill>
              </a:rPr>
              <a:t>с уровнем других </a:t>
            </a:r>
            <a:r>
              <a:rPr lang="ru-RU" sz="2400" b="1" dirty="0" smtClean="0">
                <a:solidFill>
                  <a:srgbClr val="0070C0"/>
                </a:solidFill>
              </a:rPr>
              <a:t>учащихся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                                            </a:t>
            </a:r>
            <a:r>
              <a:rPr lang="ru-RU" sz="2400" b="1" dirty="0">
                <a:solidFill>
                  <a:srgbClr val="0070C0"/>
                </a:solidFill>
              </a:rPr>
              <a:t>школы</a:t>
            </a:r>
          </a:p>
        </p:txBody>
      </p:sp>
    </p:spTree>
    <p:extLst>
      <p:ext uri="{BB962C8B-B14F-4D97-AF65-F5344CB8AC3E}">
        <p14:creationId xmlns:p14="http://schemas.microsoft.com/office/powerpoint/2010/main" val="1775770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2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699792" y="476672"/>
            <a:ext cx="3903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latin typeface="Arial Black" panose="020B0A04020102020204" pitchFamily="34" charset="0"/>
              </a:rPr>
              <a:t> Порядок </a:t>
            </a:r>
            <a:r>
              <a:rPr lang="ru-RU" sz="2400" b="1" dirty="0">
                <a:latin typeface="Arial Black" panose="020B0A04020102020204" pitchFamily="34" charset="0"/>
              </a:rPr>
              <a:t>проведения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5616" y="1916832"/>
            <a:ext cx="73910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     В </a:t>
            </a:r>
            <a:r>
              <a:rPr lang="ru-RU" sz="2400" b="1" dirty="0">
                <a:solidFill>
                  <a:srgbClr val="0070C0"/>
                </a:solidFill>
                <a:latin typeface="+mj-lt"/>
              </a:rPr>
              <a:t>олимпиаде имеет право принимать участие </a:t>
            </a:r>
            <a:endParaRPr lang="ru-RU" sz="2400" b="1" dirty="0" smtClean="0">
              <a:solidFill>
                <a:srgbClr val="0070C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каждый </a:t>
            </a:r>
            <a:r>
              <a:rPr lang="ru-RU" sz="2400" b="1" dirty="0">
                <a:solidFill>
                  <a:srgbClr val="0070C0"/>
                </a:solidFill>
                <a:latin typeface="+mj-lt"/>
              </a:rPr>
              <a:t>обучающийся 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,в </a:t>
            </a:r>
            <a:r>
              <a:rPr lang="ru-RU" sz="2400" b="1" dirty="0">
                <a:solidFill>
                  <a:srgbClr val="0070C0"/>
                </a:solidFill>
                <a:latin typeface="+mj-lt"/>
              </a:rPr>
              <a:t>том числе вне зависимости </a:t>
            </a:r>
            <a:endParaRPr lang="ru-RU" sz="2400" b="1" dirty="0" smtClean="0">
              <a:solidFill>
                <a:srgbClr val="0070C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                   от </a:t>
            </a:r>
            <a:r>
              <a:rPr lang="ru-RU" sz="2400" b="1" dirty="0">
                <a:solidFill>
                  <a:srgbClr val="0070C0"/>
                </a:solidFill>
                <a:latin typeface="+mj-lt"/>
              </a:rPr>
              <a:t>его успеваемости по предмету. </a:t>
            </a:r>
            <a:endParaRPr lang="ru-RU" sz="2400" b="1" dirty="0" smtClean="0">
              <a:solidFill>
                <a:srgbClr val="0070C0"/>
              </a:solidFill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      Число </a:t>
            </a:r>
            <a:r>
              <a:rPr lang="ru-RU" sz="2400" b="1" dirty="0">
                <a:solidFill>
                  <a:srgbClr val="0070C0"/>
                </a:solidFill>
                <a:latin typeface="+mj-lt"/>
              </a:rPr>
              <a:t>мест в 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классах </a:t>
            </a:r>
            <a:r>
              <a:rPr lang="ru-RU" sz="2400" b="1" dirty="0">
                <a:solidFill>
                  <a:srgbClr val="0070C0"/>
                </a:solidFill>
                <a:latin typeface="+mj-lt"/>
              </a:rPr>
              <a:t>(кабинетах) должно обеспечивать с</a:t>
            </a:r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амостоятельное выполнение заданий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  <a:latin typeface="+mj-lt"/>
              </a:rPr>
              <a:t>                 олимпиады каждым </a:t>
            </a:r>
            <a:r>
              <a:rPr lang="ru-RU" sz="2400" b="1" dirty="0">
                <a:solidFill>
                  <a:srgbClr val="0070C0"/>
                </a:solidFill>
                <a:latin typeface="+mj-lt"/>
              </a:rPr>
              <a:t>Участником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27584" y="141277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1.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7283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2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340768"/>
            <a:ext cx="4748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2.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311884" y="1988840"/>
            <a:ext cx="6729214" cy="22510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70C0"/>
                </a:solidFill>
              </a:rPr>
              <a:t>Рекомендуемое время проведения олимпиады</a:t>
            </a:r>
            <a:r>
              <a:rPr lang="ru-RU" sz="2400" b="1" dirty="0" smtClean="0">
                <a:solidFill>
                  <a:srgbClr val="0070C0"/>
                </a:solidFill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для 5-6 классов – 2 урока,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для </a:t>
            </a:r>
            <a:r>
              <a:rPr lang="ru-RU" sz="2400" b="1" dirty="0">
                <a:solidFill>
                  <a:srgbClr val="0070C0"/>
                </a:solidFill>
              </a:rPr>
              <a:t>7-8 </a:t>
            </a:r>
            <a:r>
              <a:rPr lang="ru-RU" sz="2400" b="1" dirty="0" smtClean="0">
                <a:solidFill>
                  <a:srgbClr val="0070C0"/>
                </a:solidFill>
              </a:rPr>
              <a:t>классов </a:t>
            </a:r>
            <a:r>
              <a:rPr lang="ru-RU" sz="2400" b="1" dirty="0">
                <a:solidFill>
                  <a:srgbClr val="0070C0"/>
                </a:solidFill>
              </a:rPr>
              <a:t>– 3 урока</a:t>
            </a:r>
            <a:r>
              <a:rPr lang="ru-RU" sz="2400" b="1" dirty="0" smtClean="0">
                <a:solidFill>
                  <a:srgbClr val="0070C0"/>
                </a:solidFill>
              </a:rPr>
              <a:t>,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для 9-11 классов – 3-4 урока.</a:t>
            </a:r>
          </a:p>
        </p:txBody>
      </p:sp>
    </p:spTree>
    <p:extLst>
      <p:ext uri="{BB962C8B-B14F-4D97-AF65-F5344CB8AC3E}">
        <p14:creationId xmlns:p14="http://schemas.microsoft.com/office/powerpoint/2010/main" val="41321104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2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1628800"/>
            <a:ext cx="88822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70C0"/>
                </a:solidFill>
              </a:rPr>
              <a:t>Согласно п. 38 Порядка проведения Всероссийской </a:t>
            </a:r>
            <a:r>
              <a:rPr lang="ru-RU" sz="2400" b="1" dirty="0" smtClean="0">
                <a:solidFill>
                  <a:srgbClr val="0070C0"/>
                </a:solidFill>
              </a:rPr>
              <a:t>олимпиады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школьников, </a:t>
            </a:r>
            <a:r>
              <a:rPr lang="ru-RU" sz="2400" b="1" dirty="0" smtClean="0">
                <a:solidFill>
                  <a:srgbClr val="0070C0"/>
                </a:solidFill>
              </a:rPr>
              <a:t>участники </a:t>
            </a:r>
            <a:r>
              <a:rPr lang="ru-RU" sz="2400" b="1" dirty="0">
                <a:solidFill>
                  <a:srgbClr val="0070C0"/>
                </a:solidFill>
              </a:rPr>
              <a:t>школьного этапа олимпиады вправе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выполнять </a:t>
            </a:r>
            <a:r>
              <a:rPr lang="ru-RU" sz="2400" b="1" dirty="0">
                <a:solidFill>
                  <a:srgbClr val="0070C0"/>
                </a:solidFill>
              </a:rPr>
              <a:t>олимпиадные задания, </a:t>
            </a:r>
            <a:r>
              <a:rPr lang="ru-RU" sz="2400" b="1" dirty="0" smtClean="0">
                <a:solidFill>
                  <a:srgbClr val="0070C0"/>
                </a:solidFill>
              </a:rPr>
              <a:t>разработанные </a:t>
            </a:r>
            <a:r>
              <a:rPr lang="ru-RU" sz="2400" b="1" dirty="0">
                <a:solidFill>
                  <a:srgbClr val="0070C0"/>
                </a:solidFill>
              </a:rPr>
              <a:t>для более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старших </a:t>
            </a:r>
            <a:r>
              <a:rPr lang="ru-RU" sz="2400" b="1" dirty="0">
                <a:solidFill>
                  <a:srgbClr val="0070C0"/>
                </a:solidFill>
              </a:rPr>
              <a:t>классов по отношению к тем, в которых они проходят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70C0"/>
                </a:solidFill>
              </a:rPr>
              <a:t>обучение. В случае прохождения на последующие этапы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олимпиады</a:t>
            </a:r>
            <a:r>
              <a:rPr lang="ru-RU" sz="2400" b="1" dirty="0">
                <a:solidFill>
                  <a:srgbClr val="0070C0"/>
                </a:solidFill>
              </a:rPr>
              <a:t>, данные участники </a:t>
            </a:r>
            <a:r>
              <a:rPr lang="ru-RU" sz="2400" b="1" dirty="0" smtClean="0">
                <a:solidFill>
                  <a:srgbClr val="0070C0"/>
                </a:solidFill>
              </a:rPr>
              <a:t>выполняют </a:t>
            </a:r>
            <a:r>
              <a:rPr lang="ru-RU" sz="2400" b="1" dirty="0">
                <a:solidFill>
                  <a:srgbClr val="0070C0"/>
                </a:solidFill>
              </a:rPr>
              <a:t>олимпиадные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задания</a:t>
            </a:r>
            <a:r>
              <a:rPr lang="ru-RU" sz="2400" b="1" dirty="0">
                <a:solidFill>
                  <a:srgbClr val="0070C0"/>
                </a:solidFill>
              </a:rPr>
              <a:t>, разработанные для класса, который они выбрали на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                              школьном </a:t>
            </a:r>
            <a:r>
              <a:rPr lang="ru-RU" sz="2400" b="1" dirty="0">
                <a:solidFill>
                  <a:srgbClr val="0070C0"/>
                </a:solidFill>
              </a:rPr>
              <a:t>этапе олимпиады.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1340768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3.</a:t>
            </a:r>
            <a:endParaRPr lang="ru-RU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5669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753600" cy="72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7584" y="1916832"/>
            <a:ext cx="871475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70C0"/>
                </a:solidFill>
              </a:rPr>
              <a:t>После опубликования предварительных результатов проверки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олимпиадных </a:t>
            </a:r>
            <a:r>
              <a:rPr lang="ru-RU" sz="2400" b="1" dirty="0">
                <a:solidFill>
                  <a:srgbClr val="0070C0"/>
                </a:solidFill>
              </a:rPr>
              <a:t>работ у</a:t>
            </a:r>
            <a:r>
              <a:rPr lang="ru-RU" sz="2400" b="1" dirty="0" smtClean="0">
                <a:solidFill>
                  <a:srgbClr val="0070C0"/>
                </a:solidFill>
              </a:rPr>
              <a:t>частники </a:t>
            </a:r>
            <a:r>
              <a:rPr lang="ru-RU" sz="2400" b="1" dirty="0">
                <a:solidFill>
                  <a:srgbClr val="0070C0"/>
                </a:solidFill>
              </a:rPr>
              <a:t>имеют право ознакомиться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      со </a:t>
            </a:r>
            <a:r>
              <a:rPr lang="ru-RU" sz="2400" b="1" dirty="0">
                <a:solidFill>
                  <a:srgbClr val="0070C0"/>
                </a:solidFill>
              </a:rPr>
              <a:t>своими работами, в том числе сообщить о своем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     несогласии </a:t>
            </a:r>
            <a:r>
              <a:rPr lang="ru-RU" sz="2400" b="1" dirty="0">
                <a:solidFill>
                  <a:srgbClr val="0070C0"/>
                </a:solidFill>
              </a:rPr>
              <a:t>с выставленными баллами. В этом случае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Председатель </a:t>
            </a:r>
            <a:r>
              <a:rPr lang="ru-RU" sz="2400" b="1" dirty="0">
                <a:solidFill>
                  <a:srgbClr val="0070C0"/>
                </a:solidFill>
              </a:rPr>
              <a:t>жюри школьной </a:t>
            </a:r>
            <a:r>
              <a:rPr lang="ru-RU" sz="2400" b="1" dirty="0" smtClean="0">
                <a:solidFill>
                  <a:srgbClr val="0070C0"/>
                </a:solidFill>
              </a:rPr>
              <a:t>олимпиады </a:t>
            </a:r>
            <a:r>
              <a:rPr lang="ru-RU" sz="2400" b="1" dirty="0">
                <a:solidFill>
                  <a:srgbClr val="0070C0"/>
                </a:solidFill>
              </a:rPr>
              <a:t>назначает члена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жюри </a:t>
            </a:r>
            <a:r>
              <a:rPr lang="ru-RU" sz="2400" b="1" dirty="0">
                <a:solidFill>
                  <a:srgbClr val="0070C0"/>
                </a:solidFill>
              </a:rPr>
              <a:t>для повторного рассмотрения работы. При этом оценка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  по работе </a:t>
            </a:r>
            <a:r>
              <a:rPr lang="ru-RU" sz="2400" b="1" dirty="0">
                <a:solidFill>
                  <a:srgbClr val="0070C0"/>
                </a:solidFill>
              </a:rPr>
              <a:t>может быть изменена, если запрос </a:t>
            </a:r>
            <a:r>
              <a:rPr lang="ru-RU" sz="2400" b="1" dirty="0" smtClean="0">
                <a:solidFill>
                  <a:srgbClr val="0070C0"/>
                </a:solidFill>
              </a:rPr>
              <a:t>участника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         об </a:t>
            </a:r>
            <a:r>
              <a:rPr lang="ru-RU" sz="2400" b="1" dirty="0">
                <a:solidFill>
                  <a:srgbClr val="0070C0"/>
                </a:solidFill>
              </a:rPr>
              <a:t>изменении оценки признается </a:t>
            </a:r>
            <a:r>
              <a:rPr lang="ru-RU" sz="2400" b="1" dirty="0" smtClean="0">
                <a:solidFill>
                  <a:srgbClr val="0070C0"/>
                </a:solidFill>
              </a:rPr>
              <a:t>обоснованным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4" y="155679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4.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903696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2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9592" y="1495116"/>
            <a:ext cx="4219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</a:rPr>
              <a:t>5.</a:t>
            </a:r>
            <a:endParaRPr lang="ru-RU" sz="24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27583" y="2132856"/>
            <a:ext cx="9156353" cy="44670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70C0"/>
                </a:solidFill>
              </a:rPr>
              <a:t>По результатам олимпиады создается итоговая </a:t>
            </a:r>
            <a:r>
              <a:rPr lang="ru-RU" sz="2400" b="1" dirty="0" smtClean="0">
                <a:solidFill>
                  <a:srgbClr val="0070C0"/>
                </a:solidFill>
              </a:rPr>
              <a:t>таблица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по каждой параллели. </a:t>
            </a:r>
            <a:r>
              <a:rPr lang="ru-RU" sz="2400" b="1" dirty="0" smtClean="0">
                <a:solidFill>
                  <a:srgbClr val="0070C0"/>
                </a:solidFill>
              </a:rPr>
              <a:t>Участники </a:t>
            </a:r>
            <a:r>
              <a:rPr lang="ru-RU" sz="2400" b="1" dirty="0">
                <a:solidFill>
                  <a:srgbClr val="0070C0"/>
                </a:solidFill>
              </a:rPr>
              <a:t>школьного этапа Олимпиады</a:t>
            </a:r>
            <a:r>
              <a:rPr lang="ru-RU" sz="2400" b="1" dirty="0" smtClean="0">
                <a:solidFill>
                  <a:srgbClr val="0070C0"/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набравшие наибольшее количество баллов в своей </a:t>
            </a:r>
            <a:r>
              <a:rPr lang="ru-RU" sz="2400" b="1" dirty="0" smtClean="0">
                <a:solidFill>
                  <a:srgbClr val="0070C0"/>
                </a:solidFill>
              </a:rPr>
              <a:t>параллели,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r>
              <a:rPr lang="ru-RU" sz="2400" b="1" dirty="0">
                <a:solidFill>
                  <a:srgbClr val="0070C0"/>
                </a:solidFill>
              </a:rPr>
              <a:t>признаются победителями школьного этапа Олимпиады.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Количество </a:t>
            </a:r>
            <a:r>
              <a:rPr lang="ru-RU" sz="2400" b="1" dirty="0">
                <a:solidFill>
                  <a:srgbClr val="0070C0"/>
                </a:solidFill>
              </a:rPr>
              <a:t>призеров </a:t>
            </a:r>
            <a:r>
              <a:rPr lang="ru-RU" sz="2400" b="1" dirty="0" smtClean="0">
                <a:solidFill>
                  <a:srgbClr val="0070C0"/>
                </a:solidFill>
              </a:rPr>
              <a:t>школьного </a:t>
            </a:r>
            <a:r>
              <a:rPr lang="ru-RU" sz="2400" b="1" dirty="0">
                <a:solidFill>
                  <a:srgbClr val="0070C0"/>
                </a:solidFill>
              </a:rPr>
              <a:t>этапа Олимпиады определяется,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исходя </a:t>
            </a:r>
            <a:r>
              <a:rPr lang="ru-RU" sz="2400" b="1" dirty="0">
                <a:solidFill>
                  <a:srgbClr val="0070C0"/>
                </a:solidFill>
              </a:rPr>
              <a:t>из квоты победителей и призеров, </a:t>
            </a:r>
            <a:r>
              <a:rPr lang="ru-RU" sz="2400" b="1" dirty="0" smtClean="0">
                <a:solidFill>
                  <a:srgbClr val="0070C0"/>
                </a:solidFill>
              </a:rPr>
              <a:t>установленной 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организатором </a:t>
            </a:r>
            <a:r>
              <a:rPr lang="ru-RU" sz="2400" b="1" dirty="0">
                <a:solidFill>
                  <a:srgbClr val="0070C0"/>
                </a:solidFill>
              </a:rPr>
              <a:t>муниципального этапа Олимпиады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</a:t>
            </a:r>
            <a:endParaRPr lang="ru-RU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057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53600" cy="727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771800" y="404664"/>
            <a:ext cx="3384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latin typeface="Arial Black" panose="020B0A04020102020204" pitchFamily="34" charset="0"/>
              </a:rPr>
              <a:t>Характер заданий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3568" y="2204864"/>
            <a:ext cx="784887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7030A0"/>
                </a:solidFill>
              </a:rPr>
              <a:t>               </a:t>
            </a:r>
            <a:r>
              <a:rPr lang="ru-RU" sz="2400" b="1" dirty="0" smtClean="0">
                <a:solidFill>
                  <a:srgbClr val="7030A0"/>
                </a:solidFill>
              </a:rPr>
              <a:t>1.</a:t>
            </a:r>
            <a:r>
              <a:rPr lang="ru-RU" dirty="0" smtClean="0"/>
              <a:t>  </a:t>
            </a:r>
            <a:r>
              <a:rPr lang="ru-RU" sz="2400" b="1" dirty="0">
                <a:solidFill>
                  <a:srgbClr val="0070C0"/>
                </a:solidFill>
              </a:rPr>
              <a:t>Задания не должны носить характер </a:t>
            </a:r>
            <a:r>
              <a:rPr lang="ru-RU" sz="2400" b="1" dirty="0" smtClean="0">
                <a:solidFill>
                  <a:srgbClr val="0070C0"/>
                </a:solidFill>
              </a:rPr>
              <a:t>обычной</a:t>
            </a: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          </a:t>
            </a:r>
            <a:r>
              <a:rPr lang="ru-RU" sz="2400" b="1" dirty="0">
                <a:solidFill>
                  <a:srgbClr val="0070C0"/>
                </a:solidFill>
              </a:rPr>
              <a:t>контрольной работы по </a:t>
            </a:r>
            <a:r>
              <a:rPr lang="ru-RU" sz="2400" b="1" dirty="0" smtClean="0">
                <a:solidFill>
                  <a:srgbClr val="0070C0"/>
                </a:solidFill>
              </a:rPr>
              <a:t>различным </a:t>
            </a:r>
            <a:r>
              <a:rPr lang="ru-RU" sz="2400" b="1" dirty="0">
                <a:solidFill>
                  <a:srgbClr val="0070C0"/>
                </a:solidFill>
              </a:rPr>
              <a:t>разделам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0070C0"/>
                </a:solidFill>
              </a:rPr>
              <a:t> </a:t>
            </a:r>
            <a:r>
              <a:rPr lang="ru-RU" sz="2400" b="1" dirty="0" smtClean="0">
                <a:solidFill>
                  <a:srgbClr val="0070C0"/>
                </a:solidFill>
              </a:rPr>
              <a:t>                                 школьной </a:t>
            </a:r>
            <a:r>
              <a:rPr lang="ru-RU" sz="2400" b="1" dirty="0">
                <a:solidFill>
                  <a:srgbClr val="0070C0"/>
                </a:solidFill>
              </a:rPr>
              <a:t>математики. </a:t>
            </a:r>
            <a:endParaRPr lang="ru-RU" sz="2400" b="1" dirty="0" smtClean="0">
              <a:solidFill>
                <a:srgbClr val="0070C0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                          Большая </a:t>
            </a:r>
            <a:r>
              <a:rPr lang="ru-RU" sz="2400" b="1" dirty="0">
                <a:solidFill>
                  <a:srgbClr val="0070C0"/>
                </a:solidFill>
              </a:rPr>
              <a:t>часть заданий должна</a:t>
            </a:r>
          </a:p>
          <a:p>
            <a:pPr>
              <a:lnSpc>
                <a:spcPct val="150000"/>
              </a:lnSpc>
            </a:pPr>
            <a:r>
              <a:rPr lang="ru-RU" sz="2400" b="1" dirty="0" smtClean="0">
                <a:solidFill>
                  <a:srgbClr val="0070C0"/>
                </a:solidFill>
              </a:rPr>
              <a:t>          включать </a:t>
            </a:r>
            <a:r>
              <a:rPr lang="ru-RU" sz="2400" b="1" dirty="0">
                <a:solidFill>
                  <a:srgbClr val="0070C0"/>
                </a:solidFill>
              </a:rPr>
              <a:t>в себя элементы (научного) творчества.</a:t>
            </a:r>
          </a:p>
        </p:txBody>
      </p:sp>
    </p:spTree>
    <p:extLst>
      <p:ext uri="{BB962C8B-B14F-4D97-AF65-F5344CB8AC3E}">
        <p14:creationId xmlns:p14="http://schemas.microsoft.com/office/powerpoint/2010/main" val="408788245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1048</Words>
  <Application>Microsoft Office PowerPoint</Application>
  <PresentationFormat>Экран (4:3)</PresentationFormat>
  <Paragraphs>154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</dc:creator>
  <cp:lastModifiedBy>Olga</cp:lastModifiedBy>
  <cp:revision>12</cp:revision>
  <dcterms:created xsi:type="dcterms:W3CDTF">2014-11-05T18:16:01Z</dcterms:created>
  <dcterms:modified xsi:type="dcterms:W3CDTF">2014-11-05T20:36:58Z</dcterms:modified>
</cp:coreProperties>
</file>