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78" r:id="rId10"/>
    <p:sldId id="265" r:id="rId11"/>
    <p:sldId id="269" r:id="rId12"/>
    <p:sldId id="266" r:id="rId13"/>
    <p:sldId id="267" r:id="rId14"/>
    <p:sldId id="288" r:id="rId15"/>
    <p:sldId id="289" r:id="rId16"/>
    <p:sldId id="270" r:id="rId17"/>
    <p:sldId id="271" r:id="rId18"/>
    <p:sldId id="272" r:id="rId19"/>
    <p:sldId id="273" r:id="rId20"/>
    <p:sldId id="279" r:id="rId21"/>
    <p:sldId id="281" r:id="rId22"/>
    <p:sldId id="280" r:id="rId23"/>
    <p:sldId id="274" r:id="rId24"/>
    <p:sldId id="287" r:id="rId25"/>
    <p:sldId id="28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600" autoAdjust="0"/>
    <p:restoredTop sz="94660"/>
  </p:normalViewPr>
  <p:slideViewPr>
    <p:cSldViewPr>
      <p:cViewPr varScale="1">
        <p:scale>
          <a:sx n="104" d="100"/>
          <a:sy n="104" d="100"/>
        </p:scale>
        <p:origin x="-2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3789040"/>
            <a:ext cx="7772400" cy="2529464"/>
          </a:xfrm>
        </p:spPr>
        <p:txBody>
          <a:bodyPr/>
          <a:lstStyle/>
          <a:p>
            <a:pPr algn="ctr"/>
            <a:r>
              <a:rPr lang="ru-RU" sz="4800" dirty="0" smtClean="0"/>
              <a:t>Наследственная изменчивость</a:t>
            </a:r>
            <a:br>
              <a:rPr lang="ru-RU" sz="4800" dirty="0" smtClean="0"/>
            </a:br>
            <a:r>
              <a:rPr lang="ru-RU" sz="4800" dirty="0" smtClean="0"/>
              <a:t>10 класс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71600" y="0"/>
            <a:ext cx="7772400" cy="9144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Изменение числа хромосом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venf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981075"/>
            <a:ext cx="9144000" cy="54689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71600" y="115888"/>
            <a:ext cx="7772400" cy="9144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Синдром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Патау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(анеуплоидия)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Копия болезнь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51520" y="908720"/>
            <a:ext cx="4176713" cy="24780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Рисунок 4" descr="болезн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27524" y="3356992"/>
            <a:ext cx="4436964" cy="33523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772400" cy="914400"/>
          </a:xfrm>
        </p:spPr>
        <p:txBody>
          <a:bodyPr/>
          <a:lstStyle/>
          <a:p>
            <a:pPr algn="ctr"/>
            <a:r>
              <a:rPr lang="ru-RU" sz="6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Полиплоидия</a:t>
            </a:r>
            <a:endParaRPr lang="ru-RU" sz="6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триплоид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t="21797" b="27803"/>
          <a:stretch>
            <a:fillRect/>
          </a:stretch>
        </p:blipFill>
        <p:spPr>
          <a:xfrm>
            <a:off x="251520" y="1844824"/>
            <a:ext cx="8716963" cy="39608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тис пшен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b="2604"/>
          <a:stretch>
            <a:fillRect/>
          </a:stretch>
        </p:blipFill>
        <p:spPr>
          <a:xfrm>
            <a:off x="0" y="333375"/>
            <a:ext cx="8855075" cy="5832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enf.bmp"/>
          <p:cNvPicPr>
            <a:picLocks noChangeAspect="1"/>
          </p:cNvPicPr>
          <p:nvPr/>
        </p:nvPicPr>
        <p:blipFill>
          <a:blip r:embed="rId2" cstate="print"/>
          <a:srcRect l="31558" t="26848" r="13739" b="22075"/>
          <a:stretch>
            <a:fillRect/>
          </a:stretch>
        </p:blipFill>
        <p:spPr>
          <a:xfrm>
            <a:off x="1763688" y="1916832"/>
            <a:ext cx="5976664" cy="4464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224136"/>
          </a:xfrm>
        </p:spPr>
        <p:txBody>
          <a:bodyPr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Генные мутации- это мутации, обусловленные изменением молекулярной структуры гена.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Хромосомные мутации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— это структурные изменения хромосом, возникающие вследствие перестройки хромосом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8567738" cy="1223962"/>
          </a:xfrm>
        </p:spPr>
        <p:txBody>
          <a:bodyPr/>
          <a:lstStyle/>
          <a:p>
            <a:pPr algn="ctr"/>
            <a:r>
              <a:rPr lang="ru-RU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Траслокация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перенос части генетического материала с одной хромосомы на другую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да хром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755576" y="1196752"/>
            <a:ext cx="7632700" cy="5556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8640763" cy="12238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Инверсия - изменения ориентации участка хромосомы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ещё хром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412776"/>
            <a:ext cx="6842125" cy="52339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30213" y="260350"/>
            <a:ext cx="8713787" cy="1189038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Дупликация - удвоение части генетического материала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хром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484784"/>
            <a:ext cx="6842125" cy="5135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564563" cy="1189038"/>
          </a:xfrm>
        </p:spPr>
        <p:txBody>
          <a:bodyPr/>
          <a:lstStyle/>
          <a:p>
            <a:pPr algn="ctr"/>
            <a:r>
              <a:rPr lang="ru-RU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Делеция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потеря хромосомой части генетического материала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хромосо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l="9833" r="10256"/>
          <a:stretch>
            <a:fillRect/>
          </a:stretch>
        </p:blipFill>
        <p:spPr>
          <a:xfrm>
            <a:off x="683568" y="1052736"/>
            <a:ext cx="7351712" cy="5543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oin9ko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640960" cy="64443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691680" y="260648"/>
            <a:ext cx="6437724" cy="584775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balanced" dir="t">
              <a:rot lat="0" lon="0" rev="2100000"/>
            </a:lightRig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32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ХАРАКТЕРУ ПРОЯВЛЕНИЯ</a:t>
            </a:r>
          </a:p>
        </p:txBody>
      </p:sp>
      <p:sp>
        <p:nvSpPr>
          <p:cNvPr id="8195" name="Line 3"/>
          <p:cNvSpPr>
            <a:spLocks noChangeShapeType="1"/>
          </p:cNvSpPr>
          <p:nvPr/>
        </p:nvSpPr>
        <p:spPr bwMode="auto">
          <a:xfrm>
            <a:off x="2555776" y="764704"/>
            <a:ext cx="419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196" name="Oval 4"/>
          <p:cNvSpPr>
            <a:spLocks noChangeArrowheads="1"/>
          </p:cNvSpPr>
          <p:nvPr/>
        </p:nvSpPr>
        <p:spPr bwMode="auto">
          <a:xfrm>
            <a:off x="914400" y="1447800"/>
            <a:ext cx="2667000" cy="1524000"/>
          </a:xfrm>
          <a:prstGeom prst="ellipse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ДОМИНАНТНЫЕ</a:t>
            </a:r>
          </a:p>
        </p:txBody>
      </p:sp>
      <p:sp>
        <p:nvSpPr>
          <p:cNvPr id="8197" name="Oval 5"/>
          <p:cNvSpPr>
            <a:spLocks noChangeArrowheads="1"/>
          </p:cNvSpPr>
          <p:nvPr/>
        </p:nvSpPr>
        <p:spPr bwMode="auto">
          <a:xfrm>
            <a:off x="5436096" y="1412776"/>
            <a:ext cx="2743200" cy="1524000"/>
          </a:xfrm>
          <a:prstGeom prst="ellipse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РЕЦЕССИВНЫЕ</a:t>
            </a:r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 flipH="1">
            <a:off x="2667000" y="762000"/>
            <a:ext cx="457200" cy="685800"/>
          </a:xfrm>
          <a:prstGeom prst="line">
            <a:avLst/>
          </a:prstGeom>
          <a:ln>
            <a:solidFill>
              <a:schemeClr val="tx1"/>
            </a:solidFill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8200" name="Rectangle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1520" y="3733800"/>
            <a:ext cx="3888432" cy="2286000"/>
          </a:xfrm>
          <a:prstGeom prst="round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ЛЕТАЛЬНЫЕ,</a:t>
            </a:r>
          </a:p>
          <a:p>
            <a:pPr algn="ctr"/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СОВМЕСТИМЫЕ С </a:t>
            </a:r>
          </a:p>
          <a:p>
            <a:pPr algn="ctr"/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ЖИЗНЬЮ</a:t>
            </a:r>
          </a:p>
          <a:p>
            <a:pPr algn="ctr"/>
            <a:endParaRPr lang="ru-RU" sz="2000" dirty="0"/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4788024" y="3717032"/>
            <a:ext cx="3816424" cy="2286000"/>
          </a:xfrm>
          <a:prstGeom prst="round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ПОЛУЛЕТАЛЬНЫЕ,</a:t>
            </a:r>
          </a:p>
          <a:p>
            <a:pPr algn="ctr"/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СНИЖАЮЩИЕ</a:t>
            </a:r>
          </a:p>
          <a:p>
            <a:pPr algn="ctr"/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ЖИЗНЕСПОСОБНОСТЬ</a:t>
            </a:r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2209800" y="2971800"/>
            <a:ext cx="0" cy="7620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>
            <a:off x="6876256" y="2924944"/>
            <a:ext cx="0" cy="762000"/>
          </a:xfrm>
          <a:prstGeom prst="line">
            <a:avLst/>
          </a:prstGeom>
          <a:ln>
            <a:solidFill>
              <a:srgbClr val="002060"/>
            </a:solidFill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 flipH="1">
            <a:off x="2286000" y="2924944"/>
            <a:ext cx="4590256" cy="808856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>
            <a:off x="2209800" y="2971800"/>
            <a:ext cx="4594448" cy="673224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216" name="Line 0"/>
          <p:cNvSpPr>
            <a:spLocks noChangeShapeType="1"/>
          </p:cNvSpPr>
          <p:nvPr/>
        </p:nvSpPr>
        <p:spPr bwMode="auto">
          <a:xfrm>
            <a:off x="5580112" y="692696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40" name="Line 0"/>
          <p:cNvSpPr>
            <a:spLocks noChangeShapeType="1"/>
          </p:cNvSpPr>
          <p:nvPr/>
        </p:nvSpPr>
        <p:spPr bwMode="auto">
          <a:xfrm>
            <a:off x="6444208" y="764704"/>
            <a:ext cx="288032" cy="648072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l="3125" t="14561" r="3125" b="10634"/>
          <a:stretch>
            <a:fillRect/>
          </a:stretch>
        </p:blipFill>
        <p:spPr bwMode="auto">
          <a:xfrm>
            <a:off x="0" y="1385888"/>
            <a:ext cx="9144000" cy="54721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403648" y="0"/>
            <a:ext cx="644945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Примеры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доминантных и </a:t>
            </a:r>
          </a:p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рецессивных 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признаков человека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755576" y="5733256"/>
            <a:ext cx="35627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Доминантные признаки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4716016" y="5733256"/>
            <a:ext cx="34096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Рецессивные признаки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187624" y="620688"/>
            <a:ext cx="6840760" cy="584775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МЕСТУ ВОЗНИКНОВЕНИЯ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187624" y="1556792"/>
            <a:ext cx="3048000" cy="1447800"/>
          </a:xfrm>
          <a:prstGeom prst="round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ПОЛОВЫХ </a:t>
            </a:r>
          </a:p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КЛЕТКАХ</a:t>
            </a:r>
          </a:p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ГЕНЕРАТИВНЫЕ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4800600" y="1524000"/>
            <a:ext cx="3048000" cy="1447800"/>
          </a:xfrm>
          <a:prstGeom prst="round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КЛЕТКАХ </a:t>
            </a:r>
          </a:p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ТЕЛА</a:t>
            </a:r>
          </a:p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СОМАТИЧЕСКИЕ </a:t>
            </a:r>
          </a:p>
          <a:p>
            <a:pPr algn="ctr"/>
            <a:endParaRPr lang="ru-RU" sz="1800" b="1" dirty="0"/>
          </a:p>
        </p:txBody>
      </p:sp>
      <p:sp>
        <p:nvSpPr>
          <p:cNvPr id="10248" name="Rectangle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043608" y="3573016"/>
            <a:ext cx="3048000" cy="2667000"/>
          </a:xfrm>
          <a:prstGeom prst="round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ПРОЯВЛЯЮТСЯ </a:t>
            </a:r>
          </a:p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СЛЕДУЮЩИХ</a:t>
            </a:r>
          </a:p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ПОКОЛЕНИЯХ</a:t>
            </a:r>
          </a:p>
        </p:txBody>
      </p:sp>
      <p:sp>
        <p:nvSpPr>
          <p:cNvPr id="10249" name="Rectangl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876800" y="3505200"/>
            <a:ext cx="3048000" cy="2743200"/>
          </a:xfrm>
          <a:prstGeom prst="round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ПЕРЕДАЮТСЯ </a:t>
            </a:r>
          </a:p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ПОТОМКАМ</a:t>
            </a:r>
          </a:p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БЕСПОЛОМ</a:t>
            </a:r>
          </a:p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РАЗМНОЖЕНИИ</a:t>
            </a: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2627784" y="2996952"/>
            <a:ext cx="0" cy="6096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6400800" y="2971800"/>
            <a:ext cx="0" cy="5334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1264" name="Line 0"/>
          <p:cNvSpPr>
            <a:spLocks noChangeShapeType="1"/>
          </p:cNvSpPr>
          <p:nvPr/>
        </p:nvSpPr>
        <p:spPr bwMode="auto">
          <a:xfrm>
            <a:off x="2209800" y="1219200"/>
            <a:ext cx="502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" name="Line 0"/>
          <p:cNvSpPr>
            <a:spLocks noChangeShapeType="1"/>
          </p:cNvSpPr>
          <p:nvPr/>
        </p:nvSpPr>
        <p:spPr bwMode="auto">
          <a:xfrm>
            <a:off x="2667000" y="1219200"/>
            <a:ext cx="0" cy="3048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1266" name="Line 2"/>
          <p:cNvSpPr>
            <a:spLocks noChangeShapeType="1"/>
          </p:cNvSpPr>
          <p:nvPr/>
        </p:nvSpPr>
        <p:spPr bwMode="auto">
          <a:xfrm>
            <a:off x="6324600" y="1219200"/>
            <a:ext cx="0" cy="3048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475656" y="188640"/>
            <a:ext cx="5760640" cy="136815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Мутагены</a:t>
            </a:r>
            <a:endParaRPr lang="ru-RU" sz="4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2204864"/>
            <a:ext cx="3384376" cy="216024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Химические мутагены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04048" y="2132856"/>
            <a:ext cx="3528392" cy="2232248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Физические мутагены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27784" y="4725144"/>
            <a:ext cx="3816424" cy="194421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Биологические мутагены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2987824" y="1556792"/>
            <a:ext cx="864096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932040" y="1556792"/>
            <a:ext cx="936104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427984" y="1556792"/>
            <a:ext cx="36004" cy="30963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268760"/>
            <a:ext cx="4464496" cy="4320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68760"/>
            <a:ext cx="3960440" cy="4320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1763688" y="260648"/>
            <a:ext cx="5760640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Физические мутагены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5733256"/>
            <a:ext cx="3240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ультрафиолетовое излучение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7984" y="5473005"/>
            <a:ext cx="41764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все виды ионизирующего излучения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40768"/>
            <a:ext cx="3240360" cy="3825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484784"/>
            <a:ext cx="3456384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179512" y="5445224"/>
            <a:ext cx="4752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окислители и  восстановители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36096" y="5445224"/>
            <a:ext cx="3240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некоторые пищевые добавки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914400"/>
          </a:xfr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Химические мутагены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9144000" cy="15113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Комбинативная изменчивость - новое сочетание генов в генотипе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кошки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683568" y="1484784"/>
            <a:ext cx="7705725" cy="523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950" y="0"/>
            <a:ext cx="9036050" cy="1549400"/>
          </a:xfrm>
        </p:spPr>
        <p:txBody>
          <a:bodyPr/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Независимое расхождение хромосом при мейозе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типы гамет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1989138"/>
            <a:ext cx="9144000" cy="34559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shade val="100000"/>
                <a:satMod val="150000"/>
                <a:alpha val="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8785225" cy="133191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Рекомбинации генов благодаря кроссинговеру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кросинговер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1556792"/>
            <a:ext cx="9144000" cy="4896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6841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Случайное их сочетание при оплодотворении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зиготы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b="3085"/>
          <a:stretch>
            <a:fillRect/>
          </a:stretch>
        </p:blipFill>
        <p:spPr>
          <a:xfrm>
            <a:off x="251520" y="1268760"/>
            <a:ext cx="8642350" cy="53768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8856663" cy="1311275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Гетерозис - скрещивание друг с другом генетически отдалённых форм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мул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b="4179"/>
          <a:stretch>
            <a:fillRect/>
          </a:stretch>
        </p:blipFill>
        <p:spPr>
          <a:xfrm>
            <a:off x="755576" y="1268760"/>
            <a:ext cx="7632700" cy="548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8856663" cy="1909762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Мутационная изменчивость связана с мутациями-изменениями генетического аппарата клетки.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кошка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b="5754"/>
          <a:stretch>
            <a:fillRect/>
          </a:stretch>
        </p:blipFill>
        <p:spPr>
          <a:xfrm>
            <a:off x="4816475" y="3573463"/>
            <a:ext cx="4327525" cy="3095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Содержимое 3" descr="геные мутации.JPG"/>
          <p:cNvPicPr>
            <a:picLocks noChangeAspect="1"/>
          </p:cNvPicPr>
          <p:nvPr/>
        </p:nvPicPr>
        <p:blipFill>
          <a:blip r:embed="rId3" cstate="print"/>
          <a:srcRect b="7353"/>
          <a:stretch>
            <a:fillRect/>
          </a:stretch>
        </p:blipFill>
        <p:spPr>
          <a:xfrm>
            <a:off x="107503" y="1916832"/>
            <a:ext cx="4540787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154740" y="485775"/>
            <a:ext cx="6817059" cy="646986"/>
          </a:xfrm>
          <a:prstGeom prst="round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УРОВНЮ ВОЗНИКНОВЕНИЯ</a:t>
            </a:r>
          </a:p>
        </p:txBody>
      </p:sp>
      <p:sp>
        <p:nvSpPr>
          <p:cNvPr id="13315" name="Line 3"/>
          <p:cNvSpPr>
            <a:spLocks noChangeShapeType="1"/>
          </p:cNvSpPr>
          <p:nvPr/>
        </p:nvSpPr>
        <p:spPr bwMode="auto">
          <a:xfrm>
            <a:off x="1371600" y="990600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Rectangl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81000" y="1447800"/>
            <a:ext cx="1981200" cy="2667000"/>
          </a:xfrm>
          <a:prstGeom prst="round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ГЕНОМНЫЕ</a:t>
            </a:r>
          </a:p>
          <a:p>
            <a:pPr algn="ctr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ПРИВОДЯТ</a:t>
            </a:r>
          </a:p>
          <a:p>
            <a:pPr algn="ctr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К</a:t>
            </a:r>
          </a:p>
          <a:p>
            <a:pPr algn="ctr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ИЗМЕНЕНИЮ</a:t>
            </a:r>
          </a:p>
          <a:p>
            <a:pPr algn="ctr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ЧИСЛА</a:t>
            </a:r>
          </a:p>
          <a:p>
            <a:pPr algn="ctr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ХРОМОСОМ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124200" y="1447800"/>
            <a:ext cx="1981200" cy="2667000"/>
          </a:xfrm>
          <a:prstGeom prst="round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ГЕННЫЕ</a:t>
            </a:r>
          </a:p>
          <a:p>
            <a:pPr algn="ctr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ИЛИ</a:t>
            </a:r>
          </a:p>
          <a:p>
            <a:pPr algn="ctr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ТОЧКОВЫЕ</a:t>
            </a:r>
          </a:p>
          <a:p>
            <a:pPr algn="ctr"/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8" name="Rectangl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943600" y="1447800"/>
            <a:ext cx="2895600" cy="1828800"/>
          </a:xfrm>
          <a:prstGeom prst="round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ХРОМОСОМНЫЕ</a:t>
            </a:r>
          </a:p>
          <a:p>
            <a:pPr algn="ctr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ПЕРЕСТРОЙКА</a:t>
            </a:r>
          </a:p>
          <a:p>
            <a:pPr algn="ctr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ХРОМОСОМ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457200" y="4343400"/>
            <a:ext cx="1905000" cy="2286000"/>
          </a:xfrm>
          <a:prstGeom prst="round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ПОЛИПЛОИДИЯ</a:t>
            </a:r>
          </a:p>
          <a:p>
            <a:pPr algn="ctr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КРАТНОЕ</a:t>
            </a:r>
          </a:p>
          <a:p>
            <a:pPr algn="ctr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УВЕЛИЧЕНИЕ</a:t>
            </a:r>
          </a:p>
          <a:p>
            <a:pPr algn="ctr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ЧИСЛА</a:t>
            </a:r>
          </a:p>
          <a:p>
            <a:pPr algn="ctr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ХРОМОСОМ</a:t>
            </a: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5562600" y="3581400"/>
            <a:ext cx="1529680" cy="1524000"/>
          </a:xfrm>
          <a:prstGeom prst="round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УДВОЕНИЕ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УЧАСТКА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ДУПЛИКАЦИЯ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7620000" y="3581400"/>
            <a:ext cx="1371600" cy="1524000"/>
          </a:xfrm>
          <a:prstGeom prst="round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НЕХВАТКА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УЧАСТКА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ДЕЛЕЦИЯ</a:t>
            </a:r>
          </a:p>
          <a:p>
            <a:pPr algn="ctr"/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6019800" y="5334000"/>
            <a:ext cx="2743200" cy="1219200"/>
          </a:xfrm>
          <a:prstGeom prst="round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ПЕРЕМЕЩЕНИЕ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УЧАСТКА НА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НЕГОМОЛОГИЧНУЮ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ХР.ТРАНСЛОКАЦИЯ</a:t>
            </a:r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 flipH="1">
            <a:off x="1524000" y="990600"/>
            <a:ext cx="838200" cy="4572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4" name="Rectangle 1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916238" y="4437063"/>
            <a:ext cx="2447925" cy="2087562"/>
          </a:xfrm>
          <a:prstGeom prst="round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МУТАНТНЫЙ ГЕН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СПОСОБСТВУЕТ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ВОЗНИКНОВЕНИЮ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НОВЫХ АЛЛЕЛЕЙ</a:t>
            </a:r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>
            <a:off x="4211638" y="981075"/>
            <a:ext cx="0" cy="50323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>
            <a:off x="1403350" y="4076700"/>
            <a:ext cx="0" cy="28892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>
            <a:off x="3995738" y="4076700"/>
            <a:ext cx="0" cy="360363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 flipH="1">
            <a:off x="6300788" y="3212976"/>
            <a:ext cx="647476" cy="360487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>
            <a:off x="7740352" y="3212976"/>
            <a:ext cx="576064" cy="36004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31" name="Line 19"/>
          <p:cNvSpPr>
            <a:spLocks noChangeShapeType="1"/>
          </p:cNvSpPr>
          <p:nvPr/>
        </p:nvSpPr>
        <p:spPr bwMode="auto">
          <a:xfrm>
            <a:off x="7380312" y="3284984"/>
            <a:ext cx="0" cy="208915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6" name="Line 1024"/>
          <p:cNvSpPr>
            <a:spLocks noChangeShapeType="1"/>
          </p:cNvSpPr>
          <p:nvPr/>
        </p:nvSpPr>
        <p:spPr bwMode="auto">
          <a:xfrm>
            <a:off x="6300192" y="980728"/>
            <a:ext cx="938808" cy="467072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</TotalTime>
  <Words>211</Words>
  <Application>Microsoft Office PowerPoint</Application>
  <PresentationFormat>Экран (4:3)</PresentationFormat>
  <Paragraphs>87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Метро</vt:lpstr>
      <vt:lpstr>Наследственная изменчивость 10 класс</vt:lpstr>
      <vt:lpstr>Слайд 2</vt:lpstr>
      <vt:lpstr>Комбинативная изменчивость - новое сочетание генов в генотипе</vt:lpstr>
      <vt:lpstr>Независимое расхождение хромосом при мейозе</vt:lpstr>
      <vt:lpstr>Рекомбинации генов благодаря кроссинговеру</vt:lpstr>
      <vt:lpstr>Случайное их сочетание при оплодотворении</vt:lpstr>
      <vt:lpstr>Гетерозис - скрещивание друг с другом генетически отдалённых форм</vt:lpstr>
      <vt:lpstr>Мутационная изменчивость связана с мутациями-изменениями генетического аппарата клетки.</vt:lpstr>
      <vt:lpstr>Слайд 9</vt:lpstr>
      <vt:lpstr>Изменение числа хромосом</vt:lpstr>
      <vt:lpstr>Синдром Патау (анеуплоидия)</vt:lpstr>
      <vt:lpstr>Полиплоидия</vt:lpstr>
      <vt:lpstr>Слайд 13</vt:lpstr>
      <vt:lpstr>Генные мутации- это мутации, обусловленные изменением молекулярной структуры гена.</vt:lpstr>
      <vt:lpstr>Хромосомные мутации</vt:lpstr>
      <vt:lpstr>Траслокация - перенос части генетического материала с одной хромосомы на другую</vt:lpstr>
      <vt:lpstr>Инверсия - изменения ориентации участка хромосомы</vt:lpstr>
      <vt:lpstr>Дупликация - удвоение части генетического материала</vt:lpstr>
      <vt:lpstr>Делеция - потеря хромосомой части генетического материала</vt:lpstr>
      <vt:lpstr>Слайд 20</vt:lpstr>
      <vt:lpstr>Слайд 21</vt:lpstr>
      <vt:lpstr>Слайд 22</vt:lpstr>
      <vt:lpstr>Слайд 23</vt:lpstr>
      <vt:lpstr>Слайд 24</vt:lpstr>
      <vt:lpstr>Химические мутагены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permyakova</cp:lastModifiedBy>
  <cp:revision>43</cp:revision>
  <dcterms:modified xsi:type="dcterms:W3CDTF">2014-09-29T14:06:19Z</dcterms:modified>
</cp:coreProperties>
</file>