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32" r:id="rId3"/>
    <p:sldId id="257" r:id="rId4"/>
    <p:sldId id="308" r:id="rId5"/>
    <p:sldId id="309" r:id="rId6"/>
    <p:sldId id="310" r:id="rId7"/>
    <p:sldId id="259" r:id="rId8"/>
    <p:sldId id="311" r:id="rId9"/>
    <p:sldId id="261" r:id="rId10"/>
    <p:sldId id="322" r:id="rId11"/>
    <p:sldId id="334" r:id="rId12"/>
    <p:sldId id="333" r:id="rId13"/>
    <p:sldId id="301" r:id="rId14"/>
    <p:sldId id="312" r:id="rId15"/>
    <p:sldId id="263" r:id="rId16"/>
    <p:sldId id="302" r:id="rId17"/>
    <p:sldId id="313" r:id="rId18"/>
    <p:sldId id="314" r:id="rId19"/>
    <p:sldId id="318" r:id="rId20"/>
    <p:sldId id="346" r:id="rId21"/>
    <p:sldId id="269" r:id="rId22"/>
    <p:sldId id="270" r:id="rId23"/>
    <p:sldId id="271" r:id="rId24"/>
    <p:sldId id="336" r:id="rId25"/>
    <p:sldId id="347" r:id="rId26"/>
    <p:sldId id="348" r:id="rId27"/>
    <p:sldId id="349" r:id="rId28"/>
    <p:sldId id="337" r:id="rId29"/>
    <p:sldId id="339" r:id="rId30"/>
    <p:sldId id="350" r:id="rId31"/>
    <p:sldId id="342" r:id="rId32"/>
    <p:sldId id="306" r:id="rId33"/>
    <p:sldId id="305" r:id="rId34"/>
    <p:sldId id="34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DEB5E-0D3D-4C9F-BA85-09DEA18A3DF3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2636D-2F96-4047-9049-36DFC5C01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274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C6691A-6044-4EB1-A9B0-2A6CF75A5525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C5DE6B-8739-47EC-9839-A3C80235EF77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</a:t>
            </a:r>
            <a:endParaRPr lang="ru-RU" b="1" smtClean="0"/>
          </a:p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ru-RU" b="1" smtClean="0"/>
              <a:t>	</a:t>
            </a:r>
            <a:r>
              <a:rPr lang="ru-RU" b="1" i="1" smtClean="0"/>
              <a:t>Системно-деятельностный подход </a:t>
            </a:r>
            <a:r>
              <a:rPr lang="ru-RU" i="1" smtClean="0"/>
              <a:t> </a:t>
            </a:r>
            <a:r>
              <a:rPr lang="ru-RU" smtClean="0"/>
              <a:t>служит основой  реализации основной образовательной программы начального общего образования  и предполагает ориентацию на достижение основного результата – развитие личности обучающегося на основе универсальных учебных действий познания и освоения мира, признание  решающей роли содержания образования и способов организации образовательной деятельности и учебного сотрудничества в достижении целей личностного и социального развития обучающихся.</a:t>
            </a:r>
            <a:endParaRPr lang="ru-RU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496044-CDA2-4C10-B827-FEDF0A1FDE45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E2946-5DD9-4AE8-812F-B9B48CED4613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САША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DC87D0-C1F0-4EB7-A22C-4D7E251F945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2636D-2F96-4047-9049-36DFC5C01E7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F2BE37-ACA9-45EB-A902-7948580CCAD5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0C2687-F9EB-4ED3-AA4A-19031CC829F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38255B0-10E8-4682-98E4-7AAFEA12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687-F9EB-4ED3-AA4A-19031CC829F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55B0-10E8-4682-98E4-7AAFEA12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687-F9EB-4ED3-AA4A-19031CC829F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55B0-10E8-4682-98E4-7AAFEA12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687-F9EB-4ED3-AA4A-19031CC829F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55B0-10E8-4682-98E4-7AAFEA12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687-F9EB-4ED3-AA4A-19031CC829F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55B0-10E8-4682-98E4-7AAFEA12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687-F9EB-4ED3-AA4A-19031CC829F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55B0-10E8-4682-98E4-7AAFEA12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0C2687-F9EB-4ED3-AA4A-19031CC829F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8255B0-10E8-4682-98E4-7AAFEA120D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40C2687-F9EB-4ED3-AA4A-19031CC829F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38255B0-10E8-4682-98E4-7AAFEA12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687-F9EB-4ED3-AA4A-19031CC829F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55B0-10E8-4682-98E4-7AAFEA12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687-F9EB-4ED3-AA4A-19031CC829F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55B0-10E8-4682-98E4-7AAFEA12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687-F9EB-4ED3-AA4A-19031CC829F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55B0-10E8-4682-98E4-7AAFEA12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0C2687-F9EB-4ED3-AA4A-19031CC829F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38255B0-10E8-4682-98E4-7AAFEA12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dalit.ru/images/435000/431176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458200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Педагогический совет на тему: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Системно-деятельностный</a:t>
            </a:r>
            <a:r>
              <a:rPr lang="ru-RU" b="1" dirty="0" smtClean="0"/>
              <a:t> подход как основа новых образовательных стандартов»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797152"/>
            <a:ext cx="4824536" cy="85538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  </a:t>
            </a:r>
            <a:r>
              <a:rPr lang="ru-RU" sz="3200" b="1" dirty="0" smtClean="0"/>
              <a:t>Ноябрь 2013 года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24508556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7700"/>
            <a:ext cx="9144000" cy="4940300"/>
          </a:xfrm>
        </p:spPr>
        <p:txBody>
          <a:bodyPr/>
          <a:lstStyle/>
          <a:p>
            <a:pPr marL="609600" indent="-609600" algn="ctr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педагогическая задача – </a:t>
            </a:r>
          </a:p>
          <a:p>
            <a:pPr marL="609600" indent="-609600" algn="ctr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и организация условий,</a:t>
            </a:r>
          </a:p>
          <a:p>
            <a:pPr marL="609600" indent="-609600" algn="ctr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инициирующих детское действие</a:t>
            </a: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Oval 6"/>
          <p:cNvSpPr>
            <a:spLocks noChangeArrowheads="1"/>
          </p:cNvSpPr>
          <p:nvPr/>
        </p:nvSpPr>
        <p:spPr bwMode="auto">
          <a:xfrm>
            <a:off x="6443663" y="396875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 dirty="0">
                <a:latin typeface="Tahoma" pitchFamily="34" charset="0"/>
              </a:rPr>
              <a:t>Как учить?</a:t>
            </a:r>
          </a:p>
          <a:p>
            <a:pPr algn="ctr"/>
            <a:endParaRPr lang="ru-RU" sz="1000" b="1" i="1" dirty="0">
              <a:latin typeface="Tahoma" pitchFamily="34" charset="0"/>
            </a:endParaRPr>
          </a:p>
          <a:p>
            <a:pPr algn="ctr"/>
            <a:r>
              <a:rPr lang="ru-RU" b="1" dirty="0"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b="1" dirty="0">
                <a:latin typeface="Tahoma" pitchFamily="34" charset="0"/>
              </a:rPr>
              <a:t>средств</a:t>
            </a:r>
          </a:p>
          <a:p>
            <a:pPr algn="ctr"/>
            <a:r>
              <a:rPr lang="ru-RU" b="1" dirty="0">
                <a:latin typeface="Tahoma" pitchFamily="34" charset="0"/>
              </a:rPr>
              <a:t>обучения</a:t>
            </a:r>
          </a:p>
        </p:txBody>
      </p:sp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3240088" y="396875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latin typeface="Tahoma" pitchFamily="34" charset="0"/>
              </a:rPr>
              <a:t>Ради чего</a:t>
            </a:r>
          </a:p>
          <a:p>
            <a:pPr algn="ctr">
              <a:defRPr/>
            </a:pPr>
            <a:r>
              <a:rPr lang="ru-RU" sz="2400" b="1" i="1" dirty="0">
                <a:latin typeface="Tahoma" pitchFamily="34" charset="0"/>
              </a:rPr>
              <a:t>учить?</a:t>
            </a:r>
          </a:p>
          <a:p>
            <a:pPr algn="ctr">
              <a:defRPr/>
            </a:pPr>
            <a:endParaRPr lang="ru-RU" b="1" i="1" dirty="0">
              <a:latin typeface="Tahoma" pitchFamily="34" charset="0"/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>
              <a:defRPr/>
            </a:pPr>
            <a:endParaRPr lang="ru-RU" sz="8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07950" y="3933825"/>
            <a:ext cx="2339975" cy="233997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latin typeface="Tahoma" pitchFamily="34" charset="0"/>
              </a:rPr>
              <a:t>Чему учить?</a:t>
            </a:r>
          </a:p>
          <a:p>
            <a:pPr algn="ctr">
              <a:defRPr/>
            </a:pPr>
            <a:endParaRPr lang="ru-RU" sz="2400" b="1" i="1" dirty="0">
              <a:latin typeface="Tahoma" pitchFamily="34" charset="0"/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>
              <a:defRPr/>
            </a:pPr>
            <a:endParaRPr lang="ru-RU" sz="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gray">
          <a:xfrm>
            <a:off x="250825" y="260350"/>
            <a:ext cx="8712200" cy="576263"/>
          </a:xfrm>
          <a:prstGeom prst="roundRect">
            <a:avLst>
              <a:gd name="adj" fmla="val 49106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</a:t>
            </a:r>
          </a:p>
        </p:txBody>
      </p:sp>
      <p:sp>
        <p:nvSpPr>
          <p:cNvPr id="17415" name="AutoShape 8"/>
          <p:cNvSpPr>
            <a:spLocks noChangeArrowheads="1"/>
          </p:cNvSpPr>
          <p:nvPr/>
        </p:nvSpPr>
        <p:spPr bwMode="auto">
          <a:xfrm>
            <a:off x="719138" y="3429000"/>
            <a:ext cx="7740650" cy="57150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dirty="0"/>
              <a:t>Вектор смещения акцентов нового стандарта</a:t>
            </a:r>
          </a:p>
        </p:txBody>
      </p:sp>
      <p:sp>
        <p:nvSpPr>
          <p:cNvPr id="17416" name="AutoShape 9"/>
          <p:cNvSpPr>
            <a:spLocks noChangeArrowheads="1"/>
          </p:cNvSpPr>
          <p:nvPr/>
        </p:nvSpPr>
        <p:spPr bwMode="auto">
          <a:xfrm>
            <a:off x="107950" y="981075"/>
            <a:ext cx="8893206" cy="1223963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300" b="1" i="1" dirty="0"/>
              <a:t>Основной результат – развитие личности ребенка</a:t>
            </a:r>
          </a:p>
          <a:p>
            <a:pPr algn="ctr"/>
            <a:r>
              <a:rPr lang="ru-RU" sz="2300" b="1" i="1" dirty="0"/>
              <a:t>на основе  универсальных учебных действий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7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7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7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 build="p"/>
      <p:bldP spid="17411" grpId="0" animBg="1"/>
      <p:bldP spid="3076" grpId="0" animBg="1"/>
      <p:bldP spid="3077" grpId="0" animBg="1"/>
      <p:bldP spid="3078" grpId="0" animBg="1"/>
      <p:bldP spid="17415" grpId="0" animBg="1"/>
      <p:bldP spid="174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6648450" cy="88265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Основные виды УУД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2286000"/>
            <a:ext cx="6334125" cy="3500438"/>
            <a:chOff x="168" y="960"/>
            <a:chExt cx="5375" cy="2915"/>
          </a:xfrm>
        </p:grpSpPr>
        <p:sp>
          <p:nvSpPr>
            <p:cNvPr id="17432" name="Freeform 4"/>
            <p:cNvSpPr>
              <a:spLocks/>
            </p:cNvSpPr>
            <p:nvPr/>
          </p:nvSpPr>
          <p:spPr bwMode="gray">
            <a:xfrm>
              <a:off x="5089" y="960"/>
              <a:ext cx="441" cy="773"/>
            </a:xfrm>
            <a:custGeom>
              <a:avLst/>
              <a:gdLst>
                <a:gd name="T0" fmla="*/ 631 w 308"/>
                <a:gd name="T1" fmla="*/ 364 h 444"/>
                <a:gd name="T2" fmla="*/ 0 w 308"/>
                <a:gd name="T3" fmla="*/ 1346 h 444"/>
                <a:gd name="T4" fmla="*/ 0 w 308"/>
                <a:gd name="T5" fmla="*/ 867 h 444"/>
                <a:gd name="T6" fmla="*/ 631 w 308"/>
                <a:gd name="T7" fmla="*/ 0 h 444"/>
                <a:gd name="T8" fmla="*/ 631 w 308"/>
                <a:gd name="T9" fmla="*/ 364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5"/>
            <p:cNvSpPr>
              <a:spLocks/>
            </p:cNvSpPr>
            <p:nvPr/>
          </p:nvSpPr>
          <p:spPr bwMode="gray">
            <a:xfrm>
              <a:off x="2976" y="960"/>
              <a:ext cx="2567" cy="476"/>
            </a:xfrm>
            <a:custGeom>
              <a:avLst/>
              <a:gdLst>
                <a:gd name="T0" fmla="*/ 3053 w 1786"/>
                <a:gd name="T1" fmla="*/ 798 h 284"/>
                <a:gd name="T2" fmla="*/ 0 w 1786"/>
                <a:gd name="T3" fmla="*/ 798 h 284"/>
                <a:gd name="T4" fmla="*/ 921 w 1786"/>
                <a:gd name="T5" fmla="*/ 0 h 284"/>
                <a:gd name="T6" fmla="*/ 3690 w 1786"/>
                <a:gd name="T7" fmla="*/ 0 h 284"/>
                <a:gd name="T8" fmla="*/ 3053 w 1786"/>
                <a:gd name="T9" fmla="*/ 798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>
                <a:gd name="T0" fmla="*/ 631 w 308"/>
                <a:gd name="T1" fmla="*/ 301 h 442"/>
                <a:gd name="T2" fmla="*/ 0 w 308"/>
                <a:gd name="T3" fmla="*/ 1112 h 442"/>
                <a:gd name="T4" fmla="*/ 0 w 308"/>
                <a:gd name="T5" fmla="*/ 720 h 442"/>
                <a:gd name="T6" fmla="*/ 631 w 308"/>
                <a:gd name="T7" fmla="*/ 0 h 442"/>
                <a:gd name="T8" fmla="*/ 631 w 308"/>
                <a:gd name="T9" fmla="*/ 301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7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>
                <a:gd name="T0" fmla="*/ 3310 w 1920"/>
                <a:gd name="T1" fmla="*/ 713 h 284"/>
                <a:gd name="T2" fmla="*/ 0 w 1920"/>
                <a:gd name="T3" fmla="*/ 713 h 284"/>
                <a:gd name="T4" fmla="*/ 916 w 1920"/>
                <a:gd name="T5" fmla="*/ 0 h 284"/>
                <a:gd name="T6" fmla="*/ 3942 w 1920"/>
                <a:gd name="T7" fmla="*/ 0 h 284"/>
                <a:gd name="T8" fmla="*/ 3310 w 1920"/>
                <a:gd name="T9" fmla="*/ 713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>
                <a:gd name="T0" fmla="*/ 630 w 306"/>
                <a:gd name="T1" fmla="*/ 306 h 444"/>
                <a:gd name="T2" fmla="*/ 0 w 306"/>
                <a:gd name="T3" fmla="*/ 1116 h 444"/>
                <a:gd name="T4" fmla="*/ 0 w 306"/>
                <a:gd name="T5" fmla="*/ 718 h 444"/>
                <a:gd name="T6" fmla="*/ 630 w 306"/>
                <a:gd name="T7" fmla="*/ 0 h 444"/>
                <a:gd name="T8" fmla="*/ 630 w 306"/>
                <a:gd name="T9" fmla="*/ 306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9"/>
            <p:cNvSpPr>
              <a:spLocks/>
            </p:cNvSpPr>
            <p:nvPr/>
          </p:nvSpPr>
          <p:spPr bwMode="gray">
            <a:xfrm>
              <a:off x="3758" y="3047"/>
              <a:ext cx="442" cy="828"/>
            </a:xfrm>
            <a:custGeom>
              <a:avLst/>
              <a:gdLst>
                <a:gd name="T0" fmla="*/ 634 w 308"/>
                <a:gd name="T1" fmla="*/ 425 h 444"/>
                <a:gd name="T2" fmla="*/ 0 w 308"/>
                <a:gd name="T3" fmla="*/ 1544 h 444"/>
                <a:gd name="T4" fmla="*/ 0 w 308"/>
                <a:gd name="T5" fmla="*/ 994 h 444"/>
                <a:gd name="T6" fmla="*/ 634 w 308"/>
                <a:gd name="T7" fmla="*/ 0 h 444"/>
                <a:gd name="T8" fmla="*/ 634 w 308"/>
                <a:gd name="T9" fmla="*/ 425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Freeform 10"/>
            <p:cNvSpPr>
              <a:spLocks/>
            </p:cNvSpPr>
            <p:nvPr/>
          </p:nvSpPr>
          <p:spPr bwMode="gray">
            <a:xfrm>
              <a:off x="1076" y="3051"/>
              <a:ext cx="3133" cy="527"/>
            </a:xfrm>
            <a:custGeom>
              <a:avLst/>
              <a:gdLst>
                <a:gd name="T0" fmla="*/ 3866 w 2180"/>
                <a:gd name="T1" fmla="*/ 978 h 284"/>
                <a:gd name="T2" fmla="*/ 0 w 2180"/>
                <a:gd name="T3" fmla="*/ 978 h 284"/>
                <a:gd name="T4" fmla="*/ 921 w 2180"/>
                <a:gd name="T5" fmla="*/ 0 h 284"/>
                <a:gd name="T6" fmla="*/ 4503 w 2180"/>
                <a:gd name="T7" fmla="*/ 0 h 284"/>
                <a:gd name="T8" fmla="*/ 3866 w 2180"/>
                <a:gd name="T9" fmla="*/ 978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Line 11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0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1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2" name="Line 14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3" name="Line 15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4" name="Line 16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5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6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7" name="Line 19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8" name="Rectangle 21"/>
            <p:cNvSpPr>
              <a:spLocks noChangeArrowheads="1"/>
            </p:cNvSpPr>
            <p:nvPr/>
          </p:nvSpPr>
          <p:spPr bwMode="gray">
            <a:xfrm>
              <a:off x="2633" y="1376"/>
              <a:ext cx="2546" cy="288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</a:rPr>
                <a:t>Коммуникативные УУД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449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</a:rPr>
                <a:t>Познавательные УУД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450" name="Freeform 23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>
                <a:gd name="T0" fmla="*/ 3577 w 2048"/>
                <a:gd name="T1" fmla="*/ 721 h 286"/>
                <a:gd name="T2" fmla="*/ 0 w 2048"/>
                <a:gd name="T3" fmla="*/ 721 h 286"/>
                <a:gd name="T4" fmla="*/ 916 w 2048"/>
                <a:gd name="T5" fmla="*/ 0 h 286"/>
                <a:gd name="T6" fmla="*/ 4206 w 2048"/>
                <a:gd name="T7" fmla="*/ 0 h 286"/>
                <a:gd name="T8" fmla="*/ 3577 w 2048"/>
                <a:gd name="T9" fmla="*/ 721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</a:rPr>
                <a:t>Регулятивные УУД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452" name="Rectangle 25"/>
            <p:cNvSpPr>
              <a:spLocks noChangeArrowheads="1"/>
            </p:cNvSpPr>
            <p:nvPr/>
          </p:nvSpPr>
          <p:spPr bwMode="gray">
            <a:xfrm>
              <a:off x="1075" y="3578"/>
              <a:ext cx="2689" cy="297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453" name="Text Box 26"/>
            <p:cNvSpPr txBox="1">
              <a:spLocks noChangeArrowheads="1"/>
            </p:cNvSpPr>
            <p:nvPr/>
          </p:nvSpPr>
          <p:spPr bwMode="gray">
            <a:xfrm>
              <a:off x="693" y="1198"/>
              <a:ext cx="15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ru-RU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7454" name="Text Box 27"/>
            <p:cNvSpPr txBox="1">
              <a:spLocks noChangeArrowheads="1"/>
            </p:cNvSpPr>
            <p:nvPr/>
          </p:nvSpPr>
          <p:spPr bwMode="gray">
            <a:xfrm>
              <a:off x="693" y="1912"/>
              <a:ext cx="21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>
                  <a:solidFill>
                    <a:schemeClr val="tx2"/>
                  </a:solidFill>
                  <a:latin typeface="Verdana" pitchFamily="34" charset="0"/>
                </a:rPr>
                <a:t> </a:t>
              </a:r>
              <a:endParaRPr lang="en-US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7455" name="Text Box 28"/>
            <p:cNvSpPr txBox="1">
              <a:spLocks noChangeArrowheads="1"/>
            </p:cNvSpPr>
            <p:nvPr/>
          </p:nvSpPr>
          <p:spPr bwMode="gray">
            <a:xfrm>
              <a:off x="693" y="2626"/>
              <a:ext cx="15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7456" name="Text Box 29"/>
            <p:cNvSpPr txBox="1">
              <a:spLocks noChangeArrowheads="1"/>
            </p:cNvSpPr>
            <p:nvPr/>
          </p:nvSpPr>
          <p:spPr bwMode="gray">
            <a:xfrm>
              <a:off x="790" y="3280"/>
              <a:ext cx="15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ru-RU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</p:grpSp>
      <p:sp>
        <p:nvSpPr>
          <p:cNvPr id="17412" name="Прямоугольник 30"/>
          <p:cNvSpPr>
            <a:spLocks noChangeArrowheads="1"/>
          </p:cNvSpPr>
          <p:nvPr/>
        </p:nvSpPr>
        <p:spPr bwMode="auto">
          <a:xfrm>
            <a:off x="2786050" y="5357813"/>
            <a:ext cx="2463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Личностные УУД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13" name="Прямоугольник 32"/>
          <p:cNvSpPr>
            <a:spLocks noChangeArrowheads="1"/>
          </p:cNvSpPr>
          <p:nvPr/>
        </p:nvSpPr>
        <p:spPr bwMode="auto">
          <a:xfrm>
            <a:off x="285750" y="5572125"/>
            <a:ext cx="2214563" cy="3698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Monotype Corsiva" pitchFamily="66" charset="0"/>
              </a:rPr>
              <a:t>смыслообразование</a:t>
            </a:r>
          </a:p>
        </p:txBody>
      </p:sp>
      <p:sp>
        <p:nvSpPr>
          <p:cNvPr id="17414" name="Прямоугольник 33"/>
          <p:cNvSpPr>
            <a:spLocks noChangeArrowheads="1"/>
          </p:cNvSpPr>
          <p:nvPr/>
        </p:nvSpPr>
        <p:spPr bwMode="auto">
          <a:xfrm>
            <a:off x="285750" y="6000750"/>
            <a:ext cx="3373438" cy="3698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Monotype Corsiva" pitchFamily="66" charset="0"/>
              </a:rPr>
              <a:t>нравственно-этическая ориентация </a:t>
            </a:r>
          </a:p>
        </p:txBody>
      </p:sp>
      <p:sp>
        <p:nvSpPr>
          <p:cNvPr id="35" name="Стрелка углом 34"/>
          <p:cNvSpPr/>
          <p:nvPr/>
        </p:nvSpPr>
        <p:spPr>
          <a:xfrm flipH="1">
            <a:off x="1428750" y="5000625"/>
            <a:ext cx="1643063" cy="357188"/>
          </a:xfrm>
          <a:prstGeom prst="bentArrow">
            <a:avLst>
              <a:gd name="adj1" fmla="val 21863"/>
              <a:gd name="adj2" fmla="val 25000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740650" y="2500313"/>
            <a:ext cx="1403350" cy="36988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 err="1">
                <a:latin typeface="Monotype Corsiva" pitchFamily="66" charset="0"/>
              </a:rPr>
              <a:t>целеполагание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783513" y="2928938"/>
            <a:ext cx="1360487" cy="36988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планирование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24750" y="3357563"/>
            <a:ext cx="1619250" cy="36988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прогнозирование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29563" y="3714750"/>
            <a:ext cx="1011237" cy="3698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контроль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786688" y="4143375"/>
            <a:ext cx="1130300" cy="3698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коррекция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143875" y="4572000"/>
            <a:ext cx="765175" cy="3698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оценка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429500" y="5000625"/>
            <a:ext cx="1471613" cy="3698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 err="1">
                <a:latin typeface="Monotype Corsiva" pitchFamily="66" charset="0"/>
              </a:rPr>
              <a:t>саморегуляция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17423" name="Прямоугольник 46"/>
          <p:cNvSpPr>
            <a:spLocks noChangeArrowheads="1"/>
          </p:cNvSpPr>
          <p:nvPr/>
        </p:nvSpPr>
        <p:spPr bwMode="auto">
          <a:xfrm>
            <a:off x="1000125" y="2357438"/>
            <a:ext cx="1920875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 dirty="0" err="1">
                <a:latin typeface="Monotype Corsiva" pitchFamily="66" charset="0"/>
              </a:rPr>
              <a:t>общеучебные</a:t>
            </a:r>
            <a:r>
              <a:rPr lang="ru-RU" i="1" dirty="0">
                <a:latin typeface="Monotype Corsiva" pitchFamily="66" charset="0"/>
              </a:rPr>
              <a:t> унив.д.</a:t>
            </a:r>
          </a:p>
        </p:txBody>
      </p:sp>
      <p:sp>
        <p:nvSpPr>
          <p:cNvPr id="17424" name="Прямоугольник 47"/>
          <p:cNvSpPr>
            <a:spLocks noChangeArrowheads="1"/>
          </p:cNvSpPr>
          <p:nvPr/>
        </p:nvSpPr>
        <p:spPr bwMode="auto">
          <a:xfrm>
            <a:off x="928688" y="2786063"/>
            <a:ext cx="2714625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Monotype Corsiva" pitchFamily="66" charset="0"/>
              </a:rPr>
              <a:t>знаково-символические д.</a:t>
            </a:r>
          </a:p>
        </p:txBody>
      </p:sp>
      <p:sp>
        <p:nvSpPr>
          <p:cNvPr id="17425" name="Прямоугольник 48"/>
          <p:cNvSpPr>
            <a:spLocks noChangeArrowheads="1"/>
          </p:cNvSpPr>
          <p:nvPr/>
        </p:nvSpPr>
        <p:spPr bwMode="auto">
          <a:xfrm>
            <a:off x="1000125" y="3214688"/>
            <a:ext cx="1789113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Monotype Corsiva" pitchFamily="66" charset="0"/>
              </a:rPr>
              <a:t>логические унив.д. </a:t>
            </a:r>
          </a:p>
        </p:txBody>
      </p:sp>
      <p:sp>
        <p:nvSpPr>
          <p:cNvPr id="17426" name="Прямоугольник 49"/>
          <p:cNvSpPr>
            <a:spLocks noChangeArrowheads="1"/>
          </p:cNvSpPr>
          <p:nvPr/>
        </p:nvSpPr>
        <p:spPr bwMode="auto">
          <a:xfrm>
            <a:off x="928688" y="3643313"/>
            <a:ext cx="2989262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Monotype Corsiva" pitchFamily="66" charset="0"/>
              </a:rPr>
              <a:t>постановка и решение проблемы</a:t>
            </a:r>
          </a:p>
        </p:txBody>
      </p:sp>
      <p:sp>
        <p:nvSpPr>
          <p:cNvPr id="17427" name="Прямоугольник 51"/>
          <p:cNvSpPr>
            <a:spLocks noChangeArrowheads="1"/>
          </p:cNvSpPr>
          <p:nvPr/>
        </p:nvSpPr>
        <p:spPr bwMode="auto">
          <a:xfrm>
            <a:off x="285750" y="5143500"/>
            <a:ext cx="1684338" cy="3698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Monotype Corsiva" pitchFamily="66" charset="0"/>
              </a:rPr>
              <a:t>самоопределение</a:t>
            </a:r>
          </a:p>
        </p:txBody>
      </p:sp>
      <p:sp>
        <p:nvSpPr>
          <p:cNvPr id="54" name="Стрелка углом 53"/>
          <p:cNvSpPr/>
          <p:nvPr/>
        </p:nvSpPr>
        <p:spPr>
          <a:xfrm flipH="1">
            <a:off x="3143250" y="3143250"/>
            <a:ext cx="1571625" cy="428625"/>
          </a:xfrm>
          <a:prstGeom prst="ben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Стрелка углом 54"/>
          <p:cNvSpPr/>
          <p:nvPr/>
        </p:nvSpPr>
        <p:spPr>
          <a:xfrm rot="20879652" flipV="1">
            <a:off x="6115050" y="4445000"/>
            <a:ext cx="1843088" cy="611188"/>
          </a:xfrm>
          <a:prstGeom prst="bentArrow">
            <a:avLst>
              <a:gd name="adj1" fmla="val 25000"/>
              <a:gd name="adj2" fmla="val 24980"/>
              <a:gd name="adj3" fmla="val 25000"/>
              <a:gd name="adj4" fmla="val 437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Стрелка углом 55"/>
          <p:cNvSpPr/>
          <p:nvPr/>
        </p:nvSpPr>
        <p:spPr>
          <a:xfrm flipH="1">
            <a:off x="4500563" y="2000250"/>
            <a:ext cx="2571750" cy="42862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431" name="Прямоугольник 56"/>
          <p:cNvSpPr>
            <a:spLocks noChangeArrowheads="1"/>
          </p:cNvSpPr>
          <p:nvPr/>
        </p:nvSpPr>
        <p:spPr bwMode="auto">
          <a:xfrm>
            <a:off x="2857500" y="1928813"/>
            <a:ext cx="1662113" cy="3698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Monotype Corsiva" pitchFamily="66" charset="0"/>
              </a:rPr>
              <a:t>вопросы общения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17412" grpId="0"/>
      <p:bldP spid="17413" grpId="0" animBg="1"/>
      <p:bldP spid="1741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54" grpId="0" animBg="1"/>
      <p:bldP spid="55" grpId="0" animBg="1"/>
      <p:bldP spid="56" grpId="0" animBg="1"/>
      <p:bldP spid="174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358214" cy="8826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dirty="0" smtClean="0"/>
              <a:t>Собственная  УД школьников – важная составляющая СДП</a:t>
            </a:r>
            <a:endParaRPr lang="en-US" sz="2000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2875" y="1071563"/>
            <a:ext cx="8786813" cy="5357812"/>
            <a:chOff x="-16" y="927"/>
            <a:chExt cx="5796" cy="2993"/>
          </a:xfrm>
        </p:grpSpPr>
        <p:sp>
          <p:nvSpPr>
            <p:cNvPr id="14341" name="Text Box 6"/>
            <p:cNvSpPr txBox="1">
              <a:spLocks noChangeArrowheads="1"/>
            </p:cNvSpPr>
            <p:nvPr/>
          </p:nvSpPr>
          <p:spPr bwMode="gray">
            <a:xfrm>
              <a:off x="2627" y="1969"/>
              <a:ext cx="12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342" name="Text Box 7"/>
            <p:cNvSpPr txBox="1">
              <a:spLocks noChangeArrowheads="1"/>
            </p:cNvSpPr>
            <p:nvPr/>
          </p:nvSpPr>
          <p:spPr bwMode="gray">
            <a:xfrm>
              <a:off x="2627" y="2305"/>
              <a:ext cx="42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4343" name="Text Box 8"/>
            <p:cNvSpPr txBox="1">
              <a:spLocks noChangeArrowheads="1"/>
            </p:cNvSpPr>
            <p:nvPr/>
          </p:nvSpPr>
          <p:spPr bwMode="gray">
            <a:xfrm>
              <a:off x="2627" y="2641"/>
              <a:ext cx="42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gray">
            <a:xfrm>
              <a:off x="1872" y="1680"/>
              <a:ext cx="336" cy="1297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5" name="AutoShape 10"/>
            <p:cNvSpPr>
              <a:spLocks noChangeArrowheads="1"/>
            </p:cNvSpPr>
            <p:nvPr/>
          </p:nvSpPr>
          <p:spPr bwMode="auto">
            <a:xfrm>
              <a:off x="-16" y="1344"/>
              <a:ext cx="179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14346" name="Text Box 11"/>
            <p:cNvSpPr txBox="1">
              <a:spLocks noChangeArrowheads="1"/>
            </p:cNvSpPr>
            <p:nvPr/>
          </p:nvSpPr>
          <p:spPr bwMode="auto">
            <a:xfrm>
              <a:off x="-16" y="1488"/>
              <a:ext cx="1744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endParaRPr lang="ru-RU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b="1">
                  <a:solidFill>
                    <a:srgbClr val="001D3A"/>
                  </a:solidFill>
                  <a:latin typeface="Verdana" pitchFamily="34" charset="0"/>
                </a:rPr>
                <a:t>Какова деятельность – такова и личность</a:t>
              </a:r>
            </a:p>
          </p:txBody>
        </p:sp>
        <p:sp>
          <p:nvSpPr>
            <p:cNvPr id="14347" name="AutoShape 12"/>
            <p:cNvSpPr>
              <a:spLocks noChangeArrowheads="1"/>
            </p:cNvSpPr>
            <p:nvPr/>
          </p:nvSpPr>
          <p:spPr bwMode="auto">
            <a:xfrm>
              <a:off x="3888" y="1344"/>
              <a:ext cx="189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14348" name="Text Box 13"/>
            <p:cNvSpPr txBox="1">
              <a:spLocks noChangeArrowheads="1"/>
            </p:cNvSpPr>
            <p:nvPr/>
          </p:nvSpPr>
          <p:spPr bwMode="auto">
            <a:xfrm>
              <a:off x="3978" y="1788"/>
              <a:ext cx="1796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endParaRPr lang="ru-RU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b="1">
                  <a:solidFill>
                    <a:srgbClr val="001D3A"/>
                  </a:solidFill>
                  <a:latin typeface="Verdana" pitchFamily="34" charset="0"/>
                </a:rPr>
                <a:t>Вне деятельности нет личности</a:t>
              </a:r>
            </a:p>
          </p:txBody>
        </p:sp>
        <p:sp>
          <p:nvSpPr>
            <p:cNvPr id="45070" name="AutoShape 14"/>
            <p:cNvSpPr>
              <a:spLocks noChangeArrowheads="1"/>
            </p:cNvSpPr>
            <p:nvPr/>
          </p:nvSpPr>
          <p:spPr bwMode="gray">
            <a:xfrm>
              <a:off x="3458" y="1680"/>
              <a:ext cx="334" cy="1297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1" name="AutoShape 15"/>
            <p:cNvSpPr>
              <a:spLocks noChangeArrowheads="1"/>
            </p:cNvSpPr>
            <p:nvPr/>
          </p:nvSpPr>
          <p:spPr bwMode="gray">
            <a:xfrm>
              <a:off x="1822" y="927"/>
              <a:ext cx="1920" cy="86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2" name="AutoShape 16"/>
            <p:cNvSpPr>
              <a:spLocks noChangeArrowheads="1"/>
            </p:cNvSpPr>
            <p:nvPr/>
          </p:nvSpPr>
          <p:spPr bwMode="gray">
            <a:xfrm>
              <a:off x="2283" y="1440"/>
              <a:ext cx="1107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2" name="Text Box 17"/>
            <p:cNvSpPr txBox="1">
              <a:spLocks noChangeArrowheads="1"/>
            </p:cNvSpPr>
            <p:nvPr/>
          </p:nvSpPr>
          <p:spPr bwMode="gray">
            <a:xfrm>
              <a:off x="1933" y="1314"/>
              <a:ext cx="175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>
                  <a:solidFill>
                    <a:schemeClr val="bg1"/>
                  </a:solidFill>
                </a:rPr>
                <a:t>деятельность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353" name="AutoShape 18"/>
            <p:cNvSpPr>
              <a:spLocks noChangeArrowheads="1"/>
            </p:cNvSpPr>
            <p:nvPr/>
          </p:nvSpPr>
          <p:spPr bwMode="gray">
            <a:xfrm>
              <a:off x="1786" y="3067"/>
              <a:ext cx="2046" cy="853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rgbClr val="1F571E"/>
                </a:gs>
                <a:gs pos="50000">
                  <a:srgbClr val="44BD41"/>
                </a:gs>
                <a:gs pos="100000">
                  <a:srgbClr val="1F571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Text Box 19"/>
            <p:cNvSpPr txBox="1">
              <a:spLocks noChangeArrowheads="1"/>
            </p:cNvSpPr>
            <p:nvPr/>
          </p:nvSpPr>
          <p:spPr bwMode="gray">
            <a:xfrm>
              <a:off x="2079" y="3459"/>
              <a:ext cx="1328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>
                  <a:solidFill>
                    <a:schemeClr val="bg1"/>
                  </a:solidFill>
                </a:rPr>
                <a:t>личность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5076" name="AutoShape 20"/>
            <p:cNvSpPr>
              <a:spLocks noChangeArrowheads="1"/>
            </p:cNvSpPr>
            <p:nvPr/>
          </p:nvSpPr>
          <p:spPr bwMode="gray">
            <a:xfrm>
              <a:off x="2269" y="2928"/>
              <a:ext cx="1106" cy="333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40" name="Прямоугольник 22"/>
          <p:cNvSpPr>
            <a:spLocks noChangeArrowheads="1"/>
          </p:cNvSpPr>
          <p:nvPr/>
        </p:nvSpPr>
        <p:spPr bwMode="auto">
          <a:xfrm>
            <a:off x="3071813" y="2643188"/>
            <a:ext cx="2786062" cy="2308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/>
              <a:t>УД становится источником внутреннего развития школьника, формирования его творческих способностей и личностных качеств.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143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500063"/>
            <a:ext cx="85725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Ученые – основоположники теории </a:t>
            </a:r>
          </a:p>
          <a:p>
            <a:pPr algn="ctr">
              <a:defRPr/>
            </a:pP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1857375"/>
            <a:ext cx="153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642938" y="3929063"/>
            <a:ext cx="1785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Л.С. Выготский</a:t>
            </a:r>
          </a:p>
        </p:txBody>
      </p:sp>
      <p:pic>
        <p:nvPicPr>
          <p:cNvPr id="18437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857375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714750" y="3929063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А.Н. Леонтьев</a:t>
            </a:r>
          </a:p>
        </p:txBody>
      </p:sp>
      <p:pic>
        <p:nvPicPr>
          <p:cNvPr id="18439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857375"/>
            <a:ext cx="15001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286500" y="3929063"/>
            <a:ext cx="1571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Д.Б. Эльконин</a:t>
            </a:r>
          </a:p>
        </p:txBody>
      </p:sp>
      <p:pic>
        <p:nvPicPr>
          <p:cNvPr id="18441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88" y="4286250"/>
            <a:ext cx="1714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4357688"/>
            <a:ext cx="18573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2000250" y="6215063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П.Я. Гальперин</a:t>
            </a:r>
          </a:p>
        </p:txBody>
      </p:sp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5000625" y="6215063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В.В. Давыдов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007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6" grpId="0"/>
      <p:bldP spid="18438" grpId="0"/>
      <p:bldP spid="18440" grpId="0"/>
      <p:bldP spid="18443" grpId="0"/>
      <p:bldP spid="184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0">
            <a:gsLst>
              <a:gs pos="0">
                <a:srgbClr val="FFEBDB"/>
              </a:gs>
              <a:gs pos="100000">
                <a:srgbClr val="FFBE86"/>
              </a:gs>
            </a:gsLst>
            <a:lin ang="162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>
                <a:solidFill>
                  <a:srgbClr val="311212"/>
                </a:solidFill>
                <a:latin typeface="Times New Roman" pitchFamily="16" charset="0"/>
                <a:cs typeface="Times New Roman" pitchFamily="16" charset="0"/>
              </a:rPr>
              <a:t>Б. Шоу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00500" y="2433638"/>
            <a:ext cx="4857750" cy="2836862"/>
          </a:xfrm>
          <a:prstGeom prst="rect">
            <a:avLst/>
          </a:prstGeom>
          <a:solidFill>
            <a:srgbClr val="EAEAEA"/>
          </a:solidFill>
          <a:ln w="28440">
            <a:solidFill>
              <a:srgbClr val="E46C0A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b="1" dirty="0">
                <a:solidFill>
                  <a:srgbClr val="311212"/>
                </a:solidFill>
                <a:latin typeface="Times New Roman" pitchFamily="16" charset="0"/>
                <a:cs typeface="Times New Roman" pitchFamily="16" charset="0"/>
              </a:rPr>
              <a:t>Единственный путь, ведущий</a:t>
            </a:r>
            <a:br>
              <a:rPr lang="ru-RU" sz="3600" b="1" dirty="0">
                <a:solidFill>
                  <a:srgbClr val="311212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3600" b="1" dirty="0">
                <a:solidFill>
                  <a:srgbClr val="311212"/>
                </a:solidFill>
                <a:latin typeface="Times New Roman" pitchFamily="16" charset="0"/>
                <a:cs typeface="Times New Roman" pitchFamily="16" charset="0"/>
              </a:rPr>
              <a:t>к знанию -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b="1" dirty="0">
                <a:solidFill>
                  <a:srgbClr val="311212"/>
                </a:solidFill>
                <a:latin typeface="Times New Roman" pitchFamily="16" charset="0"/>
                <a:cs typeface="Times New Roman" pitchFamily="16" charset="0"/>
              </a:rPr>
              <a:t>это деятельность   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3600" b="1" dirty="0">
              <a:solidFill>
                <a:srgbClr val="311212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b="20976"/>
          <a:stretch>
            <a:fillRect/>
          </a:stretch>
        </p:blipFill>
        <p:spPr bwMode="auto">
          <a:xfrm>
            <a:off x="446088" y="1898653"/>
            <a:ext cx="3333750" cy="3959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0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Категория «деятельности» – система, нацеленная на результат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00808"/>
            <a:ext cx="1800200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</a:t>
            </a:r>
            <a:r>
              <a:rPr lang="ru-RU" sz="2000" b="1" dirty="0" smtClean="0">
                <a:solidFill>
                  <a:schemeClr val="bg1"/>
                </a:solidFill>
              </a:rPr>
              <a:t>отивация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1800200" cy="132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232248" cy="136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194421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2304256" cy="122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2016224" cy="122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2339752" y="2204864"/>
            <a:ext cx="9337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9572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563" y="2852936"/>
            <a:ext cx="6684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9572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9572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19872" y="2204864"/>
            <a:ext cx="152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Пробное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действие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25649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bg1"/>
                </a:solidFill>
              </a:rPr>
              <a:t>Затруднение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6104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Реализация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проекта</a:t>
            </a:r>
          </a:p>
          <a:p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42930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Самоконтроль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44371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</a:rPr>
              <a:t>амооценка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609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28688" y="1143000"/>
            <a:ext cx="2643187" cy="371475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принципы построения урока в режиме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6313" y="357188"/>
            <a:ext cx="3643312" cy="500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3221" y="1080222"/>
            <a:ext cx="3633787" cy="561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непрерывности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6313" y="1928813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целостности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6313" y="2714625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минимакса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6313" y="3500438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психологической комфортности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6313" y="4357688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вариативности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86313" y="5143500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творчества</a:t>
            </a:r>
          </a:p>
        </p:txBody>
      </p:sp>
      <p:cxnSp>
        <p:nvCxnSpPr>
          <p:cNvPr id="22" name="Прямая со стрелкой 21"/>
          <p:cNvCxnSpPr>
            <a:endCxn id="16" idx="1"/>
          </p:cNvCxnSpPr>
          <p:nvPr/>
        </p:nvCxnSpPr>
        <p:spPr>
          <a:xfrm flipV="1">
            <a:off x="3571875" y="3000375"/>
            <a:ext cx="12144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7" idx="1"/>
          </p:cNvCxnSpPr>
          <p:nvPr/>
        </p:nvCxnSpPr>
        <p:spPr>
          <a:xfrm>
            <a:off x="3571875" y="3000375"/>
            <a:ext cx="1214438" cy="785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8" idx="1"/>
          </p:cNvCxnSpPr>
          <p:nvPr/>
        </p:nvCxnSpPr>
        <p:spPr>
          <a:xfrm rot="16200000" flipH="1">
            <a:off x="3357562" y="3214688"/>
            <a:ext cx="1643063" cy="1214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5" idx="1"/>
          </p:cNvCxnSpPr>
          <p:nvPr/>
        </p:nvCxnSpPr>
        <p:spPr>
          <a:xfrm flipV="1">
            <a:off x="3571875" y="2214563"/>
            <a:ext cx="1214438" cy="785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8" idx="3"/>
            <a:endCxn id="19" idx="1"/>
          </p:cNvCxnSpPr>
          <p:nvPr/>
        </p:nvCxnSpPr>
        <p:spPr>
          <a:xfrm>
            <a:off x="3571875" y="3000375"/>
            <a:ext cx="1214438" cy="2428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8" idx="3"/>
            <a:endCxn id="14" idx="1"/>
          </p:cNvCxnSpPr>
          <p:nvPr/>
        </p:nvCxnSpPr>
        <p:spPr>
          <a:xfrm flipV="1">
            <a:off x="3571875" y="1361210"/>
            <a:ext cx="1211346" cy="1639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8" idx="3"/>
            <a:endCxn id="13" idx="1"/>
          </p:cNvCxnSpPr>
          <p:nvPr/>
        </p:nvCxnSpPr>
        <p:spPr>
          <a:xfrm flipV="1">
            <a:off x="3571875" y="606425"/>
            <a:ext cx="1214438" cy="2393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213132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071563"/>
          <a:ext cx="8429684" cy="5580701"/>
        </p:xfrm>
        <a:graphic>
          <a:graphicData uri="http://schemas.openxmlformats.org/drawingml/2006/table">
            <a:tbl>
              <a:tblPr/>
              <a:tblGrid>
                <a:gridCol w="1857388"/>
                <a:gridCol w="3000396"/>
                <a:gridCol w="3571900"/>
              </a:tblGrid>
              <a:tr h="64294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Элементы </a:t>
                      </a:r>
                      <a:endParaRPr lang="ru-RU" sz="16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сравнения</a:t>
                      </a:r>
                      <a:endParaRPr lang="ru-RU" sz="16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Традиционный урок</a:t>
                      </a:r>
                      <a:endParaRPr lang="ru-RU" sz="16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 в режиме </a:t>
                      </a:r>
                      <a:r>
                        <a:rPr lang="ru-RU" sz="1600" b="1" kern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деятельностного</a:t>
                      </a:r>
                      <a:r>
                        <a:rPr lang="ru-RU" sz="16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подхода</a:t>
                      </a:r>
                      <a:endParaRPr lang="ru-RU" sz="16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08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Формулирование  темы </a:t>
                      </a: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сообщает </a:t>
                      </a: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учащимся</a:t>
                      </a: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Формулируют сами учащиеся</a:t>
                      </a: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08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Постановка целей и задач</a:t>
                      </a: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формулирует и сообщает учащимся, чему должны </a:t>
                      </a: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научиться</a:t>
                      </a: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Формулируют сами учащиеся, определив границы знания и незнания</a:t>
                      </a: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67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сообщает учащимся, какую работу они должны выполнить, чтобы достичь </a:t>
                      </a: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Планирование учащимися способов достижения намеченной цели</a:t>
                      </a: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01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Практическая деятельность учащихся</a:t>
                      </a: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 руководством учителя учащиеся выполняют ряд практических задач (чаще применяется фронтальная форма организации деятельности</a:t>
                      </a: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Учащиеся осуществляют учебные действия по намеченному плану (применяются групповая и  индивидуальная форма организации деятельности)</a:t>
                      </a: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625" y="428625"/>
            <a:ext cx="8572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урока в рамках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492125"/>
          <a:ext cx="8715436" cy="5752182"/>
        </p:xfrm>
        <a:graphic>
          <a:graphicData uri="http://schemas.openxmlformats.org/drawingml/2006/table">
            <a:tbl>
              <a:tblPr/>
              <a:tblGrid>
                <a:gridCol w="1714512"/>
                <a:gridCol w="3259241"/>
                <a:gridCol w="3741683"/>
              </a:tblGrid>
              <a:tr h="1428760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</a:t>
                      </a: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контроля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Учитель </a:t>
                      </a: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осуществляет контроль за выполнением учащимися практической работы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Учащиеся </a:t>
                      </a: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осуществляют контроль (применяются формы самоконтроля, взаимоконтроля по предложенному талону)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6774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коррекции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Учащиеся формулируют затруднения и осуществляют коррекцию самостоятельно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4476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>
                          <a:solidFill>
                            <a:srgbClr val="000000"/>
                          </a:solidFill>
                          <a:latin typeface="Times New Roman"/>
                        </a:rPr>
                        <a:t>Оценивание </a:t>
                      </a:r>
                      <a:endParaRPr lang="ru-RU" sz="1800" kern="140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Учитель оценивает работу на уроке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Учащиеся участвуют в  оценке деятельности по её результатам (</a:t>
                      </a:r>
                      <a:r>
                        <a:rPr lang="ru-RU" sz="18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самооценивание</a:t>
                      </a: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, оценивание результатов деятельности товарищей)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080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>
                          <a:solidFill>
                            <a:srgbClr val="000000"/>
                          </a:solidFill>
                          <a:latin typeface="Times New Roman"/>
                        </a:rPr>
                        <a:t>Итог урока</a:t>
                      </a:r>
                      <a:endParaRPr lang="ru-RU" sz="1800" kern="140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Учитель выясняет у учащихся, что они запомнили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Проводится рефлексия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8742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>
                          <a:solidFill>
                            <a:srgbClr val="000000"/>
                          </a:solidFill>
                          <a:latin typeface="Times New Roman"/>
                        </a:rPr>
                        <a:t>Домашнее задание</a:t>
                      </a:r>
                      <a:endParaRPr lang="ru-RU" sz="1800" kern="140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Учитель объявляет и комментирует (чаще – задание одно для всех)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428625"/>
          <a:ext cx="8534400" cy="51816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Элементы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сравнения                            Традиционный урок                     Урок в режиме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деятельностного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подхода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Характер обучения - 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None/>
            </a:pPr>
            <a:r>
              <a:rPr lang="ru-RU" sz="3600" dirty="0" smtClean="0"/>
              <a:t>поисковый: освоение нового происходит на основе решения учебной задачи (проблемы) с помощью преобразования способов действий, конструирования новых, помимо предложенных учителем.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500174"/>
            <a:ext cx="8229600" cy="4325112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Когда людей станут учить не тому, </a:t>
            </a:r>
            <a:endParaRPr lang="ru-RU" b="1" i="1" u="sng" dirty="0" smtClean="0">
              <a:solidFill>
                <a:srgbClr val="002060"/>
              </a:solidFill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ru-RU" b="1" i="1" u="sng" dirty="0" smtClean="0">
                <a:solidFill>
                  <a:srgbClr val="002060"/>
                </a:solidFill>
              </a:rPr>
              <a:t>что</a:t>
            </a:r>
            <a:r>
              <a:rPr lang="ru-RU" b="1" i="1" dirty="0" smtClean="0">
                <a:solidFill>
                  <a:srgbClr val="002060"/>
                </a:solidFill>
              </a:rPr>
              <a:t> они должны думать,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а тому, </a:t>
            </a:r>
            <a:r>
              <a:rPr lang="ru-RU" b="1" i="1" u="sng" dirty="0" smtClean="0">
                <a:solidFill>
                  <a:srgbClr val="002060"/>
                </a:solidFill>
              </a:rPr>
              <a:t>как</a:t>
            </a:r>
            <a:r>
              <a:rPr lang="ru-RU" b="1" i="1" dirty="0" smtClean="0">
                <a:solidFill>
                  <a:srgbClr val="002060"/>
                </a:solidFill>
              </a:rPr>
              <a:t> они должны думать,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то тогда исчезнут всякие недоразумения.</a:t>
            </a:r>
          </a:p>
          <a:p>
            <a:pPr algn="r" eaLnBrk="1" hangingPunct="1">
              <a:buFont typeface="Wingdings" pitchFamily="2" charset="2"/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Г. Лихтенберг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Рисунок 5" descr="E:\потапова\фото+видео\фото 2012\P1000342.JPG"/>
          <p:cNvPicPr/>
          <p:nvPr/>
        </p:nvPicPr>
        <p:blipFill>
          <a:blip r:embed="rId3" cstate="print"/>
          <a:srcRect r="2127" b="7921"/>
          <a:stretch>
            <a:fillRect/>
          </a:stretch>
        </p:blipFill>
        <p:spPr bwMode="auto">
          <a:xfrm>
            <a:off x="571472" y="3643314"/>
            <a:ext cx="42148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Технологии реализации механизма СДП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Информационные и коммуникативные технологии.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Технология, основанная на создании учебной ситуации.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Технология, основанная на реализации проектной деятельности.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Технология, основанная на уровневой дифференциации.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метода.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4074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Технология </a:t>
            </a:r>
            <a:r>
              <a:rPr lang="ru-RU" sz="3200" b="1" dirty="0" err="1" smtClean="0"/>
              <a:t>деятельностного</a:t>
            </a:r>
            <a:r>
              <a:rPr lang="ru-RU" sz="3200" b="1" dirty="0" smtClean="0"/>
              <a:t> метода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89367073"/>
              </p:ext>
            </p:extLst>
          </p:nvPr>
        </p:nvGraphicFramePr>
        <p:xfrm>
          <a:off x="457200" y="1628775"/>
          <a:ext cx="8229600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2160240"/>
                <a:gridCol w="51229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 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Организующая роль учителя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Мотивация к учебной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Создаёт условия для возникновения у ученика внутренней потребности включения в деятельность («хочу») и выделения содержательной области («могу»).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Актуализация знаний и фиксация индивидуального затруднения в пробном действии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Организует подготовку уч-ся к самостоятельному выполнению пробного учебного действия: 1)актуализацию </a:t>
                      </a:r>
                      <a:r>
                        <a:rPr lang="ru-RU" sz="1600" dirty="0" err="1" smtClean="0"/>
                        <a:t>ЗУНов</a:t>
                      </a:r>
                      <a:r>
                        <a:rPr lang="ru-RU" sz="1600" dirty="0" smtClean="0"/>
                        <a:t>, достаточных</a:t>
                      </a:r>
                      <a:r>
                        <a:rPr lang="ru-RU" sz="1600" baseline="0" dirty="0" smtClean="0"/>
                        <a:t> для построения нового способа действий, 2)тренировку соответствующих мыслительных операций.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Выявление</a:t>
                      </a:r>
                      <a:r>
                        <a:rPr lang="ru-RU" sz="1600" baseline="0" dirty="0" smtClean="0"/>
                        <a:t> места и причины затруднения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Организует выявление места и причины затруднения 1)организовывается восстановление выполненных операций и фиксация места, шага, где возникло затруднение, 2)выявление причины затруднения – каких конкретно знаний, умений не хватает для решения исходной задачи такого класса или типа.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800044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4387038"/>
              </p:ext>
            </p:extLst>
          </p:nvPr>
        </p:nvGraphicFramePr>
        <p:xfrm>
          <a:off x="539553" y="908720"/>
          <a:ext cx="8136903" cy="5711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/>
                <a:gridCol w="2736304"/>
                <a:gridCol w="4464496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№п/п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 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Организующая роль учителя</a:t>
                      </a:r>
                      <a:endParaRPr lang="ru-RU" dirty="0"/>
                    </a:p>
                  </a:txBody>
                  <a:tcPr/>
                </a:tc>
              </a:tr>
              <a:tr h="1386154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Построение проекта выхода из затруднения.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Организует процесс</a:t>
                      </a:r>
                      <a:r>
                        <a:rPr lang="ru-RU" baseline="0" dirty="0" smtClean="0"/>
                        <a:t> открытия нового знания, где учащиеся в коммуникативной форме обдумывают проект будущих учебных действий: ставят цель, строят план достижения цели, выбирают метод разрешения проблемной ситуации.</a:t>
                      </a:r>
                      <a:endParaRPr lang="ru-RU" dirty="0"/>
                    </a:p>
                  </a:txBody>
                  <a:tcPr/>
                </a:tc>
              </a:tr>
              <a:tr h="1386154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 построенного проекта.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организует: обсуждение различных вариантов, предложенных учащимся, выбор оптимального варианта,</a:t>
                      </a:r>
                      <a:r>
                        <a:rPr lang="ru-RU" baseline="0" dirty="0" smtClean="0"/>
                        <a:t> который фиксируется вербально и </a:t>
                      </a:r>
                      <a:r>
                        <a:rPr lang="ru-RU" baseline="0" dirty="0" err="1" smtClean="0"/>
                        <a:t>знаково</a:t>
                      </a:r>
                      <a:r>
                        <a:rPr lang="ru-RU" baseline="0" dirty="0" smtClean="0"/>
                        <a:t>. Уточняет характер нового знания.</a:t>
                      </a:r>
                      <a:endParaRPr lang="ru-RU" dirty="0"/>
                    </a:p>
                  </a:txBody>
                  <a:tcPr/>
                </a:tc>
              </a:tr>
              <a:tr h="1386154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Первичное закрепление с проговариванием во внешней речи.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Организует усвоение учениками нового способа действий при решении типовых задач с их проговариванием: фронтально, в парах или в группах.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000155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7490678"/>
              </p:ext>
            </p:extLst>
          </p:nvPr>
        </p:nvGraphicFramePr>
        <p:xfrm>
          <a:off x="539553" y="836712"/>
          <a:ext cx="8064894" cy="531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2088232"/>
                <a:gridCol w="4824535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№п/п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Организующая роль учителя</a:t>
                      </a:r>
                      <a:endParaRPr lang="ru-RU" dirty="0"/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Самостоятельная работа с самопроверкой по эталону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Организует самостоятельное выполнение учащимися задания на новый способ действия и самопроверку на основе сопоставления с эталоном. Создаёт для каждого ученика ситуацию успеха.</a:t>
                      </a:r>
                      <a:endParaRPr lang="ru-RU" dirty="0"/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Включение в систему знаний и повторение.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Организует выявление границ применения нового знания, повторения учебного содержания, необходимого для обеспечения содержательной непрерывности.</a:t>
                      </a:r>
                      <a:endParaRPr lang="ru-RU" dirty="0"/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Рефлексия учебной деятельности.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Организует оценивание учащимися собственной деятельности, фиксирование неразрешённых затруднений на уроке как направления будущей учебной деятельности, обсуждение и запись домашнего задания.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744235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29642" cy="142876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В условиях реализации требований ФГОС наиболее актуальными становятся технологии, основными чертами которых выступают: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42915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процессуально-целевая </a:t>
            </a:r>
            <a:r>
              <a:rPr lang="ru-RU" dirty="0"/>
              <a:t>ориентация;</a:t>
            </a:r>
          </a:p>
          <a:p>
            <a:pPr lvl="0"/>
            <a:r>
              <a:rPr lang="ru-RU" dirty="0"/>
              <a:t>относительная целостность;</a:t>
            </a:r>
          </a:p>
          <a:p>
            <a:pPr lvl="0"/>
            <a:r>
              <a:rPr lang="ru-RU" dirty="0"/>
              <a:t>ориентация учащихся на самостоятельное освоение нового опыта, развитие своих познавательных возможностей;</a:t>
            </a:r>
          </a:p>
          <a:p>
            <a:pPr lvl="0"/>
            <a:r>
              <a:rPr lang="ru-RU" dirty="0"/>
              <a:t>представление процесса обучения как творческого поиска решения познавательных задач;</a:t>
            </a:r>
          </a:p>
          <a:p>
            <a:pPr lvl="0"/>
            <a:r>
              <a:rPr lang="ru-RU" dirty="0"/>
              <a:t>познавательная рефлексия;</a:t>
            </a:r>
          </a:p>
          <a:p>
            <a:pPr lvl="0"/>
            <a:r>
              <a:rPr lang="ru-RU" dirty="0"/>
              <a:t>активная позиция учащегося в процессе обучения (самостоятельный выбор вариантов решения, принятие решений, оценочная деятельность);</a:t>
            </a:r>
          </a:p>
          <a:p>
            <a:pPr lvl="0"/>
            <a:r>
              <a:rPr lang="ru-RU" dirty="0"/>
              <a:t>позиция педагога как «партнёра по учебному исследованию»; </a:t>
            </a:r>
            <a:r>
              <a:rPr lang="ru-RU" dirty="0" err="1"/>
              <a:t>измеряемость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воспроизводимость</a:t>
            </a:r>
            <a:r>
              <a:rPr lang="ru-RU" dirty="0" smtClean="0"/>
              <a:t> </a:t>
            </a:r>
            <a:r>
              <a:rPr lang="ru-RU" dirty="0"/>
              <a:t>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69913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412875"/>
            <a:ext cx="4464050" cy="5040313"/>
          </a:xfrm>
          <a:solidFill>
            <a:srgbClr val="FDF7C7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</a:t>
            </a:r>
            <a:r>
              <a:rPr lang="ru-RU" b="1" smtClean="0"/>
              <a:t>Традиционный взгляд на урок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1.</a:t>
            </a:r>
            <a:r>
              <a:rPr lang="en-US" sz="2400" smtClean="0"/>
              <a:t> </a:t>
            </a:r>
            <a:r>
              <a:rPr lang="ru-RU" sz="2400" smtClean="0"/>
              <a:t>Дом.задание: </a:t>
            </a:r>
            <a:r>
              <a:rPr lang="ru-RU" sz="2400" smtClean="0">
                <a:solidFill>
                  <a:srgbClr val="FF3300"/>
                </a:solidFill>
              </a:rPr>
              <a:t>«Перескажи…»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2. Тема: </a:t>
            </a:r>
            <a:r>
              <a:rPr lang="ru-RU" sz="2400" smtClean="0">
                <a:solidFill>
                  <a:srgbClr val="FF3300"/>
                </a:solidFill>
              </a:rPr>
              <a:t>«Сегодня мы будем изучать …»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3.Объяснение:  </a:t>
            </a:r>
            <a:r>
              <a:rPr lang="ru-RU" sz="2400" smtClean="0">
                <a:solidFill>
                  <a:srgbClr val="FF3300"/>
                </a:solidFill>
              </a:rPr>
              <a:t>«Итак, слушайте внимательно…»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4.Закрепление: </a:t>
            </a:r>
            <a:r>
              <a:rPr lang="ru-RU" sz="2400" smtClean="0">
                <a:solidFill>
                  <a:srgbClr val="FF3300"/>
                </a:solidFill>
              </a:rPr>
              <a:t>«Повторите что…? Когда…?»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4606925" y="1511300"/>
            <a:ext cx="4537075" cy="53467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/>
              <a:t>    </a:t>
            </a:r>
            <a:r>
              <a:rPr lang="ru-RU" sz="2800" b="1"/>
              <a:t>Проблемно-диалогический урок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/>
              <a:t>1.Постановка проблемы:         -</a:t>
            </a:r>
            <a:r>
              <a:rPr lang="ru-RU" sz="2400">
                <a:solidFill>
                  <a:srgbClr val="299410"/>
                </a:solidFill>
              </a:rPr>
              <a:t>«С одной стороны… , но с другой стороны …»;        -«Что вас удивляет? …»   -«Какой возникает вопрос? (проблема)» 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/>
              <a:t>2.Актуализация: </a:t>
            </a:r>
            <a:r>
              <a:rPr lang="ru-RU" sz="2400">
                <a:solidFill>
                  <a:srgbClr val="299410"/>
                </a:solidFill>
              </a:rPr>
              <a:t>«Вспомните, что мы уже знаем по этой проблеме?»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/>
              <a:t>3. Поиск решения: </a:t>
            </a:r>
            <a:r>
              <a:rPr lang="ru-RU" sz="2400">
                <a:solidFill>
                  <a:srgbClr val="299410"/>
                </a:solidFill>
              </a:rPr>
              <a:t>«По тексту определите …»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/>
              <a:t>4. Решение: </a:t>
            </a:r>
            <a:r>
              <a:rPr lang="ru-RU" sz="2400">
                <a:solidFill>
                  <a:srgbClr val="299410"/>
                </a:solidFill>
              </a:rPr>
              <a:t>«Как мы можем ответить на наш вопрос?»</a:t>
            </a:r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 flipV="1">
            <a:off x="3132138" y="2708275"/>
            <a:ext cx="1871662" cy="1296988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9685" name="Line 5"/>
          <p:cNvSpPr>
            <a:spLocks noChangeShapeType="1"/>
          </p:cNvSpPr>
          <p:nvPr/>
        </p:nvSpPr>
        <p:spPr bwMode="auto">
          <a:xfrm flipV="1">
            <a:off x="3563938" y="6165850"/>
            <a:ext cx="1152525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9686" name="Line 6"/>
          <p:cNvSpPr>
            <a:spLocks noChangeShapeType="1"/>
          </p:cNvSpPr>
          <p:nvPr/>
        </p:nvSpPr>
        <p:spPr bwMode="auto">
          <a:xfrm>
            <a:off x="3635375" y="4797425"/>
            <a:ext cx="1223963" cy="503238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9687" name="Line 7"/>
          <p:cNvSpPr>
            <a:spLocks noChangeShapeType="1"/>
          </p:cNvSpPr>
          <p:nvPr/>
        </p:nvSpPr>
        <p:spPr bwMode="auto">
          <a:xfrm>
            <a:off x="3132138" y="2636838"/>
            <a:ext cx="1871662" cy="1584325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8625" y="0"/>
            <a:ext cx="8358188" cy="1403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200">
                <a:solidFill>
                  <a:schemeClr val="tx2"/>
                </a:solidFill>
              </a:rPr>
              <a:t>Проблемно-диалогическая технология</a:t>
            </a:r>
            <a:r>
              <a:rPr lang="ru-RU" sz="3200" b="1">
                <a:solidFill>
                  <a:schemeClr val="tx2"/>
                </a:solidFill>
              </a:rPr>
              <a:t/>
            </a:r>
            <a:br>
              <a:rPr lang="ru-RU" sz="3200" b="1">
                <a:solidFill>
                  <a:schemeClr val="tx2"/>
                </a:solidFill>
              </a:rPr>
            </a:br>
            <a:r>
              <a:rPr lang="ru-RU" sz="2000">
                <a:solidFill>
                  <a:schemeClr val="tx2"/>
                </a:solidFill>
              </a:rPr>
              <a:t>Цель - обучить самостоятельному решению проблем</a:t>
            </a:r>
            <a:r>
              <a:rPr lang="en-US" sz="2000">
                <a:solidFill>
                  <a:schemeClr val="tx2"/>
                </a:solidFill>
              </a:rPr>
              <a:t> (</a:t>
            </a:r>
            <a:r>
              <a:rPr lang="ru-RU" sz="2000">
                <a:solidFill>
                  <a:schemeClr val="tx2"/>
                </a:solidFill>
              </a:rPr>
              <a:t>ФГОС)</a:t>
            </a:r>
            <a:br>
              <a:rPr lang="ru-RU" sz="2000">
                <a:solidFill>
                  <a:schemeClr val="tx2"/>
                </a:solidFill>
              </a:rPr>
            </a:br>
            <a:r>
              <a:rPr lang="ru-RU" sz="2000">
                <a:solidFill>
                  <a:schemeClr val="tx2"/>
                </a:solidFill>
              </a:rPr>
              <a:t>Средство - открытие знаний вместе с детьми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886200" y="2154238"/>
            <a:ext cx="5514975" cy="4378325"/>
            <a:chOff x="2448" y="1357"/>
            <a:chExt cx="3474" cy="2758"/>
          </a:xfrm>
        </p:grpSpPr>
        <p:pic>
          <p:nvPicPr>
            <p:cNvPr id="34829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0" y="3205"/>
              <a:ext cx="410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4" y="2642"/>
              <a:ext cx="298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1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48" y="2606"/>
              <a:ext cx="383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2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48" y="1413"/>
              <a:ext cx="301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3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74" y="1357"/>
              <a:ext cx="35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4" name="Picture 2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32" y="3307"/>
              <a:ext cx="3090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5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74" y="3744"/>
              <a:ext cx="35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6" name="Picture 2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32" y="3802"/>
              <a:ext cx="268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AutoShape 60"/>
          <p:cNvSpPr>
            <a:spLocks noChangeArrowheads="1"/>
          </p:cNvSpPr>
          <p:nvPr/>
        </p:nvSpPr>
        <p:spPr bwMode="auto">
          <a:xfrm>
            <a:off x="468313" y="2636838"/>
            <a:ext cx="4011612" cy="1008062"/>
          </a:xfrm>
          <a:prstGeom prst="wedgeRoundRectCallout">
            <a:avLst>
              <a:gd name="adj1" fmla="val 96014"/>
              <a:gd name="adj2" fmla="val -5546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6600"/>
                </a:solidFill>
              </a:rPr>
              <a:t>Регулятивные      УУД</a:t>
            </a:r>
            <a:endParaRPr lang="ru-RU" sz="2800">
              <a:solidFill>
                <a:srgbClr val="FF6600"/>
              </a:solidFill>
            </a:endParaRPr>
          </a:p>
        </p:txBody>
      </p:sp>
      <p:sp>
        <p:nvSpPr>
          <p:cNvPr id="20" name="AutoShape 60"/>
          <p:cNvSpPr>
            <a:spLocks noChangeArrowheads="1"/>
          </p:cNvSpPr>
          <p:nvPr/>
        </p:nvSpPr>
        <p:spPr bwMode="auto">
          <a:xfrm>
            <a:off x="454025" y="3970338"/>
            <a:ext cx="4013200" cy="1008062"/>
          </a:xfrm>
          <a:prstGeom prst="wedgeRoundRectCallout">
            <a:avLst>
              <a:gd name="adj1" fmla="val 70116"/>
              <a:gd name="adj2" fmla="val -9122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B050"/>
                </a:solidFill>
              </a:rPr>
              <a:t>Коммуникативные УУД</a:t>
            </a:r>
            <a:endParaRPr lang="ru-RU" sz="280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9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9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9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build="p" animBg="1"/>
      <p:bldP spid="199683" grpId="0" animBg="1" autoUpdateAnimBg="0"/>
      <p:bldP spid="199684" grpId="0" animBg="1"/>
      <p:bldP spid="199685" grpId="0" animBg="1"/>
      <p:bldP spid="199686" grpId="0" animBg="1"/>
      <p:bldP spid="199687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338" y="500063"/>
            <a:ext cx="1871662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86750" cy="5334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00FF"/>
                </a:solidFill>
              </a:rPr>
              <a:t>Продуктивные задания – главное средство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3328988"/>
            <a:ext cx="8763000" cy="40624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9900"/>
                </a:solidFill>
              </a:rPr>
              <a:t>Решению продуктивных задач надо учить: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9900"/>
                </a:solidFill>
              </a:rPr>
              <a:t>Осмысли</a:t>
            </a:r>
            <a:r>
              <a:rPr lang="ru-RU" sz="2400" smtClean="0"/>
              <a:t> задание (что надо сделать?)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9900"/>
                </a:solidFill>
              </a:rPr>
              <a:t>Найди</a:t>
            </a:r>
            <a:r>
              <a:rPr lang="ru-RU" sz="2400" smtClean="0"/>
              <a:t> нужную информацию (текст, рис…)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9900"/>
                </a:solidFill>
              </a:rPr>
              <a:t>Преобразуй</a:t>
            </a:r>
            <a:r>
              <a:rPr lang="ru-RU" sz="2400" smtClean="0">
                <a:solidFill>
                  <a:srgbClr val="009900"/>
                </a:solidFill>
              </a:rPr>
              <a:t> </a:t>
            </a:r>
            <a:r>
              <a:rPr lang="ru-RU" sz="2400" smtClean="0"/>
              <a:t>информацию в соответствии с заданием (найти причину, выделить главное, дать оценку…)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9900"/>
                </a:solidFill>
              </a:rPr>
              <a:t>Сформулируй</a:t>
            </a:r>
            <a:r>
              <a:rPr lang="ru-RU" sz="2400" smtClean="0">
                <a:solidFill>
                  <a:srgbClr val="33CC33"/>
                </a:solidFill>
              </a:rPr>
              <a:t> </a:t>
            </a:r>
            <a:r>
              <a:rPr lang="ru-RU" sz="2400" smtClean="0"/>
              <a:t>(устно/письменно) ответ, используя слова: «я считаю что…, потому что во-первых…, во-вторых… и т.д.».)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9900"/>
                </a:solidFill>
              </a:rPr>
              <a:t>Дай полный ответ</a:t>
            </a:r>
            <a:r>
              <a:rPr lang="ru-RU" sz="2400" smtClean="0"/>
              <a:t> (рассказ), не рассчитывая на наводящие вопросы учителя</a:t>
            </a:r>
          </a:p>
        </p:txBody>
      </p:sp>
      <p:pic>
        <p:nvPicPr>
          <p:cNvPr id="33797" name="Picture 5" descr="PE0183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457200"/>
            <a:ext cx="1752601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003800" y="571500"/>
            <a:ext cx="3149600" cy="769938"/>
          </a:xfrm>
          <a:prstGeom prst="rect">
            <a:avLst/>
          </a:prstGeom>
          <a:noFill/>
          <a:ln w="38100">
            <a:solidFill>
              <a:srgbClr val="29941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      За что Петра </a:t>
            </a:r>
            <a:r>
              <a:rPr lang="en-US" sz="2200"/>
              <a:t>I</a:t>
            </a:r>
            <a:r>
              <a:rPr lang="ru-RU" sz="2200"/>
              <a:t> называли «великим»? 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187450" y="571500"/>
            <a:ext cx="3384550" cy="7699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Перескажи текст о Петре </a:t>
            </a:r>
            <a:r>
              <a:rPr lang="en-US" sz="2200"/>
              <a:t>I</a:t>
            </a:r>
            <a:endParaRPr lang="ru-RU" sz="220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572000" y="762000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=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716463" y="858838"/>
            <a:ext cx="1428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4967288" y="1752600"/>
            <a:ext cx="4176712" cy="1108075"/>
          </a:xfrm>
          <a:prstGeom prst="rect">
            <a:avLst/>
          </a:prstGeom>
          <a:solidFill>
            <a:schemeClr val="bg1"/>
          </a:solidFill>
          <a:ln w="38100">
            <a:solidFill>
              <a:srgbClr val="29941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     Почему корабли сделанные из железа не тонут?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150938" y="1820863"/>
            <a:ext cx="3384550" cy="7699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Перечисли основные свойства воды.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535488" y="1935163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=</a:t>
            </a: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4679950" y="2011363"/>
            <a:ext cx="1428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181600" y="685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105400" y="1905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60"/>
          <p:cNvSpPr>
            <a:spLocks noChangeArrowheads="1"/>
          </p:cNvSpPr>
          <p:nvPr/>
        </p:nvSpPr>
        <p:spPr bwMode="auto">
          <a:xfrm>
            <a:off x="381000" y="800100"/>
            <a:ext cx="4013200" cy="1008063"/>
          </a:xfrm>
          <a:prstGeom prst="wedgeRoundRectCallout">
            <a:avLst>
              <a:gd name="adj1" fmla="val 70116"/>
              <a:gd name="adj2" fmla="val -5133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Личностные результаты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19" name="AutoShape 60"/>
          <p:cNvSpPr>
            <a:spLocks noChangeArrowheads="1"/>
          </p:cNvSpPr>
          <p:nvPr/>
        </p:nvSpPr>
        <p:spPr bwMode="auto">
          <a:xfrm>
            <a:off x="366713" y="2133600"/>
            <a:ext cx="4013200" cy="1008063"/>
          </a:xfrm>
          <a:prstGeom prst="wedgeRoundRectCallout">
            <a:avLst>
              <a:gd name="adj1" fmla="val 68736"/>
              <a:gd name="adj2" fmla="val -5821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00FF"/>
                </a:solidFill>
              </a:rPr>
              <a:t>Познавательные УУД</a:t>
            </a:r>
            <a:endParaRPr lang="ru-RU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67" grpId="0" animBg="1"/>
      <p:bldP spid="117770" grpId="0" animBg="1"/>
      <p:bldP spid="11777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ChangeArrowheads="1"/>
          </p:cNvSpPr>
          <p:nvPr/>
        </p:nvSpPr>
        <p:spPr bwMode="auto">
          <a:xfrm>
            <a:off x="357188" y="142875"/>
            <a:ext cx="8358187" cy="1403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200">
                <a:solidFill>
                  <a:schemeClr val="tx2"/>
                </a:solidFill>
              </a:rPr>
              <a:t>    Технология критического мышления</a:t>
            </a:r>
            <a:r>
              <a:rPr lang="ru-RU" sz="3200" b="1">
                <a:solidFill>
                  <a:schemeClr val="tx2"/>
                </a:solidFill>
              </a:rPr>
              <a:t/>
            </a:r>
            <a:br>
              <a:rPr lang="ru-RU" sz="3200" b="1">
                <a:solidFill>
                  <a:schemeClr val="tx2"/>
                </a:solidFill>
              </a:rPr>
            </a:br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развитие мыслительных навыков учащихся, необходимых не только в учёбе, но и в дальнейшей жизни </a:t>
            </a:r>
            <a:endParaRPr lang="ru-RU" sz="2400" b="1" i="1"/>
          </a:p>
          <a:p>
            <a:pPr eaLnBrk="0" hangingPunct="0"/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785813" y="1643063"/>
            <a:ext cx="56435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Характерные особенности</a:t>
            </a: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оценочность;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открытость новым идеям;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собственное мнение и рефлексия собственных суждений.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44" name="Прямоугольник 6"/>
          <p:cNvSpPr>
            <a:spLocks noChangeArrowheads="1"/>
          </p:cNvSpPr>
          <p:nvPr/>
        </p:nvSpPr>
        <p:spPr bwMode="auto">
          <a:xfrm>
            <a:off x="428625" y="3786188"/>
            <a:ext cx="82153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</a:rPr>
              <a:t>Технология развития критического мышления и её основные стратегии обеспечивают развитие мышления, формирование коммуникативных и творческих способностей. Данная технология отвечает целям образования на современном этапе, вооружает ученика и учителя способами работы с информацией, методами организации учения, самообразования и конструирования собственного образовательного маршрута.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144509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Кейс-технология</a:t>
            </a:r>
            <a:br>
              <a:rPr lang="ru-RU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85696"/>
          </a:xfrm>
        </p:spPr>
        <p:txBody>
          <a:bodyPr>
            <a:normAutofit fontScale="85000" lnSpcReduction="20000"/>
          </a:bodyPr>
          <a:lstStyle/>
          <a:p>
            <a:pPr marL="109728" lvl="0" indent="0" algn="just">
              <a:buNone/>
            </a:pPr>
            <a:r>
              <a:rPr lang="ru-RU" dirty="0" smtClean="0"/>
              <a:t>Это </a:t>
            </a:r>
            <a:r>
              <a:rPr lang="ru-RU" dirty="0"/>
              <a:t>технология анализа конкретных ситуаций, в основе которой лежит имитационное моделирование, разработка конкретного примера или использование готовых материалов с описанием реальной деятельности (например, анализ явлений и объектов любой науки и практики, исследовательский проект, разнообразные статистические материалы, прогноз событий). При этом наблюдается ориентация на конкретные, практические проблемы, которые призваны решать специалисты многих сфер деятельности (поэтому она весьма актуальна в профильном обучении). Эта технология с равной эффективностью может использоваться как в урочной, так и во внеурочной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68522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Исследовательская технология </a:t>
            </a:r>
            <a:r>
              <a:rPr lang="ru-RU" b="1" dirty="0" smtClean="0">
                <a:solidFill>
                  <a:srgbClr val="7030A0"/>
                </a:solidFill>
              </a:rPr>
              <a:t>обучения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>
            <a:normAutofit fontScale="85000" lnSpcReduction="20000"/>
          </a:bodyPr>
          <a:lstStyle/>
          <a:p>
            <a:pPr lvl="0" algn="just">
              <a:buNone/>
            </a:pPr>
            <a:r>
              <a:rPr lang="ru-RU" dirty="0"/>
              <a:t> </a:t>
            </a:r>
            <a:r>
              <a:rPr lang="ru-RU" dirty="0" smtClean="0"/>
              <a:t>   Подразумевает </a:t>
            </a:r>
            <a:r>
              <a:rPr lang="ru-RU" dirty="0"/>
              <a:t>организацию поисковой, познавательной деятельности учащихся путём постановки учителем познавательных и практических задач, требующих самостоятельного творческого решения. Важно помнить, что педагог консультирует, советует, направляет, наталкивает на возможные выводы, но ни в коем случае не диктует и не пишет работу за ученика. При этом учащиеся осваивают структуру учебного исследования (выявление и постановка проблемы исследования; формулирование гипотезы; планирование и разработка исследовательских действий; сбор данных, их анализ и синтез; сопоставление данных и умозаключений, их проверка; подготовка и написание отчёта).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91746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5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/>
          <a:lstStyle/>
          <a:p>
            <a:pPr marL="109728" indent="0" algn="r">
              <a:buNone/>
            </a:pPr>
            <a:r>
              <a:rPr lang="ru-RU" dirty="0" smtClean="0"/>
              <a:t>Современный педагог – не тот, </a:t>
            </a:r>
          </a:p>
          <a:p>
            <a:pPr marL="109728" indent="0" algn="r">
              <a:buNone/>
            </a:pPr>
            <a:r>
              <a:rPr lang="ru-RU" dirty="0" smtClean="0"/>
              <a:t>кто учит, а тот, кто понимает</a:t>
            </a:r>
          </a:p>
          <a:p>
            <a:pPr marL="109728" indent="0" algn="r">
              <a:buNone/>
            </a:pPr>
            <a:r>
              <a:rPr lang="ru-RU" dirty="0" smtClean="0"/>
              <a:t> и чувствует, как ребёнок учится, </a:t>
            </a:r>
          </a:p>
          <a:p>
            <a:pPr marL="109728" indent="0" algn="r">
              <a:buNone/>
            </a:pPr>
            <a:r>
              <a:rPr lang="ru-RU" dirty="0" smtClean="0"/>
              <a:t>как проходит его становление.</a:t>
            </a:r>
          </a:p>
          <a:p>
            <a:pPr marL="109728" indent="0" algn="r">
              <a:buNone/>
            </a:pPr>
            <a:r>
              <a:rPr lang="ru-RU" i="1" dirty="0" err="1" smtClean="0"/>
              <a:t>И.В.Гёте</a:t>
            </a:r>
            <a:endParaRPr lang="ru-RU" i="1" dirty="0" smtClean="0"/>
          </a:p>
          <a:p>
            <a:pPr marL="109728" indent="0" algn="r">
              <a:buNone/>
            </a:pPr>
            <a:endParaRPr lang="ru-RU" dirty="0" smtClean="0"/>
          </a:p>
          <a:p>
            <a:pPr marL="109728" indent="0" algn="r">
              <a:buNone/>
            </a:pPr>
            <a:r>
              <a:rPr lang="ru-RU" dirty="0" smtClean="0"/>
              <a:t>Скажи мне, и я забуду,</a:t>
            </a:r>
          </a:p>
          <a:p>
            <a:pPr marL="109728" indent="0" algn="r">
              <a:buNone/>
            </a:pPr>
            <a:r>
              <a:rPr lang="ru-RU" dirty="0"/>
              <a:t>п</a:t>
            </a:r>
            <a:r>
              <a:rPr lang="ru-RU" dirty="0" smtClean="0"/>
              <a:t>окажи мне, и я запомню, </a:t>
            </a:r>
          </a:p>
          <a:p>
            <a:pPr marL="109728" indent="0" algn="r">
              <a:buNone/>
            </a:pPr>
            <a:r>
              <a:rPr lang="ru-RU" dirty="0"/>
              <a:t>д</a:t>
            </a:r>
            <a:r>
              <a:rPr lang="ru-RU" dirty="0" smtClean="0"/>
              <a:t>ай мне действовать самому, и</a:t>
            </a:r>
          </a:p>
          <a:p>
            <a:pPr marL="109728" indent="0" algn="r">
              <a:buNone/>
            </a:pPr>
            <a:r>
              <a:rPr lang="ru-RU" dirty="0" smtClean="0"/>
              <a:t> </a:t>
            </a:r>
            <a:r>
              <a:rPr lang="ru-RU" sz="4000" b="1" u="sng" dirty="0" smtClean="0"/>
              <a:t>я научусь</a:t>
            </a:r>
            <a:r>
              <a:rPr lang="ru-RU" dirty="0" smtClean="0"/>
              <a:t>.</a:t>
            </a:r>
          </a:p>
          <a:p>
            <a:pPr marL="109728" indent="0" algn="r">
              <a:buNone/>
            </a:pPr>
            <a:r>
              <a:rPr lang="ru-RU" i="1" dirty="0" smtClean="0"/>
              <a:t>Народная мудрость </a:t>
            </a:r>
            <a:endParaRPr lang="ru-RU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204864"/>
            <a:ext cx="2714644" cy="275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371239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357188" y="500063"/>
            <a:ext cx="8429625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    Другие педагогические технологии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800" b="1" i="1" dirty="0">
                <a:solidFill>
                  <a:srgbClr val="002060"/>
                </a:solidFill>
              </a:rPr>
              <a:t>Информационная технология</a:t>
            </a:r>
          </a:p>
          <a:p>
            <a:pPr>
              <a:buFont typeface="Arial" charset="0"/>
              <a:buChar char="•"/>
            </a:pPr>
            <a:r>
              <a:rPr lang="ru-RU" sz="2800" b="1" i="1" dirty="0">
                <a:solidFill>
                  <a:srgbClr val="002060"/>
                </a:solidFill>
              </a:rPr>
              <a:t>Адаптированная система обучения (АСО) – работа в группах и в парах</a:t>
            </a:r>
          </a:p>
          <a:p>
            <a:pPr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Проблемно-развивающая </a:t>
            </a:r>
            <a:r>
              <a:rPr lang="ru-RU" sz="2800" b="1" i="1" dirty="0">
                <a:solidFill>
                  <a:srgbClr val="002060"/>
                </a:solidFill>
              </a:rPr>
              <a:t>технология</a:t>
            </a:r>
          </a:p>
          <a:p>
            <a:pPr>
              <a:buFont typeface="Arial" charset="0"/>
              <a:buChar char="•"/>
            </a:pPr>
            <a:r>
              <a:rPr lang="ru-RU" sz="2800" b="1" i="1" dirty="0">
                <a:solidFill>
                  <a:srgbClr val="002060"/>
                </a:solidFill>
              </a:rPr>
              <a:t>Рейтинговая технология</a:t>
            </a:r>
          </a:p>
          <a:p>
            <a:pPr>
              <a:buFont typeface="Arial" charset="0"/>
              <a:buChar char="•"/>
            </a:pPr>
            <a:r>
              <a:rPr lang="ru-RU" sz="2800" b="1" i="1" dirty="0">
                <a:solidFill>
                  <a:srgbClr val="002060"/>
                </a:solidFill>
              </a:rPr>
              <a:t>Технология модульного обучения</a:t>
            </a:r>
          </a:p>
          <a:p>
            <a:pPr>
              <a:buFont typeface="Arial" charset="0"/>
              <a:buChar char="•"/>
            </a:pPr>
            <a:r>
              <a:rPr lang="ru-RU" sz="2800" b="1" i="1" dirty="0">
                <a:solidFill>
                  <a:srgbClr val="002060"/>
                </a:solidFill>
              </a:rPr>
              <a:t>Технология коллективного способа обучения (авторская)</a:t>
            </a:r>
          </a:p>
          <a:p>
            <a:pPr>
              <a:buFont typeface="Arial" charset="0"/>
              <a:buChar char="•"/>
            </a:pPr>
            <a:r>
              <a:rPr lang="ru-RU" sz="2800" b="1" i="1" dirty="0" err="1">
                <a:solidFill>
                  <a:srgbClr val="002060"/>
                </a:solidFill>
              </a:rPr>
              <a:t>Здоровье-сберегающая</a:t>
            </a:r>
            <a:r>
              <a:rPr lang="ru-RU" sz="2800" b="1" i="1" dirty="0">
                <a:solidFill>
                  <a:srgbClr val="002060"/>
                </a:solidFill>
              </a:rPr>
              <a:t> технология</a:t>
            </a:r>
          </a:p>
          <a:p>
            <a:pPr>
              <a:buFont typeface="Arial" charset="0"/>
              <a:buChar char="•"/>
            </a:pPr>
            <a:r>
              <a:rPr lang="ru-RU" sz="2800" b="1" i="1" dirty="0">
                <a:solidFill>
                  <a:srgbClr val="002060"/>
                </a:solidFill>
              </a:rPr>
              <a:t>Личностно-ориентированная </a:t>
            </a:r>
            <a:r>
              <a:rPr lang="ru-RU" sz="2800" b="1" i="1" dirty="0" smtClean="0">
                <a:solidFill>
                  <a:srgbClr val="002060"/>
                </a:solidFill>
              </a:rPr>
              <a:t>технология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endParaRPr lang="ru-RU" sz="3200" b="1" dirty="0"/>
          </a:p>
          <a:p>
            <a:r>
              <a:rPr lang="ru-RU" sz="3200" b="1" dirty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Технологии игрового </a:t>
            </a:r>
            <a:r>
              <a:rPr lang="ru-RU" b="1" dirty="0" smtClean="0">
                <a:solidFill>
                  <a:srgbClr val="7030A0"/>
                </a:solidFill>
              </a:rPr>
              <a:t>обучения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714908"/>
          </a:xfrm>
        </p:spPr>
        <p:txBody>
          <a:bodyPr>
            <a:normAutofit fontScale="92500" lnSpcReduction="20000"/>
          </a:bodyPr>
          <a:lstStyle/>
          <a:p>
            <a:pPr marL="365760" lvl="1" indent="-256032" algn="just">
              <a:buClr>
                <a:schemeClr val="accent3"/>
              </a:buClr>
              <a:buNone/>
            </a:pPr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В</a:t>
            </a:r>
            <a:r>
              <a:rPr lang="ru-RU" sz="2800" dirty="0">
                <a:solidFill>
                  <a:schemeClr val="tx1"/>
                </a:solidFill>
              </a:rPr>
              <a:t> отличие от традиционного обучения, где дидактические игры выполняют вспомогательную роль (иллюстрации, стимулирование интереса, эмоционально-привлекательный фон), в развивающем обучении учебная игра моделирует процесс исследования реальной или имитационной проблемной ситуации, самостоятельного принятия решения в соответствии с правилами игры и моделью социального взаимодействия, оценочную деятельность при анализе принятых решений и достигнутых результатов (в том числе учебных).</a:t>
            </a:r>
            <a:endParaRPr lang="ru-RU" sz="3200" dirty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71612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Позиция учителя</a:t>
            </a:r>
            <a:r>
              <a:rPr lang="ru-RU" sz="2400" dirty="0" smtClean="0"/>
              <a:t>: к классу не с ответом, а с вопросом.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Позиция ученика</a:t>
            </a:r>
            <a:r>
              <a:rPr lang="ru-RU" sz="2400" dirty="0" smtClean="0"/>
              <a:t>: за познание мира.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Учебная задача </a:t>
            </a:r>
            <a:r>
              <a:rPr lang="ru-RU" sz="2400" dirty="0" smtClean="0"/>
              <a:t>– задача, решая которую ребёнок выполняет цели учителя.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Учебная деятельность</a:t>
            </a:r>
            <a:r>
              <a:rPr lang="ru-RU" sz="2400" dirty="0" smtClean="0"/>
              <a:t> – управляемый учебный процесс.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Учебное действие </a:t>
            </a:r>
            <a:r>
              <a:rPr lang="ru-RU" sz="2400" dirty="0" smtClean="0"/>
              <a:t>– действие по созданию образа.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Образ</a:t>
            </a:r>
            <a:r>
              <a:rPr lang="ru-RU" sz="2400" dirty="0" smtClean="0"/>
              <a:t> – слово, рисунок, схема, план.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Оценочное действие </a:t>
            </a:r>
            <a:r>
              <a:rPr lang="ru-RU" sz="2400" dirty="0" smtClean="0"/>
              <a:t>– я умею! У меня получится!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Эмоционально-ценностная оценка</a:t>
            </a:r>
            <a:r>
              <a:rPr lang="ru-RU" sz="2400" dirty="0" smtClean="0"/>
              <a:t> – формирование мировоззрения.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Задача школы </a:t>
            </a:r>
            <a:r>
              <a:rPr lang="ru-RU" sz="2400" i="1" dirty="0" smtClean="0">
                <a:solidFill>
                  <a:srgbClr val="7030A0"/>
                </a:solidFill>
              </a:rPr>
              <a:t>– </a:t>
            </a:r>
            <a:r>
              <a:rPr lang="ru-RU" sz="2400" i="1" dirty="0" smtClean="0"/>
              <a:t>не дать объём знаний, а научить учиться. </a:t>
            </a: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0345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/>
          <a:lstStyle/>
          <a:p>
            <a:pPr algn="r"/>
            <a:r>
              <a:rPr lang="ru-RU" dirty="0" smtClean="0"/>
              <a:t>Всё образование в школе должно быть организовано так, чтобы в нём ясно просвечивала будущая цель образования личности к свободному </a:t>
            </a:r>
          </a:p>
          <a:p>
            <a:pPr marL="109728" indent="0" algn="r">
              <a:buNone/>
            </a:pPr>
            <a:r>
              <a:rPr lang="ru-RU" dirty="0" smtClean="0"/>
              <a:t>самоопределению.</a:t>
            </a:r>
          </a:p>
          <a:p>
            <a:pPr marL="109728" indent="0" algn="r">
              <a:buNone/>
            </a:pPr>
            <a:r>
              <a:rPr lang="ru-RU" dirty="0" err="1" smtClean="0"/>
              <a:t>С.И.Гессен</a:t>
            </a:r>
            <a:endParaRPr lang="ru-RU" dirty="0" smtClean="0"/>
          </a:p>
          <a:p>
            <a:pPr algn="r">
              <a:buFont typeface="Arial" pitchFamily="34" charset="0"/>
              <a:buChar char="•"/>
            </a:pPr>
            <a:endParaRPr lang="ru-RU" dirty="0" smtClean="0"/>
          </a:p>
          <a:p>
            <a:pPr algn="r">
              <a:buFont typeface="Arial" pitchFamily="34" charset="0"/>
              <a:buChar char="•"/>
            </a:pPr>
            <a:r>
              <a:rPr lang="ru-RU" dirty="0" smtClean="0"/>
              <a:t>Посредственный учитель излагает. </a:t>
            </a:r>
          </a:p>
          <a:p>
            <a:pPr marL="109728" indent="0" algn="r">
              <a:buNone/>
            </a:pPr>
            <a:r>
              <a:rPr lang="ru-RU" dirty="0" smtClean="0"/>
              <a:t>Хороший учитель объясняет.</a:t>
            </a:r>
          </a:p>
          <a:p>
            <a:pPr marL="109728" indent="0" algn="r">
              <a:buNone/>
            </a:pPr>
            <a:r>
              <a:rPr lang="ru-RU" dirty="0" smtClean="0"/>
              <a:t>Выдающийся учитель показывает.</a:t>
            </a:r>
          </a:p>
          <a:p>
            <a:pPr marL="109728" indent="0" algn="r">
              <a:buNone/>
            </a:pPr>
            <a:r>
              <a:rPr lang="ru-RU" dirty="0" smtClean="0"/>
              <a:t>Великий учитель вдохновляет.</a:t>
            </a:r>
          </a:p>
          <a:p>
            <a:pPr marL="109728" indent="0" algn="r">
              <a:buNone/>
            </a:pPr>
            <a:r>
              <a:rPr lang="ru-RU" dirty="0" err="1" smtClean="0"/>
              <a:t>У.Уорд</a:t>
            </a:r>
            <a:endParaRPr lang="ru-RU" dirty="0"/>
          </a:p>
        </p:txBody>
      </p:sp>
      <p:pic>
        <p:nvPicPr>
          <p:cNvPr id="1026" name="Picture 2" descr="C:\Users\Оксана\Desktop\Gessen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8457"/>
            <a:ext cx="1219200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91319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00570"/>
            <a:ext cx="7772400" cy="13620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ФГОС: стихийное бедствие или осуществление мечты?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6250"/>
            <a:ext cx="45974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88913"/>
            <a:ext cx="3541713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86286" y="1571612"/>
            <a:ext cx="68243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Решение за вами!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2"/>
            <a:ext cx="7705725" cy="1583903"/>
          </a:xfrm>
          <a:ln/>
        </p:spPr>
        <p:txBody>
          <a:bodyPr/>
          <a:lstStyle/>
          <a:p>
            <a:pPr algn="l"/>
            <a:r>
              <a:rPr lang="ru-RU" sz="3200" dirty="0"/>
              <a:t>«Образование: скрытое сокровище»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85926"/>
            <a:ext cx="8229600" cy="43251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200" b="1" dirty="0"/>
              <a:t>Четыре столпа, </a:t>
            </a:r>
          </a:p>
          <a:p>
            <a:pPr algn="ctr">
              <a:buFontTx/>
              <a:buNone/>
            </a:pPr>
            <a:r>
              <a:rPr lang="ru-RU" sz="3200" b="1" dirty="0"/>
              <a:t>на которых основывается образование:</a:t>
            </a:r>
          </a:p>
          <a:p>
            <a:r>
              <a:rPr lang="ru-RU" sz="3200" dirty="0"/>
              <a:t>научиться познавать;</a:t>
            </a:r>
          </a:p>
          <a:p>
            <a:r>
              <a:rPr lang="ru-RU" sz="3200" dirty="0"/>
              <a:t>научиться делать;</a:t>
            </a:r>
          </a:p>
          <a:p>
            <a:r>
              <a:rPr lang="ru-RU" sz="3200" dirty="0"/>
              <a:t>научиться жить вместе;</a:t>
            </a:r>
          </a:p>
          <a:p>
            <a:r>
              <a:rPr lang="ru-RU" sz="3200" dirty="0"/>
              <a:t>научиться быть.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научить получать знания (учить учиться) </a:t>
            </a:r>
            <a:endParaRPr lang="ru-RU" dirty="0" smtClean="0"/>
          </a:p>
          <a:p>
            <a:r>
              <a:rPr lang="ru-RU" i="1" dirty="0" smtClean="0"/>
              <a:t>научить работать и зарабатывать (учение для труда) </a:t>
            </a:r>
            <a:endParaRPr lang="ru-RU" dirty="0" smtClean="0"/>
          </a:p>
          <a:p>
            <a:r>
              <a:rPr lang="ru-RU" i="1" dirty="0" smtClean="0"/>
              <a:t>научить жить (учение для бытия) </a:t>
            </a:r>
            <a:endParaRPr lang="ru-RU" dirty="0" smtClean="0"/>
          </a:p>
          <a:p>
            <a:r>
              <a:rPr lang="ru-RU" i="1" dirty="0" smtClean="0"/>
              <a:t>научить жить вместе (учение для совместной жизни)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ru-RU"/>
          </a:p>
        </p:txBody>
      </p:sp>
      <p:pic>
        <p:nvPicPr>
          <p:cNvPr id="1003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18520"/>
          <a:stretch>
            <a:fillRect/>
          </a:stretch>
        </p:blipFill>
        <p:spPr>
          <a:xfrm>
            <a:off x="457200" y="228600"/>
            <a:ext cx="8229600" cy="589756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73088"/>
          </a:xfrm>
        </p:spPr>
        <p:txBody>
          <a:bodyPr>
            <a:normAutofit/>
          </a:bodyPr>
          <a:lstStyle/>
          <a:p>
            <a:r>
              <a:rPr lang="ru-RU" dirty="0" smtClean="0"/>
              <a:t>ФГОС: изменение требований к образовательному результату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Предметные (основы системы научных знаний).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Метапредметные</a:t>
            </a:r>
            <a:r>
              <a:rPr lang="ru-RU" dirty="0" smtClean="0"/>
              <a:t> (усвоенные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понятия и УУД).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Личностные (внутренняя позиция школьников, самооценка, </a:t>
            </a:r>
            <a:r>
              <a:rPr lang="ru-RU" dirty="0" err="1" smtClean="0"/>
              <a:t>мотивация,способность</a:t>
            </a:r>
            <a:r>
              <a:rPr lang="ru-RU" dirty="0" smtClean="0"/>
              <a:t> к решению моральных проблем и т.д.).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4405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 из 1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000500"/>
            <a:ext cx="2143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620688"/>
            <a:ext cx="8643938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концептуальная основа ФГОС общего образования</a:t>
            </a:r>
          </a:p>
        </p:txBody>
      </p: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428625" y="1285875"/>
            <a:ext cx="8001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Обеспечивает: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готовности личности к саморазвитию и непрерывному образованию;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проектирование и конструирование социальной среды развития обучающихся в системе образования;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активную учебно-познавательную деятельность обучающихся;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построение образовательного процесса с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учётом индивидуальных возрастных,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психологических и физиологических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особенностей обучающихся.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Что такое системно-</a:t>
            </a:r>
            <a:r>
              <a:rPr lang="ru-RU" sz="3200" b="1" dirty="0" err="1" smtClean="0"/>
              <a:t>деятельностный</a:t>
            </a:r>
            <a:r>
              <a:rPr lang="ru-RU" sz="3200" b="1" dirty="0" smtClean="0"/>
              <a:t> подход?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/>
          <a:lstStyle/>
          <a:p>
            <a:r>
              <a:rPr lang="ru-RU" b="1" i="1" u="sng" dirty="0" smtClean="0"/>
              <a:t>Системно-</a:t>
            </a:r>
            <a:r>
              <a:rPr lang="ru-RU" b="1" i="1" u="sng" dirty="0" err="1" smtClean="0"/>
              <a:t>деятельностный</a:t>
            </a:r>
            <a:r>
              <a:rPr lang="ru-RU" b="1" i="1" u="sng" dirty="0" smtClean="0"/>
              <a:t> подход </a:t>
            </a:r>
            <a:r>
              <a:rPr lang="ru-RU" dirty="0" smtClean="0"/>
              <a:t>– это организация учебного процесса, в которой главное место отводится активной и разносторонней, в максимальной степени самостоятельной познавательной деятельности школьника.</a:t>
            </a:r>
          </a:p>
          <a:p>
            <a:r>
              <a:rPr lang="ru-RU" b="1" i="1" u="sng" dirty="0" smtClean="0"/>
              <a:t>Ключевая особенность ДП </a:t>
            </a:r>
            <a:r>
              <a:rPr lang="ru-RU" dirty="0" smtClean="0"/>
              <a:t>– постепенный уход от информационного репродуктивного знания к знанию действия.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75194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818</TotalTime>
  <Words>1630</Words>
  <Application>Microsoft Office PowerPoint</Application>
  <PresentationFormat>Экран (4:3)</PresentationFormat>
  <Paragraphs>313</Paragraphs>
  <Slides>34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Городская</vt:lpstr>
      <vt:lpstr>Педагогический совет на тему:  «Системно-деятельностный подход как основа новых образовательных стандартов»</vt:lpstr>
      <vt:lpstr>Слайд 2</vt:lpstr>
      <vt:lpstr>Слайд 3</vt:lpstr>
      <vt:lpstr>«Образование: скрытое сокровище»</vt:lpstr>
      <vt:lpstr>Наши задачи:</vt:lpstr>
      <vt:lpstr>Слайд 6</vt:lpstr>
      <vt:lpstr>ФГОС: изменение требований к образовательному результату</vt:lpstr>
      <vt:lpstr>Слайд 8</vt:lpstr>
      <vt:lpstr>Что такое системно-деятельностный подход?</vt:lpstr>
      <vt:lpstr>Слайд 10</vt:lpstr>
      <vt:lpstr>Основные виды УУД</vt:lpstr>
      <vt:lpstr>Собственная  УД школьников – важная составляющая СДП</vt:lpstr>
      <vt:lpstr>Слайд 13</vt:lpstr>
      <vt:lpstr>Слайд 14</vt:lpstr>
      <vt:lpstr>Категория «деятельности» – система, нацеленная на результат</vt:lpstr>
      <vt:lpstr>Слайд 16</vt:lpstr>
      <vt:lpstr>Слайд 17</vt:lpstr>
      <vt:lpstr>Слайд 18</vt:lpstr>
      <vt:lpstr>Характер обучения - </vt:lpstr>
      <vt:lpstr>Технологии реализации механизма СДП</vt:lpstr>
      <vt:lpstr>Технология деятельностного метода</vt:lpstr>
      <vt:lpstr>Слайд 22</vt:lpstr>
      <vt:lpstr>Слайд 23</vt:lpstr>
      <vt:lpstr>В условиях реализации требований ФГОС наиболее актуальными становятся технологии, основными чертами которых выступают: </vt:lpstr>
      <vt:lpstr>Слайд 25</vt:lpstr>
      <vt:lpstr>Продуктивные задания – главное средство</vt:lpstr>
      <vt:lpstr>Слайд 27</vt:lpstr>
      <vt:lpstr>Кейс-технология  </vt:lpstr>
      <vt:lpstr>Исследовательская технология обучения</vt:lpstr>
      <vt:lpstr>Слайд 30</vt:lpstr>
      <vt:lpstr>Технологии игрового обучения</vt:lpstr>
      <vt:lpstr>Слайд 32</vt:lpstr>
      <vt:lpstr>Слайд 33</vt:lpstr>
      <vt:lpstr>ФГОС: стихийное бедствие или осуществление мечты?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на тему:  «Системно-деятельностный подход в обучении»</dc:title>
  <dc:creator>Оксана</dc:creator>
  <cp:lastModifiedBy>учительская_2</cp:lastModifiedBy>
  <cp:revision>97</cp:revision>
  <dcterms:created xsi:type="dcterms:W3CDTF">2013-01-08T14:19:51Z</dcterms:created>
  <dcterms:modified xsi:type="dcterms:W3CDTF">2013-12-12T05:58:04Z</dcterms:modified>
</cp:coreProperties>
</file>