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5"/>
  </p:notesMasterIdLst>
  <p:sldIdLst>
    <p:sldId id="317" r:id="rId2"/>
    <p:sldId id="256" r:id="rId3"/>
    <p:sldId id="310" r:id="rId4"/>
    <p:sldId id="313" r:id="rId5"/>
    <p:sldId id="337" r:id="rId6"/>
    <p:sldId id="266" r:id="rId7"/>
    <p:sldId id="319" r:id="rId8"/>
    <p:sldId id="257" r:id="rId9"/>
    <p:sldId id="338" r:id="rId10"/>
    <p:sldId id="264" r:id="rId11"/>
    <p:sldId id="267" r:id="rId12"/>
    <p:sldId id="339" r:id="rId13"/>
    <p:sldId id="312" r:id="rId14"/>
    <p:sldId id="306" r:id="rId15"/>
    <p:sldId id="320" r:id="rId16"/>
    <p:sldId id="311" r:id="rId17"/>
    <p:sldId id="318" r:id="rId18"/>
    <p:sldId id="333" r:id="rId19"/>
    <p:sldId id="321" r:id="rId20"/>
    <p:sldId id="334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0" r:id="rId29"/>
    <p:sldId id="331" r:id="rId30"/>
    <p:sldId id="332" r:id="rId31"/>
    <p:sldId id="335" r:id="rId32"/>
    <p:sldId id="268" r:id="rId33"/>
    <p:sldId id="26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99FF33"/>
    <a:srgbClr val="333300"/>
    <a:srgbClr val="00FE00"/>
    <a:srgbClr val="4DED68"/>
    <a:srgbClr val="3EF068"/>
    <a:srgbClr val="FFEA25"/>
    <a:srgbClr val="FFF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32" autoAdjust="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869D1-C728-4362-BEA7-A162A0EAB0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991B8-8CF2-4861-ABD4-7768561C9D81}">
      <dgm:prSet phldrT="[Текст]"/>
      <dgm:spPr/>
      <dgm:t>
        <a:bodyPr/>
        <a:lstStyle/>
        <a:p>
          <a:r>
            <a:rPr lang="ru-RU" i="1" dirty="0" smtClean="0"/>
            <a:t>информационно-пропагандистская работа</a:t>
          </a:r>
          <a:endParaRPr lang="ru-RU" dirty="0"/>
        </a:p>
      </dgm:t>
    </dgm:pt>
    <dgm:pt modelId="{474B8671-5512-463E-82A6-D84EC0F82158}" type="parTrans" cxnId="{152FB157-6540-46E1-B2FE-ACD0934FCFD0}">
      <dgm:prSet/>
      <dgm:spPr/>
      <dgm:t>
        <a:bodyPr/>
        <a:lstStyle/>
        <a:p>
          <a:endParaRPr lang="ru-RU"/>
        </a:p>
      </dgm:t>
    </dgm:pt>
    <dgm:pt modelId="{9BF8556D-FA7C-48D9-A66C-50C9DE387634}" type="sibTrans" cxnId="{152FB157-6540-46E1-B2FE-ACD0934FCFD0}">
      <dgm:prSet/>
      <dgm:spPr/>
      <dgm:t>
        <a:bodyPr/>
        <a:lstStyle/>
        <a:p>
          <a:endParaRPr lang="ru-RU"/>
        </a:p>
      </dgm:t>
    </dgm:pt>
    <dgm:pt modelId="{3C9298C6-7339-487C-8914-320CAE5E4023}">
      <dgm:prSet phldrT="[Текст]"/>
      <dgm:spPr/>
      <dgm:t>
        <a:bodyPr/>
        <a:lstStyle/>
        <a:p>
          <a:r>
            <a:rPr lang="ru-RU" i="1" dirty="0" smtClean="0"/>
            <a:t>социально-значимая работа  учащихся, связи с общественностью</a:t>
          </a:r>
          <a:endParaRPr lang="ru-RU" dirty="0"/>
        </a:p>
      </dgm:t>
    </dgm:pt>
    <dgm:pt modelId="{52EDC107-E268-4C4B-9498-DFFDC6B01490}" type="parTrans" cxnId="{862E7F32-A174-411D-B8D7-C1715AC8F492}">
      <dgm:prSet/>
      <dgm:spPr/>
      <dgm:t>
        <a:bodyPr/>
        <a:lstStyle/>
        <a:p>
          <a:endParaRPr lang="ru-RU"/>
        </a:p>
      </dgm:t>
    </dgm:pt>
    <dgm:pt modelId="{F01DCA2F-A1CD-466C-A59E-67027AEEFC92}" type="sibTrans" cxnId="{862E7F32-A174-411D-B8D7-C1715AC8F492}">
      <dgm:prSet/>
      <dgm:spPr/>
      <dgm:t>
        <a:bodyPr/>
        <a:lstStyle/>
        <a:p>
          <a:endParaRPr lang="ru-RU"/>
        </a:p>
      </dgm:t>
    </dgm:pt>
    <dgm:pt modelId="{C2E4A5A4-52F3-4D73-BB50-5DBF7CDCE8AB}">
      <dgm:prSet/>
      <dgm:spPr/>
      <dgm:t>
        <a:bodyPr/>
        <a:lstStyle/>
        <a:p>
          <a:r>
            <a:rPr lang="ru-RU" i="1" dirty="0" smtClean="0"/>
            <a:t>поисково-исследовательская работа</a:t>
          </a:r>
          <a:endParaRPr lang="ru-RU" dirty="0"/>
        </a:p>
      </dgm:t>
    </dgm:pt>
    <dgm:pt modelId="{B42A6607-6A21-4B6B-826D-FC0466A28C1C}" type="parTrans" cxnId="{E7077652-C510-4BF1-9729-82B1A535855D}">
      <dgm:prSet/>
      <dgm:spPr/>
      <dgm:t>
        <a:bodyPr/>
        <a:lstStyle/>
        <a:p>
          <a:endParaRPr lang="ru-RU"/>
        </a:p>
      </dgm:t>
    </dgm:pt>
    <dgm:pt modelId="{16675BFC-4096-45CB-A2E3-121EC281A723}" type="sibTrans" cxnId="{E7077652-C510-4BF1-9729-82B1A535855D}">
      <dgm:prSet/>
      <dgm:spPr/>
      <dgm:t>
        <a:bodyPr/>
        <a:lstStyle/>
        <a:p>
          <a:endParaRPr lang="ru-RU"/>
        </a:p>
      </dgm:t>
    </dgm:pt>
    <dgm:pt modelId="{F977768C-C088-423C-AFE6-0D83E2202A40}">
      <dgm:prSet phldrT="[Текст]"/>
      <dgm:spPr/>
      <dgm:t>
        <a:bodyPr/>
        <a:lstStyle/>
        <a:p>
          <a:r>
            <a:rPr lang="ru-RU" i="1" dirty="0" smtClean="0"/>
            <a:t>Работа по обеспечению собственно-музейных функций</a:t>
          </a:r>
          <a:endParaRPr lang="ru-RU" i="1" dirty="0"/>
        </a:p>
      </dgm:t>
    </dgm:pt>
    <dgm:pt modelId="{FC4FF2AC-E1E6-47B0-81C9-D830BC1E2C2B}" type="parTrans" cxnId="{6CC2F554-5D23-42A6-9706-DB1B373B5009}">
      <dgm:prSet/>
      <dgm:spPr/>
      <dgm:t>
        <a:bodyPr/>
        <a:lstStyle/>
        <a:p>
          <a:endParaRPr lang="ru-RU"/>
        </a:p>
      </dgm:t>
    </dgm:pt>
    <dgm:pt modelId="{D5F54469-EC86-4C05-96C9-53E9CABE1F93}" type="sibTrans" cxnId="{6CC2F554-5D23-42A6-9706-DB1B373B5009}">
      <dgm:prSet/>
      <dgm:spPr/>
      <dgm:t>
        <a:bodyPr/>
        <a:lstStyle/>
        <a:p>
          <a:endParaRPr lang="ru-RU"/>
        </a:p>
      </dgm:t>
    </dgm:pt>
    <dgm:pt modelId="{933B86AB-1543-4C65-8DDA-044C63AF855A}">
      <dgm:prSet phldrT="[Текст]" custT="1"/>
      <dgm:spPr/>
      <dgm:t>
        <a:bodyPr/>
        <a:lstStyle/>
        <a:p>
          <a:r>
            <a:rPr lang="ru-RU" sz="1400" i="1" dirty="0" smtClean="0"/>
            <a:t>Совместная  работа   с  органами самоуправления</a:t>
          </a:r>
          <a:endParaRPr lang="ru-RU" sz="1400" i="1" dirty="0"/>
        </a:p>
      </dgm:t>
    </dgm:pt>
    <dgm:pt modelId="{D527C2D3-1831-4027-A57F-5AE067280B5C}" type="parTrans" cxnId="{715CBD99-36F0-411F-93D8-4B602FD006B1}">
      <dgm:prSet/>
      <dgm:spPr/>
      <dgm:t>
        <a:bodyPr/>
        <a:lstStyle/>
        <a:p>
          <a:endParaRPr lang="ru-RU"/>
        </a:p>
      </dgm:t>
    </dgm:pt>
    <dgm:pt modelId="{AEB8CC7A-A9C1-4E3D-A301-AE4B4CA3CBDC}" type="sibTrans" cxnId="{715CBD99-36F0-411F-93D8-4B602FD006B1}">
      <dgm:prSet/>
      <dgm:spPr/>
      <dgm:t>
        <a:bodyPr/>
        <a:lstStyle/>
        <a:p>
          <a:endParaRPr lang="ru-RU"/>
        </a:p>
      </dgm:t>
    </dgm:pt>
    <dgm:pt modelId="{4FFC3D0C-AC3E-4E06-9059-42382852CCC0}">
      <dgm:prSet phldrT="[Текст]"/>
      <dgm:spPr/>
      <dgm:t>
        <a:bodyPr/>
        <a:lstStyle/>
        <a:p>
          <a:r>
            <a:rPr lang="ru-RU" i="1" dirty="0" smtClean="0"/>
            <a:t>сотрудничество с родителями</a:t>
          </a:r>
          <a:endParaRPr lang="ru-RU" i="1" dirty="0"/>
        </a:p>
      </dgm:t>
    </dgm:pt>
    <dgm:pt modelId="{289A1FFD-2AA5-4187-812F-CF8DD5BF8643}" type="sibTrans" cxnId="{D7CCF89B-A209-4DC7-A0A0-E4F130F15308}">
      <dgm:prSet/>
      <dgm:spPr/>
      <dgm:t>
        <a:bodyPr/>
        <a:lstStyle/>
        <a:p>
          <a:endParaRPr lang="ru-RU"/>
        </a:p>
      </dgm:t>
    </dgm:pt>
    <dgm:pt modelId="{8A7B987C-9A65-4DDA-B268-C95B50869432}" type="parTrans" cxnId="{D7CCF89B-A209-4DC7-A0A0-E4F130F15308}">
      <dgm:prSet/>
      <dgm:spPr/>
      <dgm:t>
        <a:bodyPr/>
        <a:lstStyle/>
        <a:p>
          <a:endParaRPr lang="ru-RU"/>
        </a:p>
      </dgm:t>
    </dgm:pt>
    <dgm:pt modelId="{A7BA8D68-22B8-4F00-A0CD-AE517F8F8574}" type="pres">
      <dgm:prSet presAssocID="{6A7869D1-C728-4362-BEA7-A162A0EAB0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C0EE4-3F0E-4251-B4A7-8503CACA023D}" type="pres">
      <dgm:prSet presAssocID="{902991B8-8CF2-4861-ABD4-7768561C9D81}" presName="parentLin" presStyleCnt="0"/>
      <dgm:spPr/>
    </dgm:pt>
    <dgm:pt modelId="{1D90E162-2F33-414D-84DF-6D9F56CF6FD0}" type="pres">
      <dgm:prSet presAssocID="{902991B8-8CF2-4861-ABD4-7768561C9D8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D8C6E8A-202B-4986-846A-15F628C34857}" type="pres">
      <dgm:prSet presAssocID="{902991B8-8CF2-4861-ABD4-7768561C9D8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17D4F-666A-462D-AD85-BDA653CB6828}" type="pres">
      <dgm:prSet presAssocID="{902991B8-8CF2-4861-ABD4-7768561C9D81}" presName="negativeSpace" presStyleCnt="0"/>
      <dgm:spPr/>
    </dgm:pt>
    <dgm:pt modelId="{5DCD4A1C-FF86-4291-9F6E-A4CA7C733A6B}" type="pres">
      <dgm:prSet presAssocID="{902991B8-8CF2-4861-ABD4-7768561C9D81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1A241-C898-4754-9322-1E3566E9107E}" type="pres">
      <dgm:prSet presAssocID="{9BF8556D-FA7C-48D9-A66C-50C9DE387634}" presName="spaceBetweenRectangles" presStyleCnt="0"/>
      <dgm:spPr/>
    </dgm:pt>
    <dgm:pt modelId="{CE4CF616-B570-436F-9D0C-5713AD16C3F4}" type="pres">
      <dgm:prSet presAssocID="{C2E4A5A4-52F3-4D73-BB50-5DBF7CDCE8AB}" presName="parentLin" presStyleCnt="0"/>
      <dgm:spPr/>
    </dgm:pt>
    <dgm:pt modelId="{F4043794-FE79-4837-8F47-46E87397E7EF}" type="pres">
      <dgm:prSet presAssocID="{C2E4A5A4-52F3-4D73-BB50-5DBF7CDCE8A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46EDD0B-CA16-4BC7-B139-EB5279C16FE1}" type="pres">
      <dgm:prSet presAssocID="{C2E4A5A4-52F3-4D73-BB50-5DBF7CDCE8A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18C60-A797-4193-B2BB-6E1296294435}" type="pres">
      <dgm:prSet presAssocID="{C2E4A5A4-52F3-4D73-BB50-5DBF7CDCE8AB}" presName="negativeSpace" presStyleCnt="0"/>
      <dgm:spPr/>
    </dgm:pt>
    <dgm:pt modelId="{F086E779-4717-4A25-980D-6CE59D26644D}" type="pres">
      <dgm:prSet presAssocID="{C2E4A5A4-52F3-4D73-BB50-5DBF7CDCE8AB}" presName="childText" presStyleLbl="conFgAcc1" presStyleIdx="1" presStyleCnt="6">
        <dgm:presLayoutVars>
          <dgm:bulletEnabled val="1"/>
        </dgm:presLayoutVars>
      </dgm:prSet>
      <dgm:spPr/>
    </dgm:pt>
    <dgm:pt modelId="{D06EDF27-6089-48AA-9F4B-5EA2DFB85C0E}" type="pres">
      <dgm:prSet presAssocID="{16675BFC-4096-45CB-A2E3-121EC281A723}" presName="spaceBetweenRectangles" presStyleCnt="0"/>
      <dgm:spPr/>
    </dgm:pt>
    <dgm:pt modelId="{B909B9C8-9EF4-46EA-9E75-82E6CC3F73B7}" type="pres">
      <dgm:prSet presAssocID="{3C9298C6-7339-487C-8914-320CAE5E4023}" presName="parentLin" presStyleCnt="0"/>
      <dgm:spPr/>
    </dgm:pt>
    <dgm:pt modelId="{7A91CEA8-826A-4714-A728-459BEB8DC7CA}" type="pres">
      <dgm:prSet presAssocID="{3C9298C6-7339-487C-8914-320CAE5E402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15AE2E5-3A6D-4402-8980-83465BB9E785}" type="pres">
      <dgm:prSet presAssocID="{3C9298C6-7339-487C-8914-320CAE5E402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C6D11-BDB1-4613-8D42-78C9EBB77E16}" type="pres">
      <dgm:prSet presAssocID="{3C9298C6-7339-487C-8914-320CAE5E4023}" presName="negativeSpace" presStyleCnt="0"/>
      <dgm:spPr/>
    </dgm:pt>
    <dgm:pt modelId="{4200CA47-4C26-4881-896F-99ABBE1CFE80}" type="pres">
      <dgm:prSet presAssocID="{3C9298C6-7339-487C-8914-320CAE5E4023}" presName="childText" presStyleLbl="conFgAcc1" presStyleIdx="2" presStyleCnt="6">
        <dgm:presLayoutVars>
          <dgm:bulletEnabled val="1"/>
        </dgm:presLayoutVars>
      </dgm:prSet>
      <dgm:spPr/>
    </dgm:pt>
    <dgm:pt modelId="{4BA07686-98B3-4A1B-8913-845A850E3C91}" type="pres">
      <dgm:prSet presAssocID="{F01DCA2F-A1CD-466C-A59E-67027AEEFC92}" presName="spaceBetweenRectangles" presStyleCnt="0"/>
      <dgm:spPr/>
    </dgm:pt>
    <dgm:pt modelId="{A78A833F-EE12-4912-9AED-6036D72186FD}" type="pres">
      <dgm:prSet presAssocID="{F977768C-C088-423C-AFE6-0D83E2202A40}" presName="parentLin" presStyleCnt="0"/>
      <dgm:spPr/>
    </dgm:pt>
    <dgm:pt modelId="{F5F5788A-4DAF-459E-89BD-E7DEBBDD641B}" type="pres">
      <dgm:prSet presAssocID="{F977768C-C088-423C-AFE6-0D83E2202A4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DA1620A-595E-4BD3-93CA-578C77240998}" type="pres">
      <dgm:prSet presAssocID="{F977768C-C088-423C-AFE6-0D83E2202A4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DA32B-4C09-4FD2-B03E-FC9C03E7D0A7}" type="pres">
      <dgm:prSet presAssocID="{F977768C-C088-423C-AFE6-0D83E2202A40}" presName="negativeSpace" presStyleCnt="0"/>
      <dgm:spPr/>
    </dgm:pt>
    <dgm:pt modelId="{174C4B05-6EC1-476D-969F-49CFC4C7DE41}" type="pres">
      <dgm:prSet presAssocID="{F977768C-C088-423C-AFE6-0D83E2202A40}" presName="childText" presStyleLbl="conFgAcc1" presStyleIdx="3" presStyleCnt="6" custLinFactNeighborY="-35918">
        <dgm:presLayoutVars>
          <dgm:bulletEnabled val="1"/>
        </dgm:presLayoutVars>
      </dgm:prSet>
      <dgm:spPr/>
    </dgm:pt>
    <dgm:pt modelId="{C225655E-F332-47FC-9F07-9EC37B613FE5}" type="pres">
      <dgm:prSet presAssocID="{D5F54469-EC86-4C05-96C9-53E9CABE1F93}" presName="spaceBetweenRectangles" presStyleCnt="0"/>
      <dgm:spPr/>
    </dgm:pt>
    <dgm:pt modelId="{1BB46B0A-3E7C-4C55-B69F-CB8038D5895A}" type="pres">
      <dgm:prSet presAssocID="{4FFC3D0C-AC3E-4E06-9059-42382852CCC0}" presName="parentLin" presStyleCnt="0"/>
      <dgm:spPr/>
    </dgm:pt>
    <dgm:pt modelId="{147AAE8C-DCA5-490A-97AC-1859DEE288CE}" type="pres">
      <dgm:prSet presAssocID="{4FFC3D0C-AC3E-4E06-9059-42382852CCC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6E5AFB8-3902-40F1-AAEF-15CCEE7A33CB}" type="pres">
      <dgm:prSet presAssocID="{4FFC3D0C-AC3E-4E06-9059-42382852CCC0}" presName="parentText" presStyleLbl="node1" presStyleIdx="4" presStyleCnt="6" custLinFactY="45197" custLinFactNeighborX="25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977A9-A9CE-4E4F-9625-06A96EB762C3}" type="pres">
      <dgm:prSet presAssocID="{4FFC3D0C-AC3E-4E06-9059-42382852CCC0}" presName="negativeSpace" presStyleCnt="0"/>
      <dgm:spPr/>
    </dgm:pt>
    <dgm:pt modelId="{CC52C64E-2D6E-4077-B33E-34B98A65F9AC}" type="pres">
      <dgm:prSet presAssocID="{4FFC3D0C-AC3E-4E06-9059-42382852CCC0}" presName="childText" presStyleLbl="conFgAcc1" presStyleIdx="4" presStyleCnt="6" custLinFactY="24986" custLinFactNeighborY="100000">
        <dgm:presLayoutVars>
          <dgm:bulletEnabled val="1"/>
        </dgm:presLayoutVars>
      </dgm:prSet>
      <dgm:spPr/>
    </dgm:pt>
    <dgm:pt modelId="{30932FA2-6E91-4A53-81BE-00F0C9AC333B}" type="pres">
      <dgm:prSet presAssocID="{289A1FFD-2AA5-4187-812F-CF8DD5BF8643}" presName="spaceBetweenRectangles" presStyleCnt="0"/>
      <dgm:spPr/>
    </dgm:pt>
    <dgm:pt modelId="{DF4FDC00-1EF4-4C1B-B1EE-BC9907053C6C}" type="pres">
      <dgm:prSet presAssocID="{933B86AB-1543-4C65-8DDA-044C63AF855A}" presName="parentLin" presStyleCnt="0"/>
      <dgm:spPr/>
    </dgm:pt>
    <dgm:pt modelId="{BD98E882-057F-4578-AE70-2A6E1509A2B5}" type="pres">
      <dgm:prSet presAssocID="{933B86AB-1543-4C65-8DDA-044C63AF855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F495BC7-5B35-4564-A6BD-E03B6A053B16}" type="pres">
      <dgm:prSet presAssocID="{933B86AB-1543-4C65-8DDA-044C63AF855A}" presName="parentText" presStyleLbl="node1" presStyleIdx="5" presStyleCnt="6" custLinFactY="-58964" custLinFactNeighborX="132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FB1AC-E578-41E5-B9A4-6B28E39DF845}" type="pres">
      <dgm:prSet presAssocID="{933B86AB-1543-4C65-8DDA-044C63AF855A}" presName="negativeSpace" presStyleCnt="0"/>
      <dgm:spPr/>
    </dgm:pt>
    <dgm:pt modelId="{66355847-96DF-427C-8FF1-9E9AA0D46D38}" type="pres">
      <dgm:prSet presAssocID="{933B86AB-1543-4C65-8DDA-044C63AF855A}" presName="childText" presStyleLbl="conFgAcc1" presStyleIdx="5" presStyleCnt="6" custScaleY="56829" custLinFactY="-81616" custLinFactNeighborY="-100000">
        <dgm:presLayoutVars>
          <dgm:bulletEnabled val="1"/>
        </dgm:presLayoutVars>
      </dgm:prSet>
      <dgm:spPr/>
    </dgm:pt>
  </dgm:ptLst>
  <dgm:cxnLst>
    <dgm:cxn modelId="{862E7F32-A174-411D-B8D7-C1715AC8F492}" srcId="{6A7869D1-C728-4362-BEA7-A162A0EAB0EF}" destId="{3C9298C6-7339-487C-8914-320CAE5E4023}" srcOrd="2" destOrd="0" parTransId="{52EDC107-E268-4C4B-9498-DFFDC6B01490}" sibTransId="{F01DCA2F-A1CD-466C-A59E-67027AEEFC92}"/>
    <dgm:cxn modelId="{7094D822-E80D-40D9-B376-CD1AFFE88A64}" type="presOf" srcId="{3C9298C6-7339-487C-8914-320CAE5E4023}" destId="{015AE2E5-3A6D-4402-8980-83465BB9E785}" srcOrd="1" destOrd="0" presId="urn:microsoft.com/office/officeart/2005/8/layout/list1"/>
    <dgm:cxn modelId="{0BAB7CC5-237F-4FE1-8B90-7D7249A3A9DD}" type="presOf" srcId="{C2E4A5A4-52F3-4D73-BB50-5DBF7CDCE8AB}" destId="{946EDD0B-CA16-4BC7-B139-EB5279C16FE1}" srcOrd="1" destOrd="0" presId="urn:microsoft.com/office/officeart/2005/8/layout/list1"/>
    <dgm:cxn modelId="{295D49F6-9C83-4CA7-B79F-D03BCAD3745D}" type="presOf" srcId="{6A7869D1-C728-4362-BEA7-A162A0EAB0EF}" destId="{A7BA8D68-22B8-4F00-A0CD-AE517F8F8574}" srcOrd="0" destOrd="0" presId="urn:microsoft.com/office/officeart/2005/8/layout/list1"/>
    <dgm:cxn modelId="{F611CE76-FA4F-4874-8B73-F9E6B80430BC}" type="presOf" srcId="{4FFC3D0C-AC3E-4E06-9059-42382852CCC0}" destId="{147AAE8C-DCA5-490A-97AC-1859DEE288CE}" srcOrd="0" destOrd="0" presId="urn:microsoft.com/office/officeart/2005/8/layout/list1"/>
    <dgm:cxn modelId="{BED66199-E622-4A75-8976-8A0738E0E776}" type="presOf" srcId="{4FFC3D0C-AC3E-4E06-9059-42382852CCC0}" destId="{C6E5AFB8-3902-40F1-AAEF-15CCEE7A33CB}" srcOrd="1" destOrd="0" presId="urn:microsoft.com/office/officeart/2005/8/layout/list1"/>
    <dgm:cxn modelId="{2D1C1FFA-036A-40D8-BA0D-5DD4860EAF0E}" type="presOf" srcId="{F977768C-C088-423C-AFE6-0D83E2202A40}" destId="{F5F5788A-4DAF-459E-89BD-E7DEBBDD641B}" srcOrd="0" destOrd="0" presId="urn:microsoft.com/office/officeart/2005/8/layout/list1"/>
    <dgm:cxn modelId="{321F45F0-AAC6-44FD-AFB7-C9813F68990A}" type="presOf" srcId="{902991B8-8CF2-4861-ABD4-7768561C9D81}" destId="{9D8C6E8A-202B-4986-846A-15F628C34857}" srcOrd="1" destOrd="0" presId="urn:microsoft.com/office/officeart/2005/8/layout/list1"/>
    <dgm:cxn modelId="{D81CE89E-5C67-42B6-BFA4-4F2B897070BC}" type="presOf" srcId="{C2E4A5A4-52F3-4D73-BB50-5DBF7CDCE8AB}" destId="{F4043794-FE79-4837-8F47-46E87397E7EF}" srcOrd="0" destOrd="0" presId="urn:microsoft.com/office/officeart/2005/8/layout/list1"/>
    <dgm:cxn modelId="{A1F63DFA-8523-421E-82C2-6553FB93764E}" type="presOf" srcId="{F977768C-C088-423C-AFE6-0D83E2202A40}" destId="{CDA1620A-595E-4BD3-93CA-578C77240998}" srcOrd="1" destOrd="0" presId="urn:microsoft.com/office/officeart/2005/8/layout/list1"/>
    <dgm:cxn modelId="{E6A192A6-1398-4251-9884-E0665BB616B8}" type="presOf" srcId="{933B86AB-1543-4C65-8DDA-044C63AF855A}" destId="{9F495BC7-5B35-4564-A6BD-E03B6A053B16}" srcOrd="1" destOrd="0" presId="urn:microsoft.com/office/officeart/2005/8/layout/list1"/>
    <dgm:cxn modelId="{152FB157-6540-46E1-B2FE-ACD0934FCFD0}" srcId="{6A7869D1-C728-4362-BEA7-A162A0EAB0EF}" destId="{902991B8-8CF2-4861-ABD4-7768561C9D81}" srcOrd="0" destOrd="0" parTransId="{474B8671-5512-463E-82A6-D84EC0F82158}" sibTransId="{9BF8556D-FA7C-48D9-A66C-50C9DE387634}"/>
    <dgm:cxn modelId="{67244BB1-459D-4095-96C6-2823B073133C}" type="presOf" srcId="{902991B8-8CF2-4861-ABD4-7768561C9D81}" destId="{1D90E162-2F33-414D-84DF-6D9F56CF6FD0}" srcOrd="0" destOrd="0" presId="urn:microsoft.com/office/officeart/2005/8/layout/list1"/>
    <dgm:cxn modelId="{E7077652-C510-4BF1-9729-82B1A535855D}" srcId="{6A7869D1-C728-4362-BEA7-A162A0EAB0EF}" destId="{C2E4A5A4-52F3-4D73-BB50-5DBF7CDCE8AB}" srcOrd="1" destOrd="0" parTransId="{B42A6607-6A21-4B6B-826D-FC0466A28C1C}" sibTransId="{16675BFC-4096-45CB-A2E3-121EC281A723}"/>
    <dgm:cxn modelId="{D7CCF89B-A209-4DC7-A0A0-E4F130F15308}" srcId="{6A7869D1-C728-4362-BEA7-A162A0EAB0EF}" destId="{4FFC3D0C-AC3E-4E06-9059-42382852CCC0}" srcOrd="4" destOrd="0" parTransId="{8A7B987C-9A65-4DDA-B268-C95B50869432}" sibTransId="{289A1FFD-2AA5-4187-812F-CF8DD5BF8643}"/>
    <dgm:cxn modelId="{2C6B42E9-CA13-4A07-8964-C0FE8873C735}" type="presOf" srcId="{933B86AB-1543-4C65-8DDA-044C63AF855A}" destId="{BD98E882-057F-4578-AE70-2A6E1509A2B5}" srcOrd="0" destOrd="0" presId="urn:microsoft.com/office/officeart/2005/8/layout/list1"/>
    <dgm:cxn modelId="{8196BC99-FABE-4E09-9DD0-CBC639E5F517}" type="presOf" srcId="{3C9298C6-7339-487C-8914-320CAE5E4023}" destId="{7A91CEA8-826A-4714-A728-459BEB8DC7CA}" srcOrd="0" destOrd="0" presId="urn:microsoft.com/office/officeart/2005/8/layout/list1"/>
    <dgm:cxn modelId="{715CBD99-36F0-411F-93D8-4B602FD006B1}" srcId="{6A7869D1-C728-4362-BEA7-A162A0EAB0EF}" destId="{933B86AB-1543-4C65-8DDA-044C63AF855A}" srcOrd="5" destOrd="0" parTransId="{D527C2D3-1831-4027-A57F-5AE067280B5C}" sibTransId="{AEB8CC7A-A9C1-4E3D-A301-AE4B4CA3CBDC}"/>
    <dgm:cxn modelId="{6CC2F554-5D23-42A6-9706-DB1B373B5009}" srcId="{6A7869D1-C728-4362-BEA7-A162A0EAB0EF}" destId="{F977768C-C088-423C-AFE6-0D83E2202A40}" srcOrd="3" destOrd="0" parTransId="{FC4FF2AC-E1E6-47B0-81C9-D830BC1E2C2B}" sibTransId="{D5F54469-EC86-4C05-96C9-53E9CABE1F93}"/>
    <dgm:cxn modelId="{FDF13D72-E1F2-4182-BC1E-69ACC37E95B7}" type="presParOf" srcId="{A7BA8D68-22B8-4F00-A0CD-AE517F8F8574}" destId="{95FC0EE4-3F0E-4251-B4A7-8503CACA023D}" srcOrd="0" destOrd="0" presId="urn:microsoft.com/office/officeart/2005/8/layout/list1"/>
    <dgm:cxn modelId="{9E70E87D-1716-4E5E-89B0-6613CA773962}" type="presParOf" srcId="{95FC0EE4-3F0E-4251-B4A7-8503CACA023D}" destId="{1D90E162-2F33-414D-84DF-6D9F56CF6FD0}" srcOrd="0" destOrd="0" presId="urn:microsoft.com/office/officeart/2005/8/layout/list1"/>
    <dgm:cxn modelId="{A94FC751-3ACE-4283-B551-652CD164260C}" type="presParOf" srcId="{95FC0EE4-3F0E-4251-B4A7-8503CACA023D}" destId="{9D8C6E8A-202B-4986-846A-15F628C34857}" srcOrd="1" destOrd="0" presId="urn:microsoft.com/office/officeart/2005/8/layout/list1"/>
    <dgm:cxn modelId="{C967CCD7-FF53-4DEA-92B7-13C2870DD96F}" type="presParOf" srcId="{A7BA8D68-22B8-4F00-A0CD-AE517F8F8574}" destId="{7EF17D4F-666A-462D-AD85-BDA653CB6828}" srcOrd="1" destOrd="0" presId="urn:microsoft.com/office/officeart/2005/8/layout/list1"/>
    <dgm:cxn modelId="{109173BF-4535-4CD6-8887-06C9E576DCA5}" type="presParOf" srcId="{A7BA8D68-22B8-4F00-A0CD-AE517F8F8574}" destId="{5DCD4A1C-FF86-4291-9F6E-A4CA7C733A6B}" srcOrd="2" destOrd="0" presId="urn:microsoft.com/office/officeart/2005/8/layout/list1"/>
    <dgm:cxn modelId="{9A28B9B2-C7FE-48C1-BB69-DB37BFE8C668}" type="presParOf" srcId="{A7BA8D68-22B8-4F00-A0CD-AE517F8F8574}" destId="{3791A241-C898-4754-9322-1E3566E9107E}" srcOrd="3" destOrd="0" presId="urn:microsoft.com/office/officeart/2005/8/layout/list1"/>
    <dgm:cxn modelId="{4D68ECD3-789E-4CEB-BB88-F754EADAE04F}" type="presParOf" srcId="{A7BA8D68-22B8-4F00-A0CD-AE517F8F8574}" destId="{CE4CF616-B570-436F-9D0C-5713AD16C3F4}" srcOrd="4" destOrd="0" presId="urn:microsoft.com/office/officeart/2005/8/layout/list1"/>
    <dgm:cxn modelId="{42BE66AD-E016-4FF3-8FEB-3E98AA14D22D}" type="presParOf" srcId="{CE4CF616-B570-436F-9D0C-5713AD16C3F4}" destId="{F4043794-FE79-4837-8F47-46E87397E7EF}" srcOrd="0" destOrd="0" presId="urn:microsoft.com/office/officeart/2005/8/layout/list1"/>
    <dgm:cxn modelId="{B02D56AD-CFF2-4F15-B822-71925A45157C}" type="presParOf" srcId="{CE4CF616-B570-436F-9D0C-5713AD16C3F4}" destId="{946EDD0B-CA16-4BC7-B139-EB5279C16FE1}" srcOrd="1" destOrd="0" presId="urn:microsoft.com/office/officeart/2005/8/layout/list1"/>
    <dgm:cxn modelId="{34F48D60-E3F5-44BE-A55A-106D87AD621A}" type="presParOf" srcId="{A7BA8D68-22B8-4F00-A0CD-AE517F8F8574}" destId="{8D518C60-A797-4193-B2BB-6E1296294435}" srcOrd="5" destOrd="0" presId="urn:microsoft.com/office/officeart/2005/8/layout/list1"/>
    <dgm:cxn modelId="{5C979322-FA4F-41EB-995F-8ABDFED8B97A}" type="presParOf" srcId="{A7BA8D68-22B8-4F00-A0CD-AE517F8F8574}" destId="{F086E779-4717-4A25-980D-6CE59D26644D}" srcOrd="6" destOrd="0" presId="urn:microsoft.com/office/officeart/2005/8/layout/list1"/>
    <dgm:cxn modelId="{926CB31B-A5AB-4AB9-9EDC-613FC2D23679}" type="presParOf" srcId="{A7BA8D68-22B8-4F00-A0CD-AE517F8F8574}" destId="{D06EDF27-6089-48AA-9F4B-5EA2DFB85C0E}" srcOrd="7" destOrd="0" presId="urn:microsoft.com/office/officeart/2005/8/layout/list1"/>
    <dgm:cxn modelId="{595D2AC7-3C57-4C4A-BACB-B3FD3D71FB93}" type="presParOf" srcId="{A7BA8D68-22B8-4F00-A0CD-AE517F8F8574}" destId="{B909B9C8-9EF4-46EA-9E75-82E6CC3F73B7}" srcOrd="8" destOrd="0" presId="urn:microsoft.com/office/officeart/2005/8/layout/list1"/>
    <dgm:cxn modelId="{636B12F2-E693-4C6B-97EA-D7DF8C2C0FCF}" type="presParOf" srcId="{B909B9C8-9EF4-46EA-9E75-82E6CC3F73B7}" destId="{7A91CEA8-826A-4714-A728-459BEB8DC7CA}" srcOrd="0" destOrd="0" presId="urn:microsoft.com/office/officeart/2005/8/layout/list1"/>
    <dgm:cxn modelId="{56ED8E1D-14B3-4B87-BC42-5D756FD8AEAA}" type="presParOf" srcId="{B909B9C8-9EF4-46EA-9E75-82E6CC3F73B7}" destId="{015AE2E5-3A6D-4402-8980-83465BB9E785}" srcOrd="1" destOrd="0" presId="urn:microsoft.com/office/officeart/2005/8/layout/list1"/>
    <dgm:cxn modelId="{17DA4CEC-F2D1-4575-A8F5-5C09D9F0FEF8}" type="presParOf" srcId="{A7BA8D68-22B8-4F00-A0CD-AE517F8F8574}" destId="{47CC6D11-BDB1-4613-8D42-78C9EBB77E16}" srcOrd="9" destOrd="0" presId="urn:microsoft.com/office/officeart/2005/8/layout/list1"/>
    <dgm:cxn modelId="{1E864246-0334-4E18-865B-43B70C0DA4DD}" type="presParOf" srcId="{A7BA8D68-22B8-4F00-A0CD-AE517F8F8574}" destId="{4200CA47-4C26-4881-896F-99ABBE1CFE80}" srcOrd="10" destOrd="0" presId="urn:microsoft.com/office/officeart/2005/8/layout/list1"/>
    <dgm:cxn modelId="{786432C7-B4AD-4D1C-B2F3-46B34B99AB1D}" type="presParOf" srcId="{A7BA8D68-22B8-4F00-A0CD-AE517F8F8574}" destId="{4BA07686-98B3-4A1B-8913-845A850E3C91}" srcOrd="11" destOrd="0" presId="urn:microsoft.com/office/officeart/2005/8/layout/list1"/>
    <dgm:cxn modelId="{4E52DD91-7E25-4AA0-AE17-1E8A16BF8DAD}" type="presParOf" srcId="{A7BA8D68-22B8-4F00-A0CD-AE517F8F8574}" destId="{A78A833F-EE12-4912-9AED-6036D72186FD}" srcOrd="12" destOrd="0" presId="urn:microsoft.com/office/officeart/2005/8/layout/list1"/>
    <dgm:cxn modelId="{ACCC87B9-CD1A-4827-A384-30022C80C164}" type="presParOf" srcId="{A78A833F-EE12-4912-9AED-6036D72186FD}" destId="{F5F5788A-4DAF-459E-89BD-E7DEBBDD641B}" srcOrd="0" destOrd="0" presId="urn:microsoft.com/office/officeart/2005/8/layout/list1"/>
    <dgm:cxn modelId="{422B86BB-2377-4BE0-B434-EA7FA19A93E8}" type="presParOf" srcId="{A78A833F-EE12-4912-9AED-6036D72186FD}" destId="{CDA1620A-595E-4BD3-93CA-578C77240998}" srcOrd="1" destOrd="0" presId="urn:microsoft.com/office/officeart/2005/8/layout/list1"/>
    <dgm:cxn modelId="{1A821000-18B5-4CF3-A26C-23EDA2286A28}" type="presParOf" srcId="{A7BA8D68-22B8-4F00-A0CD-AE517F8F8574}" destId="{8A3DA32B-4C09-4FD2-B03E-FC9C03E7D0A7}" srcOrd="13" destOrd="0" presId="urn:microsoft.com/office/officeart/2005/8/layout/list1"/>
    <dgm:cxn modelId="{6853CEBE-696F-40B2-B2AF-2AA55F6D2FEA}" type="presParOf" srcId="{A7BA8D68-22B8-4F00-A0CD-AE517F8F8574}" destId="{174C4B05-6EC1-476D-969F-49CFC4C7DE41}" srcOrd="14" destOrd="0" presId="urn:microsoft.com/office/officeart/2005/8/layout/list1"/>
    <dgm:cxn modelId="{5DD6EDE1-E920-4D12-9C76-DA62D2955E8C}" type="presParOf" srcId="{A7BA8D68-22B8-4F00-A0CD-AE517F8F8574}" destId="{C225655E-F332-47FC-9F07-9EC37B613FE5}" srcOrd="15" destOrd="0" presId="urn:microsoft.com/office/officeart/2005/8/layout/list1"/>
    <dgm:cxn modelId="{78F2E7BC-FB0D-4EAA-9616-276FC669C8E1}" type="presParOf" srcId="{A7BA8D68-22B8-4F00-A0CD-AE517F8F8574}" destId="{1BB46B0A-3E7C-4C55-B69F-CB8038D5895A}" srcOrd="16" destOrd="0" presId="urn:microsoft.com/office/officeart/2005/8/layout/list1"/>
    <dgm:cxn modelId="{3CEC6AC4-CA0B-46D3-9D21-42E7AB23915E}" type="presParOf" srcId="{1BB46B0A-3E7C-4C55-B69F-CB8038D5895A}" destId="{147AAE8C-DCA5-490A-97AC-1859DEE288CE}" srcOrd="0" destOrd="0" presId="urn:microsoft.com/office/officeart/2005/8/layout/list1"/>
    <dgm:cxn modelId="{32B886AB-895F-4E47-9F6F-90CD56501922}" type="presParOf" srcId="{1BB46B0A-3E7C-4C55-B69F-CB8038D5895A}" destId="{C6E5AFB8-3902-40F1-AAEF-15CCEE7A33CB}" srcOrd="1" destOrd="0" presId="urn:microsoft.com/office/officeart/2005/8/layout/list1"/>
    <dgm:cxn modelId="{FD7BD002-A3B9-4B88-B0B7-81B416D3AE62}" type="presParOf" srcId="{A7BA8D68-22B8-4F00-A0CD-AE517F8F8574}" destId="{7CE977A9-A9CE-4E4F-9625-06A96EB762C3}" srcOrd="17" destOrd="0" presId="urn:microsoft.com/office/officeart/2005/8/layout/list1"/>
    <dgm:cxn modelId="{54D4A20C-8A77-4F46-A28A-F2D265874E2A}" type="presParOf" srcId="{A7BA8D68-22B8-4F00-A0CD-AE517F8F8574}" destId="{CC52C64E-2D6E-4077-B33E-34B98A65F9AC}" srcOrd="18" destOrd="0" presId="urn:microsoft.com/office/officeart/2005/8/layout/list1"/>
    <dgm:cxn modelId="{5C1958BA-56EC-476D-9D94-7E24BE1526C8}" type="presParOf" srcId="{A7BA8D68-22B8-4F00-A0CD-AE517F8F8574}" destId="{30932FA2-6E91-4A53-81BE-00F0C9AC333B}" srcOrd="19" destOrd="0" presId="urn:microsoft.com/office/officeart/2005/8/layout/list1"/>
    <dgm:cxn modelId="{0AA35845-CF17-46CE-A3F9-11C0BB821975}" type="presParOf" srcId="{A7BA8D68-22B8-4F00-A0CD-AE517F8F8574}" destId="{DF4FDC00-1EF4-4C1B-B1EE-BC9907053C6C}" srcOrd="20" destOrd="0" presId="urn:microsoft.com/office/officeart/2005/8/layout/list1"/>
    <dgm:cxn modelId="{0CB656BA-F505-43CD-AEB8-F891419AA75A}" type="presParOf" srcId="{DF4FDC00-1EF4-4C1B-B1EE-BC9907053C6C}" destId="{BD98E882-057F-4578-AE70-2A6E1509A2B5}" srcOrd="0" destOrd="0" presId="urn:microsoft.com/office/officeart/2005/8/layout/list1"/>
    <dgm:cxn modelId="{2C79F3DF-C213-4430-B286-CC689F160916}" type="presParOf" srcId="{DF4FDC00-1EF4-4C1B-B1EE-BC9907053C6C}" destId="{9F495BC7-5B35-4564-A6BD-E03B6A053B16}" srcOrd="1" destOrd="0" presId="urn:microsoft.com/office/officeart/2005/8/layout/list1"/>
    <dgm:cxn modelId="{BBD0018A-6D9A-416D-8DF8-DDE5B4D37B28}" type="presParOf" srcId="{A7BA8D68-22B8-4F00-A0CD-AE517F8F8574}" destId="{686FB1AC-E578-41E5-B9A4-6B28E39DF845}" srcOrd="21" destOrd="0" presId="urn:microsoft.com/office/officeart/2005/8/layout/list1"/>
    <dgm:cxn modelId="{6A26F0C5-4A64-4E22-8668-FEEAC5239FA1}" type="presParOf" srcId="{A7BA8D68-22B8-4F00-A0CD-AE517F8F8574}" destId="{66355847-96DF-427C-8FF1-9E9AA0D46D3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4A1C-FF86-4291-9F6E-A4CA7C733A6B}">
      <dsp:nvSpPr>
        <dsp:cNvPr id="0" name=""/>
        <dsp:cNvSpPr/>
      </dsp:nvSpPr>
      <dsp:spPr>
        <a:xfrm>
          <a:off x="0" y="526051"/>
          <a:ext cx="82089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C6E8A-202B-4986-846A-15F628C34857}">
      <dsp:nvSpPr>
        <dsp:cNvPr id="0" name=""/>
        <dsp:cNvSpPr/>
      </dsp:nvSpPr>
      <dsp:spPr>
        <a:xfrm>
          <a:off x="410445" y="334171"/>
          <a:ext cx="574623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информационно-пропагандистская работа</a:t>
          </a:r>
          <a:endParaRPr lang="ru-RU" sz="1300" kern="1200" dirty="0"/>
        </a:p>
      </dsp:txBody>
      <dsp:txXfrm>
        <a:off x="429179" y="352905"/>
        <a:ext cx="5708770" cy="346292"/>
      </dsp:txXfrm>
    </dsp:sp>
    <dsp:sp modelId="{F086E779-4717-4A25-980D-6CE59D26644D}">
      <dsp:nvSpPr>
        <dsp:cNvPr id="0" name=""/>
        <dsp:cNvSpPr/>
      </dsp:nvSpPr>
      <dsp:spPr>
        <a:xfrm>
          <a:off x="0" y="1115731"/>
          <a:ext cx="82089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EDD0B-CA16-4BC7-B139-EB5279C16FE1}">
      <dsp:nvSpPr>
        <dsp:cNvPr id="0" name=""/>
        <dsp:cNvSpPr/>
      </dsp:nvSpPr>
      <dsp:spPr>
        <a:xfrm>
          <a:off x="410445" y="923851"/>
          <a:ext cx="574623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поисково-исследовательская работа</a:t>
          </a:r>
          <a:endParaRPr lang="ru-RU" sz="1300" kern="1200" dirty="0"/>
        </a:p>
      </dsp:txBody>
      <dsp:txXfrm>
        <a:off x="429179" y="942585"/>
        <a:ext cx="5708770" cy="346292"/>
      </dsp:txXfrm>
    </dsp:sp>
    <dsp:sp modelId="{4200CA47-4C26-4881-896F-99ABBE1CFE80}">
      <dsp:nvSpPr>
        <dsp:cNvPr id="0" name=""/>
        <dsp:cNvSpPr/>
      </dsp:nvSpPr>
      <dsp:spPr>
        <a:xfrm>
          <a:off x="0" y="1705411"/>
          <a:ext cx="82089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AE2E5-3A6D-4402-8980-83465BB9E785}">
      <dsp:nvSpPr>
        <dsp:cNvPr id="0" name=""/>
        <dsp:cNvSpPr/>
      </dsp:nvSpPr>
      <dsp:spPr>
        <a:xfrm>
          <a:off x="410445" y="1513531"/>
          <a:ext cx="574623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социально-значимая работа  учащихся, связи с общественностью</a:t>
          </a:r>
          <a:endParaRPr lang="ru-RU" sz="1300" kern="1200" dirty="0"/>
        </a:p>
      </dsp:txBody>
      <dsp:txXfrm>
        <a:off x="429179" y="1532265"/>
        <a:ext cx="5708770" cy="346292"/>
      </dsp:txXfrm>
    </dsp:sp>
    <dsp:sp modelId="{174C4B05-6EC1-476D-969F-49CFC4C7DE41}">
      <dsp:nvSpPr>
        <dsp:cNvPr id="0" name=""/>
        <dsp:cNvSpPr/>
      </dsp:nvSpPr>
      <dsp:spPr>
        <a:xfrm>
          <a:off x="0" y="2269877"/>
          <a:ext cx="82089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1620A-595E-4BD3-93CA-578C77240998}">
      <dsp:nvSpPr>
        <dsp:cNvPr id="0" name=""/>
        <dsp:cNvSpPr/>
      </dsp:nvSpPr>
      <dsp:spPr>
        <a:xfrm>
          <a:off x="410445" y="2103212"/>
          <a:ext cx="574623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Работа по обеспечению собственно-музейных функций</a:t>
          </a:r>
          <a:endParaRPr lang="ru-RU" sz="1300" i="1" kern="1200" dirty="0"/>
        </a:p>
      </dsp:txBody>
      <dsp:txXfrm>
        <a:off x="429179" y="2121946"/>
        <a:ext cx="5708770" cy="346292"/>
      </dsp:txXfrm>
    </dsp:sp>
    <dsp:sp modelId="{CC52C64E-2D6E-4077-B33E-34B98A65F9AC}">
      <dsp:nvSpPr>
        <dsp:cNvPr id="0" name=""/>
        <dsp:cNvSpPr/>
      </dsp:nvSpPr>
      <dsp:spPr>
        <a:xfrm>
          <a:off x="0" y="3036826"/>
          <a:ext cx="82089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AFB8-3902-40F1-AAEF-15CCEE7A33CB}">
      <dsp:nvSpPr>
        <dsp:cNvPr id="0" name=""/>
        <dsp:cNvSpPr/>
      </dsp:nvSpPr>
      <dsp:spPr>
        <a:xfrm>
          <a:off x="513057" y="3250100"/>
          <a:ext cx="574623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сотрудничество с родителями</a:t>
          </a:r>
          <a:endParaRPr lang="ru-RU" sz="1300" i="1" kern="1200" dirty="0"/>
        </a:p>
      </dsp:txBody>
      <dsp:txXfrm>
        <a:off x="531791" y="3268834"/>
        <a:ext cx="5708770" cy="346292"/>
      </dsp:txXfrm>
    </dsp:sp>
    <dsp:sp modelId="{66355847-96DF-427C-8FF1-9E9AA0D46D38}">
      <dsp:nvSpPr>
        <dsp:cNvPr id="0" name=""/>
        <dsp:cNvSpPr/>
      </dsp:nvSpPr>
      <dsp:spPr>
        <a:xfrm>
          <a:off x="0" y="3015197"/>
          <a:ext cx="8208912" cy="186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5BC7-5B35-4564-A6BD-E03B6A053B16}">
      <dsp:nvSpPr>
        <dsp:cNvPr id="0" name=""/>
        <dsp:cNvSpPr/>
      </dsp:nvSpPr>
      <dsp:spPr>
        <a:xfrm>
          <a:off x="464657" y="2672531"/>
          <a:ext cx="574623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Совместная  работа   с  органами самоуправления</a:t>
          </a:r>
          <a:endParaRPr lang="ru-RU" sz="1400" i="1" kern="1200" dirty="0"/>
        </a:p>
      </dsp:txBody>
      <dsp:txXfrm>
        <a:off x="483391" y="2691265"/>
        <a:ext cx="570877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506B-604A-4CCF-9027-401522D5E10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D85A-DE4E-4B61-AF07-1C72560B3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3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1D85A-DE4E-4B61-AF07-1C72560B35E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88311F-8D25-4B13-BBF6-64F6D3A81A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018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018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019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019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20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798D-8DB8-4C3B-8C8C-8450C6AA6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0141-C6F0-41A5-B87E-24EC6AFEA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7064C-5F10-48C2-8CED-8EFE7ACD9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D40B-8A83-446C-B300-EF398E4E3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0B59-5F9F-4F84-A6FB-82451E62E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D52A-462A-465C-859D-E97A55E1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1BB04-60AC-4198-B253-BC7DF5AB6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28F48-D08B-4965-ADD7-27AD06136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B2A9-7D77-439A-A443-6226C41F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46CCA-99E7-494C-B5DD-789AA6A01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692BD7-92C8-4D85-BBC4-EA2293060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9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files.dnevnik.ru/file.aspx?event=12941&amp;file=95974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iles.dnevnik.ru/file.aspx?network=12281&amp;file=55356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071678"/>
            <a:ext cx="6480048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Самоуправление- важнейший компонент воспитательной системы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solidFill>
            <a:srgbClr val="BABE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9144000" cy="142876"/>
          </a:xfrm>
          <a:prstGeom prst="rect">
            <a:avLst/>
          </a:prstGeom>
          <a:solidFill>
            <a:srgbClr val="BABE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505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F6FC6"/>
              </a:buClr>
              <a:buSzPct val="80000"/>
            </a:pPr>
            <a:r>
              <a:rPr lang="ru-RU" sz="20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Муниципальное бюджетное общеобразовательное учреждение «Средняя кадетская  школа №4» г. Нефтеюганска</a:t>
            </a:r>
            <a:endParaRPr lang="ru-RU" sz="2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805264"/>
            <a:ext cx="317502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Documents and Settings\Нина Дмитриевна\Рабочий стол\ПРАЗДНИК\Рамки\DD00443_.WMF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449263" cy="3222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5085184"/>
            <a:ext cx="3583032" cy="369332"/>
          </a:xfrm>
          <a:prstGeom prst="rect">
            <a:avLst/>
          </a:prstGeom>
          <a:solidFill>
            <a:srgbClr val="666633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Из опыта работы Совета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6983412" cy="915988"/>
          </a:xfrm>
        </p:spPr>
        <p:txBody>
          <a:bodyPr/>
          <a:lstStyle/>
          <a:p>
            <a:r>
              <a:rPr lang="ru-RU" sz="3600">
                <a:latin typeface="Century Schoolbook" pitchFamily="18" charset="0"/>
              </a:rPr>
              <a:t>Высший орган </a:t>
            </a:r>
            <a:br>
              <a:rPr lang="ru-RU" sz="3600">
                <a:latin typeface="Century Schoolbook" pitchFamily="18" charset="0"/>
              </a:rPr>
            </a:br>
            <a:r>
              <a:rPr lang="ru-RU" sz="3600">
                <a:latin typeface="Century Schoolbook" pitchFamily="18" charset="0"/>
              </a:rPr>
              <a:t>ученического самоуправления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696200" cy="3657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800" dirty="0">
                <a:latin typeface="Bookman Old Style" pitchFamily="18" charset="0"/>
              </a:rPr>
              <a:t>ученическая конференция, в которой участвуют представители 5-11 классов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800" b="1" dirty="0">
                <a:latin typeface="Bookman Old Style" pitchFamily="18" charset="0"/>
              </a:rPr>
              <a:t>Задачи конференции:</a:t>
            </a:r>
          </a:p>
          <a:p>
            <a:pPr algn="just">
              <a:lnSpc>
                <a:spcPct val="80000"/>
              </a:lnSpc>
            </a:pPr>
            <a:r>
              <a:rPr lang="ru-RU" sz="1800" dirty="0">
                <a:latin typeface="Bookman Old Style" pitchFamily="18" charset="0"/>
              </a:rPr>
              <a:t>утверждают состав Совета </a:t>
            </a:r>
            <a:r>
              <a:rPr lang="ru-RU" sz="1800" dirty="0" smtClean="0">
                <a:latin typeface="Bookman Old Style" pitchFamily="18" charset="0"/>
              </a:rPr>
              <a:t>командиров;</a:t>
            </a:r>
            <a:endParaRPr lang="ru-RU" sz="1800" dirty="0">
              <a:latin typeface="Bookman Old Style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latin typeface="Bookman Old Style" pitchFamily="18" charset="0"/>
              </a:rPr>
              <a:t>определяют основные задачи деятельности на </a:t>
            </a:r>
            <a:r>
              <a:rPr lang="ru-RU" sz="1800" dirty="0" smtClean="0">
                <a:latin typeface="Bookman Old Style" pitchFamily="18" charset="0"/>
              </a:rPr>
              <a:t>полугодие;</a:t>
            </a:r>
            <a:endParaRPr lang="ru-RU" sz="1800" dirty="0">
              <a:latin typeface="Bookman Old Style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latin typeface="Bookman Old Style" pitchFamily="18" charset="0"/>
              </a:rPr>
              <a:t>утверждают основные документы по школьному </a:t>
            </a:r>
            <a:r>
              <a:rPr lang="ru-RU" sz="1800" dirty="0" smtClean="0">
                <a:latin typeface="Bookman Old Style" pitchFamily="18" charset="0"/>
              </a:rPr>
              <a:t>самоуправлению;</a:t>
            </a:r>
            <a:endParaRPr lang="ru-RU" sz="1800" dirty="0">
              <a:latin typeface="Bookman Old Style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latin typeface="Bookman Old Style" pitchFamily="18" charset="0"/>
              </a:rPr>
              <a:t>заслушивают  отчет </a:t>
            </a:r>
            <a:r>
              <a:rPr lang="ru-RU" sz="1800" dirty="0" smtClean="0">
                <a:latin typeface="Bookman Old Style" pitchFamily="18" charset="0"/>
              </a:rPr>
              <a:t>Совета командиров старшеклассников Совета командиров среднего звена Совета Историко-краеведческого музея.</a:t>
            </a:r>
            <a:endParaRPr lang="ru-RU" sz="1800" dirty="0">
              <a:latin typeface="Bookman Old Style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latin typeface="Bookman Old Style" pitchFamily="18" charset="0"/>
              </a:rPr>
              <a:t>В период между конференциями, в соответствии с основным содержанием учебно-воспитательной работы Совет Старшеклассников создает временный Совет дела, который функционирует во время подготовки и проведения какого – либо </a:t>
            </a:r>
            <a:r>
              <a:rPr lang="ru-RU" sz="1800" dirty="0" smtClean="0">
                <a:latin typeface="Bookman Old Style" pitchFamily="18" charset="0"/>
              </a:rPr>
              <a:t>большого коллективного дела.</a:t>
            </a:r>
            <a:endParaRPr lang="ru-RU" sz="1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345362" cy="1412875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Формируем  гражданскую позицию и патриотизм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696200" cy="4033837"/>
          </a:xfrm>
        </p:spPr>
        <p:txBody>
          <a:bodyPr/>
          <a:lstStyle/>
          <a:p>
            <a:pPr algn="just"/>
            <a:r>
              <a:rPr lang="ru-RU" dirty="0" smtClean="0"/>
              <a:t>. </a:t>
            </a:r>
            <a:r>
              <a:rPr lang="ru-RU" sz="2400" dirty="0" smtClean="0"/>
              <a:t>Только через активное вовлечение в социальную деятельность и сознательное участие в ней, через создание особой атмосферы кадетского братства, содружества, через развитие деятельности совета музея на принципах детской общественной организации и школьного самоуправления можно достигнуть успехов в формировании активной гражданской позиции.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Старшеклассники - организаторы игры «Я поведу тебя в музей», посвященной 70-летию 308/120-ой дивизии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752528" cy="400161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88368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Наша символика </a:t>
            </a:r>
          </a:p>
        </p:txBody>
      </p:sp>
      <p:sp>
        <p:nvSpPr>
          <p:cNvPr id="5" name="Месяц 4"/>
          <p:cNvSpPr/>
          <p:nvPr/>
        </p:nvSpPr>
        <p:spPr>
          <a:xfrm rot="10800000">
            <a:off x="1619672" y="2996952"/>
            <a:ext cx="3888432" cy="1656184"/>
          </a:xfrm>
          <a:prstGeom prst="moon">
            <a:avLst>
              <a:gd name="adj" fmla="val 19192"/>
            </a:avLst>
          </a:prstGeom>
          <a:solidFill>
            <a:srgbClr val="00B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80318" y="3430710"/>
            <a:ext cx="217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Кадетское братство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90000"/>
                  <a:lumOff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 flipV="1">
            <a:off x="1187624" y="1628800"/>
            <a:ext cx="2109354" cy="936104"/>
          </a:xfrm>
          <a:prstGeom prst="flowChartOnlineStorage">
            <a:avLst/>
          </a:prstGeom>
          <a:gradFill flip="none" rotWithShape="1">
            <a:gsLst>
              <a:gs pos="0">
                <a:srgbClr val="0B4B99">
                  <a:shade val="30000"/>
                  <a:satMod val="115000"/>
                </a:srgbClr>
              </a:gs>
              <a:gs pos="50000">
                <a:srgbClr val="0B4B99">
                  <a:shade val="67500"/>
                  <a:satMod val="115000"/>
                </a:srgbClr>
              </a:gs>
              <a:gs pos="100000">
                <a:srgbClr val="0B4B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25400" dist="50800" algn="ctr" rotWithShape="0">
              <a:srgbClr val="000000">
                <a:alpha val="9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МБОУ «СОКШ №4»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73768" y="3217542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830958" y="3574734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1259454" y="3574734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625947">
            <a:off x="1557669" y="3581649"/>
            <a:ext cx="289721" cy="64212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59586" y="3503295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2116710" y="3717610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2402462" y="3717610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625947">
            <a:off x="2270409" y="3722206"/>
            <a:ext cx="192667" cy="43261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75656" y="3212976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1834557" y="3574735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1263053" y="3574735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625947">
            <a:off x="1563726" y="3651943"/>
            <a:ext cx="289721" cy="64212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95736" y="3645024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>
            <a:off x="1979712" y="3861048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/>
          <p:cNvSpPr/>
          <p:nvPr/>
        </p:nvSpPr>
        <p:spPr>
          <a:xfrm>
            <a:off x="2339752" y="3861048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625947">
            <a:off x="2206560" y="3865646"/>
            <a:ext cx="192667" cy="43261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1484784"/>
            <a:ext cx="72008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4509120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Девиз: Жизнь Отечеству, честь – никому.</a:t>
            </a:r>
          </a:p>
        </p:txBody>
      </p:sp>
      <p:pic>
        <p:nvPicPr>
          <p:cNvPr id="29" name="Рисунок 28" descr="общи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340768"/>
            <a:ext cx="3886298" cy="2747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757863" cy="684213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Флаг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7696200" cy="4505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Century Gothic" pitchFamily="34" charset="0"/>
              </a:rPr>
              <a:t>          </a:t>
            </a:r>
            <a:r>
              <a:rPr lang="ru-RU" sz="2000" dirty="0" smtClean="0">
                <a:latin typeface="Century Gothic" pitchFamily="34" charset="0"/>
              </a:rPr>
              <a:t>Школьный </a:t>
            </a:r>
            <a:r>
              <a:rPr lang="ru-RU" sz="2000" dirty="0">
                <a:latin typeface="Century Gothic" pitchFamily="34" charset="0"/>
              </a:rPr>
              <a:t>флаг объединяет детей, </a:t>
            </a:r>
            <a:endParaRPr lang="ru-RU" sz="20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Century Gothic" pitchFamily="34" charset="0"/>
              </a:rPr>
              <a:t>которые </a:t>
            </a:r>
            <a:r>
              <a:rPr lang="ru-RU" sz="2000" dirty="0">
                <a:latin typeface="Century Gothic" pitchFamily="34" charset="0"/>
              </a:rPr>
              <a:t>живут в школе активной, </a:t>
            </a:r>
            <a:r>
              <a:rPr lang="ru-RU" sz="2000" dirty="0" smtClean="0">
                <a:latin typeface="Century Gothic" pitchFamily="34" charset="0"/>
              </a:rPr>
              <a:t>интересной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>
                <a:latin typeface="Century Gothic" pitchFamily="34" charset="0"/>
              </a:rPr>
              <a:t>жизнью, учатся в разных классах, в разных </a:t>
            </a:r>
            <a:endParaRPr lang="ru-RU" sz="2000" dirty="0" smtClean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Century Gothic" pitchFamily="34" charset="0"/>
              </a:rPr>
              <a:t>параллелях. Хранится в школьном музее,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Century Gothic" pitchFamily="34" charset="0"/>
              </a:rPr>
              <a:t>выносится на торжественные и официальные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Century Gothic" pitchFamily="34" charset="0"/>
              </a:rPr>
              <a:t>церемонии официально утвержденной знаменной группой. </a:t>
            </a:r>
            <a:endParaRPr lang="ru-RU" sz="2000" dirty="0">
              <a:latin typeface="Century Gothic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Флаг - </a:t>
            </a:r>
            <a:r>
              <a:rPr lang="ru-RU" sz="2000" b="1" dirty="0"/>
              <a:t>символ чести и сплоченности коллектива.</a:t>
            </a:r>
          </a:p>
          <a:p>
            <a:pPr algn="just">
              <a:lnSpc>
                <a:spcPct val="80000"/>
              </a:lnSpc>
            </a:pPr>
            <a:r>
              <a:rPr lang="ru-RU" sz="2000" b="1" dirty="0"/>
              <a:t>Синий цвет</a:t>
            </a:r>
            <a:r>
              <a:rPr lang="ru-RU" sz="2000" i="1" dirty="0"/>
              <a:t> </a:t>
            </a:r>
            <a:r>
              <a:rPr lang="ru-RU" sz="2000" i="1" dirty="0" smtClean="0"/>
              <a:t>символизирует чистоту помыслов.</a:t>
            </a: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Скрещенная шпага и перо </a:t>
            </a:r>
            <a:r>
              <a:rPr lang="ru-RU" sz="2000" i="1" dirty="0" smtClean="0"/>
              <a:t>– </a:t>
            </a:r>
            <a:r>
              <a:rPr lang="ru-RU" sz="2000" i="1" dirty="0"/>
              <a:t>символ </a:t>
            </a:r>
            <a:r>
              <a:rPr lang="ru-RU" sz="2000" i="1" dirty="0" smtClean="0"/>
              <a:t>знания и готовности встать на защиту чести и достоинства.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Красный цвет </a:t>
            </a:r>
            <a:r>
              <a:rPr lang="ru-RU" sz="2000" i="1" dirty="0" smtClean="0"/>
              <a:t>символ связи поколений</a:t>
            </a:r>
            <a:r>
              <a:rPr lang="ru-RU" sz="2000" b="1" dirty="0" smtClean="0"/>
              <a:t>.</a:t>
            </a:r>
          </a:p>
        </p:txBody>
      </p:sp>
      <p:pic>
        <p:nvPicPr>
          <p:cNvPr id="7" name="Рисунок 6" descr="2010-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85" r="14600" b="6402"/>
          <a:stretch>
            <a:fillRect/>
          </a:stretch>
        </p:blipFill>
        <p:spPr>
          <a:xfrm>
            <a:off x="6876256" y="4677137"/>
            <a:ext cx="2016224" cy="1920214"/>
          </a:xfrm>
          <a:prstGeom prst="rect">
            <a:avLst/>
          </a:prstGeom>
        </p:spPr>
      </p:pic>
      <p:pic>
        <p:nvPicPr>
          <p:cNvPr id="6" name="Рисунок 5" descr="Панорама_без_названия3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3" r="35825"/>
          <a:stretch>
            <a:fillRect/>
          </a:stretch>
        </p:blipFill>
        <p:spPr>
          <a:xfrm>
            <a:off x="7020272" y="0"/>
            <a:ext cx="186294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Эмблема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4824536" cy="4032448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60238" y="3430710"/>
            <a:ext cx="217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Кадетское братство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90000"/>
                  <a:lumOff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Блок-схема: сохраненные данные 4"/>
          <p:cNvSpPr/>
          <p:nvPr/>
        </p:nvSpPr>
        <p:spPr>
          <a:xfrm rot="10800000" flipV="1">
            <a:off x="467544" y="1628800"/>
            <a:ext cx="2109354" cy="936104"/>
          </a:xfrm>
          <a:prstGeom prst="flowChartOnlineStorage">
            <a:avLst/>
          </a:prstGeom>
          <a:gradFill flip="none" rotWithShape="1">
            <a:gsLst>
              <a:gs pos="0">
                <a:srgbClr val="0B4B99">
                  <a:shade val="30000"/>
                  <a:satMod val="115000"/>
                </a:srgbClr>
              </a:gs>
              <a:gs pos="50000">
                <a:srgbClr val="0B4B99">
                  <a:shade val="67500"/>
                  <a:satMod val="115000"/>
                </a:srgbClr>
              </a:gs>
              <a:gs pos="100000">
                <a:srgbClr val="0B4B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25400" dist="50800" algn="ctr" rotWithShape="0">
              <a:srgbClr val="000000">
                <a:alpha val="9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МБОУ «СОКШ №4»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3688" y="3217542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1110878" y="3574734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539374" y="3574734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625947">
            <a:off x="837589" y="3581649"/>
            <a:ext cx="289721" cy="64212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39506" y="3503295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1396630" y="3717610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1682382" y="3717610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625947">
            <a:off x="1550329" y="3722206"/>
            <a:ext cx="192667" cy="43261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5576" y="3212976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1114477" y="3574735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542973" y="3574735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625947">
            <a:off x="843646" y="3651943"/>
            <a:ext cx="289721" cy="64212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75656" y="3645024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1259632" y="3861048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1619672" y="3861048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625947">
            <a:off x="1486480" y="3865646"/>
            <a:ext cx="192667" cy="43261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84784"/>
            <a:ext cx="72008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10800000">
            <a:off x="467544" y="2636912"/>
            <a:ext cx="4320480" cy="2160240"/>
          </a:xfrm>
          <a:prstGeom prst="moon">
            <a:avLst>
              <a:gd name="adj" fmla="val 16718"/>
            </a:avLst>
          </a:prstGeom>
          <a:solidFill>
            <a:schemeClr val="bg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148064" y="1484784"/>
            <a:ext cx="376417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Вся эмблема напоминает </a:t>
            </a:r>
          </a:p>
          <a:p>
            <a:r>
              <a:rPr lang="ru-RU" dirty="0" smtClean="0"/>
              <a:t>большую красочную букву «Б», </a:t>
            </a:r>
          </a:p>
          <a:p>
            <a:r>
              <a:rPr lang="ru-RU" dirty="0" smtClean="0"/>
              <a:t>первую букву слова «Братство».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Синее полотнище</a:t>
            </a:r>
          </a:p>
          <a:p>
            <a:r>
              <a:rPr lang="ru-RU" dirty="0" smtClean="0"/>
              <a:t>-флаг кадетской школы,</a:t>
            </a:r>
          </a:p>
          <a:p>
            <a:r>
              <a:rPr lang="ru-RU" dirty="0" smtClean="0"/>
              <a:t>символ  гордости  кадета.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Фигурки кадет, обрамленные </a:t>
            </a:r>
          </a:p>
          <a:p>
            <a:r>
              <a:rPr lang="ru-RU" dirty="0" smtClean="0"/>
              <a:t>полукругом желтого цвета,</a:t>
            </a:r>
          </a:p>
          <a:p>
            <a:r>
              <a:rPr lang="ru-RU" dirty="0" smtClean="0"/>
              <a:t>напоминающее солнце,</a:t>
            </a:r>
          </a:p>
          <a:p>
            <a:r>
              <a:rPr lang="ru-RU" dirty="0" smtClean="0"/>
              <a:t> означают</a:t>
            </a:r>
          </a:p>
          <a:p>
            <a:r>
              <a:rPr lang="ru-RU" dirty="0" smtClean="0"/>
              <a:t> содружество, братство</a:t>
            </a:r>
          </a:p>
          <a:p>
            <a:r>
              <a:rPr lang="ru-RU" dirty="0" smtClean="0"/>
              <a:t> старших и младших.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980456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Программа «Формирование гражданственности и патриотизма через ученическое самоуправление» реализуется по следующим направлениям:</a:t>
            </a:r>
            <a:br>
              <a:rPr lang="ru-RU" sz="2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Музей – связующая нить.  </a:t>
            </a:r>
          </a:p>
          <a:p>
            <a:r>
              <a:rPr lang="ru-RU" sz="2400" dirty="0" smtClean="0"/>
              <a:t>Интеллектуальное направление .</a:t>
            </a:r>
          </a:p>
          <a:p>
            <a:r>
              <a:rPr lang="ru-RU" sz="2400" dirty="0" smtClean="0"/>
              <a:t>Культура.</a:t>
            </a:r>
          </a:p>
          <a:p>
            <a:r>
              <a:rPr lang="ru-RU" sz="2400" dirty="0" smtClean="0"/>
              <a:t>Школа лидеров.</a:t>
            </a:r>
          </a:p>
          <a:p>
            <a:r>
              <a:rPr lang="ru-RU" sz="2400" dirty="0" smtClean="0"/>
              <a:t>Школа активистов музея. </a:t>
            </a:r>
          </a:p>
          <a:p>
            <a:r>
              <a:rPr lang="ru-RU" sz="2400" dirty="0" smtClean="0"/>
              <a:t>Здоровье .</a:t>
            </a:r>
          </a:p>
          <a:p>
            <a:r>
              <a:rPr lang="ru-RU" sz="2400" dirty="0" smtClean="0"/>
              <a:t>Пресс-центр .</a:t>
            </a:r>
          </a:p>
          <a:p>
            <a:endParaRPr lang="ru-RU" sz="2400" dirty="0" smtClean="0">
              <a:solidFill>
                <a:srgbClr val="99FF33"/>
              </a:solidFill>
            </a:endParaRPr>
          </a:p>
          <a:p>
            <a:endParaRPr lang="ru-RU" sz="2400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42584" cy="1600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Музей – связующая нить.  </a:t>
            </a:r>
            <a:b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5849888"/>
            <a:ext cx="7696200" cy="100811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Совет музея – координатор и организатор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1408824"/>
              </p:ext>
            </p:extLst>
          </p:nvPr>
        </p:nvGraphicFramePr>
        <p:xfrm>
          <a:off x="251520" y="1484784"/>
          <a:ext cx="8208912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 Совета музея. </a:t>
            </a:r>
            <a:endParaRPr lang="ru-RU" sz="40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Совету школьного музея принадлежит функция осуществления организации и координации деятельности  по решению задач, стоящих перед секциями по направлениям деятельности музея, по созданию поисково-исследовательских групп, разработке заданий. Совет  реализует  планы развития  музея, привлекая к работе всех участников воспитательного процесса. Является инициатором массовых  мероприятий и дел, направленных на  сплочение актива музея.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4" r="15664" b="18971"/>
          <a:stretch>
            <a:fillRect/>
          </a:stretch>
        </p:blipFill>
        <p:spPr bwMode="auto">
          <a:xfrm>
            <a:off x="6732240" y="4437111"/>
            <a:ext cx="2016224" cy="19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38831" y="61267"/>
            <a:ext cx="8486593" cy="80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34" tIns="32617" rIns="65234" bIns="32617" anchor="ctr">
            <a:spAutoFit/>
          </a:bodyPr>
          <a:lstStyle/>
          <a:p>
            <a:pPr algn="ctr" defTabSz="652463"/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Критерии эффективности </a:t>
            </a:r>
          </a:p>
          <a:p>
            <a:pPr algn="ctr" defTabSz="652463"/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деятельности музея на основе требований программы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7544" y="1124744"/>
            <a:ext cx="8434387" cy="5256596"/>
            <a:chOff x="851" y="4271"/>
            <a:chExt cx="10260" cy="12546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3191" y="4271"/>
              <a:ext cx="5400" cy="108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Изменения в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активности участников развития музея</a:t>
              </a:r>
              <a:endParaRPr lang="ru-RU" sz="26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851" y="5646"/>
              <a:ext cx="2880" cy="267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Профессиональный рост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педагогов по взаимодействию с активом музея.</a:t>
              </a:r>
              <a:endParaRPr lang="ru-RU" sz="26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7871" y="6071"/>
              <a:ext cx="3060" cy="250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100" b="1" dirty="0">
                  <a:solidFill>
                    <a:srgbClr val="000000"/>
                  </a:solidFill>
                </a:rPr>
                <a:t>Рост методической активности (участие в научно-практических конференциях, опытно-исследовательская </a:t>
              </a:r>
              <a:r>
                <a:rPr lang="ru-RU" sz="1100" b="1" dirty="0" smtClean="0">
                  <a:solidFill>
                    <a:srgbClr val="000000"/>
                  </a:solidFill>
                </a:rPr>
                <a:t>работа активистов музея из класса, Выставки, обобщение и обмен опытом)</a:t>
              </a:r>
              <a:endParaRPr lang="ru-RU" sz="21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851" y="9216"/>
              <a:ext cx="3591" cy="309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Изменение в системе взаимоотношений педагогов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 и обучающихся, родителей (коммуникативные умения)на основе музейной практики</a:t>
              </a:r>
              <a:endParaRPr lang="ru-RU" sz="26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7871" y="9491"/>
              <a:ext cx="3060" cy="252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100" b="1" dirty="0">
                  <a:solidFill>
                    <a:srgbClr val="000000"/>
                  </a:solidFill>
                </a:rPr>
                <a:t>Рост общепедагогических </a:t>
              </a:r>
              <a:r>
                <a:rPr lang="ru-RU" sz="1100" b="1" dirty="0" smtClean="0">
                  <a:solidFill>
                    <a:srgbClr val="000000"/>
                  </a:solidFill>
                </a:rPr>
                <a:t>инициатив, направленных на развитие музея </a:t>
              </a:r>
              <a:r>
                <a:rPr lang="ru-RU" sz="1100" b="1" dirty="0">
                  <a:solidFill>
                    <a:srgbClr val="000000"/>
                  </a:solidFill>
                </a:rPr>
                <a:t>(творческие группы </a:t>
              </a:r>
              <a:r>
                <a:rPr lang="ru-RU" sz="1100" b="1" dirty="0" smtClean="0">
                  <a:solidFill>
                    <a:srgbClr val="000000"/>
                  </a:solidFill>
                </a:rPr>
                <a:t>учителей, учащихся и родителей, </a:t>
              </a:r>
              <a:r>
                <a:rPr lang="ru-RU" sz="1100" b="1" dirty="0">
                  <a:solidFill>
                    <a:srgbClr val="000000"/>
                  </a:solidFill>
                </a:rPr>
                <a:t>совместные </a:t>
              </a:r>
              <a:r>
                <a:rPr lang="ru-RU" sz="1100" b="1" dirty="0" smtClean="0">
                  <a:solidFill>
                    <a:srgbClr val="000000"/>
                  </a:solidFill>
                </a:rPr>
                <a:t>проекты)</a:t>
              </a:r>
              <a:endParaRPr lang="ru-RU" sz="21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851" y="13389"/>
              <a:ext cx="2880" cy="325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Рост детских инициатив 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(КТД, проекты, встречи, акции, игры, </a:t>
              </a:r>
              <a:r>
                <a:rPr lang="ru-RU" sz="1400" b="1" dirty="0">
                  <a:solidFill>
                    <a:srgbClr val="000000"/>
                  </a:solidFill>
                </a:rPr>
                <a:t>праздники, </a:t>
              </a:r>
              <a:r>
                <a:rPr lang="ru-RU" sz="1400" b="1" dirty="0" err="1" smtClean="0">
                  <a:solidFill>
                    <a:srgbClr val="000000"/>
                  </a:solidFill>
                </a:rPr>
                <a:t>конкурсы,экскурсии</a:t>
              </a:r>
              <a:r>
                <a:rPr lang="ru-RU" sz="1400" b="1" dirty="0">
                  <a:solidFill>
                    <a:srgbClr val="000000"/>
                  </a:solidFill>
                </a:rPr>
                <a:t>,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 вахты)</a:t>
              </a:r>
              <a:endParaRPr lang="ru-RU" sz="26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4631" y="13953"/>
              <a:ext cx="2880" cy="286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Рост участия в творческой </a:t>
              </a:r>
              <a:r>
                <a:rPr lang="ru-RU" sz="1200" b="1" dirty="0" smtClean="0">
                  <a:solidFill>
                    <a:srgbClr val="000000"/>
                  </a:solidFill>
                </a:rPr>
                <a:t>поисковой и </a:t>
              </a:r>
              <a:r>
                <a:rPr lang="ru-RU" sz="1200" b="1" dirty="0">
                  <a:solidFill>
                    <a:srgbClr val="000000"/>
                  </a:solidFill>
                </a:rPr>
                <a:t>исследовательской </a:t>
              </a:r>
              <a:r>
                <a:rPr lang="ru-RU" sz="1200" b="1" dirty="0" smtClean="0">
                  <a:solidFill>
                    <a:srgbClr val="000000"/>
                  </a:solidFill>
                </a:rPr>
                <a:t>деятельности и иной специальной музейной деятельности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8231" y="13389"/>
              <a:ext cx="2880" cy="308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5234" tIns="32617" rIns="65234" bIns="32617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Повышение качества </a:t>
              </a:r>
              <a:r>
                <a:rPr lang="ru-RU" sz="1400" b="1" dirty="0" err="1" smtClean="0">
                  <a:solidFill>
                    <a:srgbClr val="000000"/>
                  </a:solidFill>
                </a:rPr>
                <a:t>знаний,актива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 музея, обучающегося по краеведческим программам</a:t>
              </a:r>
              <a:endParaRPr lang="ru-RU" sz="26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3371" y="5353"/>
              <a:ext cx="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4631" y="5353"/>
              <a:ext cx="0" cy="34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6971" y="5353"/>
              <a:ext cx="0" cy="34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3011" y="8773"/>
              <a:ext cx="16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6971" y="8773"/>
              <a:ext cx="16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3011" y="8773"/>
              <a:ext cx="30" cy="443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8591" y="8773"/>
              <a:ext cx="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AutoShape 21"/>
            <p:cNvSpPr>
              <a:spLocks/>
            </p:cNvSpPr>
            <p:nvPr/>
          </p:nvSpPr>
          <p:spPr bwMode="auto">
            <a:xfrm rot="16200000">
              <a:off x="5462" y="8919"/>
              <a:ext cx="900" cy="8370"/>
            </a:xfrm>
            <a:prstGeom prst="leftBrace">
              <a:avLst>
                <a:gd name="adj1" fmla="val 303016"/>
                <a:gd name="adj2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H="1">
              <a:off x="5931" y="13513"/>
              <a:ext cx="0" cy="4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H="1">
              <a:off x="9296" y="12310"/>
              <a:ext cx="52" cy="107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 flipH="1">
              <a:off x="2464" y="12482"/>
              <a:ext cx="51" cy="90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332657"/>
            <a:ext cx="6034633" cy="2048594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Традиции в системе деятельности детской организации и Совета музея МБОУ «СОКШ №4»</a:t>
            </a:r>
            <a:endParaRPr lang="ru-RU" sz="40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636913"/>
            <a:ext cx="7416279" cy="1656183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основу деятельности ДО «Кадетское братство» и Совета Историко-краеведческого музея положена Программа </a:t>
            </a:r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«Формирование гражданственности и патриотизма через ученическое самоуправление».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Нина Дмитриевна\Мои документы\Мои рисунки\image001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315416"/>
            <a:ext cx="9763126" cy="7324726"/>
          </a:xfrm>
          <a:prstGeom prst="rect">
            <a:avLst/>
          </a:prstGeom>
          <a:noFill/>
        </p:spPr>
      </p:pic>
      <p:pic>
        <p:nvPicPr>
          <p:cNvPr id="4" name="Picture 7" descr="PICT4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4176463" cy="31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54224"/>
            <a:ext cx="3071701" cy="23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4260341" cy="319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563888" cy="24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Нина Дмитриевна\Мои документы\Документы музея\Новая папка (2)\Фотографии сборник\Шефский субботник\Шефство над памятниками\DSC0045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28350" cy="257093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97" t="1854" r="12381" b="3573"/>
          <a:stretch>
            <a:fillRect/>
          </a:stretch>
        </p:blipFill>
        <p:spPr bwMode="auto">
          <a:xfrm>
            <a:off x="107504" y="2060848"/>
            <a:ext cx="2232248" cy="2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348880"/>
            <a:ext cx="7416824" cy="634082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 музея   работает по секциям</a:t>
            </a:r>
            <a:endParaRPr lang="ru-RU" sz="32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>
            <a:normAutofit/>
          </a:bodyPr>
          <a:lstStyle/>
          <a:p>
            <a:pPr defTabSz="652463"/>
            <a:r>
              <a:rPr lang="ru-RU" sz="24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Информационно-пропагандистская деятельность</a:t>
            </a:r>
            <a:endParaRPr lang="ru-RU" sz="2400" b="1" i="1" kern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51920" cy="28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67944" cy="30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ICT07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857628"/>
            <a:ext cx="3388750" cy="25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412" y="3857628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1"/>
          <a:stretch>
            <a:fillRect/>
          </a:stretch>
        </p:blipFill>
        <p:spPr bwMode="auto">
          <a:xfrm>
            <a:off x="4286248" y="1500174"/>
            <a:ext cx="4387248" cy="39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>
            <a:normAutofit/>
          </a:bodyPr>
          <a:lstStyle/>
          <a:p>
            <a:pPr defTabSz="652463"/>
            <a:r>
              <a:rPr lang="ru-RU" sz="24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Поисково-исследовательская деятельность</a:t>
            </a:r>
            <a:endParaRPr lang="ru-RU" sz="2400" b="1" i="1" kern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58" name="Picture 2" descr="E:\АРХИВ\2008-2009\ПНПО 2008-09\Грант главы города 2008\Саяпов Е\Фото\100_18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595102" cy="3798891"/>
          </a:xfrm>
          <a:prstGeom prst="rect">
            <a:avLst/>
          </a:prstGeom>
          <a:noFill/>
        </p:spPr>
      </p:pic>
      <p:pic>
        <p:nvPicPr>
          <p:cNvPr id="66562" name="Picture 2" descr="http://f1.dnevnik.ru/get.aspx/11/adefe44779d54751ad59389871e1f973.m.jpg">
            <a:hlinkClick r:id="rId4" tooltip="Следующий файл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7977"/>
            <a:ext cx="3970412" cy="264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8888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9" t="2222"/>
          <a:stretch>
            <a:fillRect/>
          </a:stretch>
        </p:blipFill>
        <p:spPr bwMode="auto">
          <a:xfrm>
            <a:off x="6156176" y="908720"/>
            <a:ext cx="2599365" cy="3600000"/>
          </a:xfrm>
          <a:prstGeom prst="rect">
            <a:avLst/>
          </a:prstGeom>
          <a:noFill/>
        </p:spPr>
      </p:pic>
      <p:pic>
        <p:nvPicPr>
          <p:cNvPr id="3" name="Picture 4" descr="33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0" t="6696" r="4330" b="7835"/>
          <a:stretch>
            <a:fillRect/>
          </a:stretch>
        </p:blipFill>
        <p:spPr bwMode="auto">
          <a:xfrm>
            <a:off x="467544" y="1052736"/>
            <a:ext cx="2688882" cy="3600000"/>
          </a:xfrm>
          <a:prstGeom prst="rect">
            <a:avLst/>
          </a:prstGeom>
          <a:noFill/>
        </p:spPr>
      </p:pic>
      <p:pic>
        <p:nvPicPr>
          <p:cNvPr id="4" name="Picture 2" descr="777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" t="1315" b="11052"/>
          <a:stretch>
            <a:fillRect/>
          </a:stretch>
        </p:blipFill>
        <p:spPr bwMode="auto">
          <a:xfrm>
            <a:off x="3203848" y="1268760"/>
            <a:ext cx="2834167" cy="3600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92088"/>
          </a:xfrm>
        </p:spPr>
        <p:txBody>
          <a:bodyPr/>
          <a:lstStyle/>
          <a:p>
            <a:r>
              <a:rPr lang="ru-RU" sz="24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Издательская  деятельность</a:t>
            </a:r>
            <a:endParaRPr lang="ru-RU" sz="2400" b="1" i="1" kern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9"/>
          <a:stretch>
            <a:fillRect/>
          </a:stretch>
        </p:blipFill>
        <p:spPr bwMode="auto">
          <a:xfrm rot="16200000">
            <a:off x="5820364" y="4340879"/>
            <a:ext cx="2837810" cy="202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5" t="5715" r="3879" b="29722"/>
          <a:stretch>
            <a:fillRect/>
          </a:stretch>
        </p:blipFill>
        <p:spPr bwMode="auto">
          <a:xfrm rot="16200000">
            <a:off x="397869" y="3930723"/>
            <a:ext cx="309167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1.dnevnik.ru/get.aspx/11/15af184de7384c64b8ad2aafa293b7fd.m.jpg">
            <a:hlinkClick r:id="rId2" tooltip="Следующий файл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00" y="1629400"/>
            <a:ext cx="3840000" cy="288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33336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>
            <a:normAutofit/>
          </a:bodyPr>
          <a:lstStyle/>
          <a:p>
            <a:r>
              <a:rPr lang="ru-RU" sz="24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Социально-значимая деятельность</a:t>
            </a:r>
            <a:endParaRPr lang="ru-RU" sz="2400" b="1" i="1" kern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0" name="Picture 2" descr="C:\Users\Е.Н. Рубцова\Pictures\для музея\img5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3" r="24073" b="66052"/>
          <a:stretch>
            <a:fillRect/>
          </a:stretch>
        </p:blipFill>
        <p:spPr bwMode="auto">
          <a:xfrm>
            <a:off x="4714876" y="1643050"/>
            <a:ext cx="3929090" cy="3054334"/>
          </a:xfrm>
          <a:prstGeom prst="rect">
            <a:avLst/>
          </a:prstGeom>
          <a:noFill/>
        </p:spPr>
      </p:pic>
      <p:pic>
        <p:nvPicPr>
          <p:cNvPr id="4101" name="Picture 5" descr="E:\У ветерана\IMG_02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33336"/>
            <a:ext cx="336018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E:\ФОТОАЛЬБОМ\Школа\2007\11.10.2007 Готовим экспозицию музея\PICT42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045" y="260648"/>
            <a:ext cx="3983963" cy="2987972"/>
          </a:xfrm>
          <a:prstGeom prst="rect">
            <a:avLst/>
          </a:prstGeom>
          <a:noFill/>
        </p:spPr>
      </p:pic>
      <p:pic>
        <p:nvPicPr>
          <p:cNvPr id="4104" name="Picture 8" descr="E:\ФОТОАЛЬБОМ\Школа\2007\11.10.2007 Готовим экспозицию музея\PICT42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32448" cy="3024336"/>
          </a:xfrm>
          <a:prstGeom prst="rect">
            <a:avLst/>
          </a:prstGeom>
          <a:noFill/>
        </p:spPr>
      </p:pic>
      <p:pic>
        <p:nvPicPr>
          <p:cNvPr id="4105" name="Picture 9" descr="E:\ФОТОАЛЬБОМ\Школа\2007\11.10.2007 Готовим экспозицию музея\PICT428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4" y="3462891"/>
            <a:ext cx="4320000" cy="32400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3501008"/>
            <a:ext cx="4320000" cy="32018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229600" cy="112474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Экспозиционная и фондовая деятельность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04856" cy="634082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Выставочная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PICT0659"/>
          <p:cNvPicPr>
            <a:picLocks noChangeAspect="1" noChangeArrowheads="1"/>
          </p:cNvPicPr>
          <p:nvPr/>
        </p:nvPicPr>
        <p:blipFill>
          <a:blip r:embed="rId2" cstate="print"/>
          <a:srcRect b="12931"/>
          <a:stretch>
            <a:fillRect/>
          </a:stretch>
        </p:blipFill>
        <p:spPr bwMode="auto">
          <a:xfrm>
            <a:off x="827584" y="1340768"/>
            <a:ext cx="7310616" cy="477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2" r="22526" b="2923"/>
          <a:stretch>
            <a:fillRect/>
          </a:stretch>
        </p:blipFill>
        <p:spPr bwMode="auto">
          <a:xfrm>
            <a:off x="179512" y="1772816"/>
            <a:ext cx="3744416" cy="40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3"/>
          <a:stretch>
            <a:fillRect/>
          </a:stretch>
        </p:blipFill>
        <p:spPr bwMode="auto">
          <a:xfrm>
            <a:off x="3923928" y="260648"/>
            <a:ext cx="4925075" cy="378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9636" y="5949280"/>
            <a:ext cx="86421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Экспозиция «</a:t>
            </a:r>
            <a:r>
              <a:rPr lang="ru-RU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Любимый край-</a:t>
            </a:r>
            <a:r>
              <a:rPr lang="ru-RU" sz="2800" b="1" i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югорская</a:t>
            </a:r>
            <a:r>
              <a:rPr lang="ru-RU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земля»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31772" b="33110"/>
          <a:stretch>
            <a:fillRect/>
          </a:stretch>
        </p:blipFill>
        <p:spPr bwMode="auto">
          <a:xfrm>
            <a:off x="683569" y="178051"/>
            <a:ext cx="7946802" cy="58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11760" y="6027003"/>
            <a:ext cx="6507807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Выставка «Сумка почтальона с  весточкой с далекой той </a:t>
            </a:r>
            <a:r>
              <a:rPr lang="ru-RU" sz="2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войны»</a:t>
            </a:r>
            <a:endParaRPr lang="ru-RU" sz="24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00" r="15275"/>
          <a:stretch>
            <a:fillRect/>
          </a:stretch>
        </p:blipFill>
        <p:spPr bwMode="auto">
          <a:xfrm>
            <a:off x="4860032" y="1268760"/>
            <a:ext cx="4161074" cy="53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62373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Дотянусь до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48680"/>
            <a:ext cx="396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Персональная выставка Литвиненко Михаила</a:t>
            </a:r>
          </a:p>
        </p:txBody>
      </p:sp>
      <p:pic>
        <p:nvPicPr>
          <p:cNvPr id="9" name="Picture 2" descr="C:\Documents and Settings\Нина Дмитриевна\Мои документы\Документы музея\Новая папка (2)\Фотографии сборник\Кирилл\DCIM\100OLYMP\P10100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75" b="19037"/>
          <a:stretch>
            <a:fillRect/>
          </a:stretch>
        </p:blipFill>
        <p:spPr bwMode="auto">
          <a:xfrm>
            <a:off x="1" y="980728"/>
            <a:ext cx="4788024" cy="324036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4499992" cy="504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Выставка работ </a:t>
            </a:r>
            <a:r>
              <a:rPr lang="ru-RU" sz="2000" b="1" i="1" kern="12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Петайкиной</a:t>
            </a:r>
            <a:r>
              <a:rPr lang="ru-RU" sz="20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Евгении</a:t>
            </a:r>
            <a:endParaRPr lang="ru-RU" sz="2000" b="1" i="1" kern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5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91680" y="332656"/>
            <a:ext cx="6215106" cy="5857892"/>
          </a:xfrm>
          <a:prstGeom prst="ellipse">
            <a:avLst/>
          </a:prstGeom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Идея.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642918"/>
            <a:ext cx="6067444" cy="4972072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836712"/>
            <a:ext cx="5616624" cy="1929966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4087" y="2857501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4711277" y="3214693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4139773" y="3214693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625947">
            <a:off x="4437988" y="3221608"/>
            <a:ext cx="289721" cy="64212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39905" y="3143254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4997029" y="3357569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282781" y="3357569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625947">
            <a:off x="5150728" y="3362165"/>
            <a:ext cx="192667" cy="43261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568269" y="2714619"/>
            <a:ext cx="731520" cy="12161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357686" y="2857502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4714876" y="3214694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4143372" y="3214694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625947">
            <a:off x="4441587" y="3221609"/>
            <a:ext cx="289721" cy="64212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143504" y="3143255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>
            <a:off x="5000628" y="3357570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/>
          <p:cNvSpPr/>
          <p:nvPr/>
        </p:nvSpPr>
        <p:spPr>
          <a:xfrm>
            <a:off x="5286380" y="3357570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625947">
            <a:off x="5158887" y="3361590"/>
            <a:ext cx="192667" cy="43261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3571868" y="2714620"/>
            <a:ext cx="731520" cy="12161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5500694" y="278605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1124744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Объединение и сплочение  кадет разных возрастных групп вокруг идеи служения </a:t>
            </a:r>
          </a:p>
          <a:p>
            <a:r>
              <a:rPr lang="ru-RU" dirty="0" smtClean="0"/>
              <a:t>Отечеству на военном и гражданском</a:t>
            </a:r>
          </a:p>
          <a:p>
            <a:r>
              <a:rPr lang="ru-RU" dirty="0" smtClean="0"/>
              <a:t> поприще. </a:t>
            </a:r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1979712" y="188640"/>
            <a:ext cx="5256584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Идея.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092" y="285728"/>
            <a:ext cx="4714908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285728"/>
            <a:ext cx="410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любуюсь тобой, мой Нефтеюганск</a:t>
            </a:r>
            <a:endParaRPr lang="ru-RU" dirty="0"/>
          </a:p>
        </p:txBody>
      </p:sp>
      <p:pic>
        <p:nvPicPr>
          <p:cNvPr id="119809" name="Picture 1" descr="C:\Documents and Settings\Нина Дмитриевна\Рабочий стол\музей\экспозиция 40 лет образованию\DSC010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22"/>
          <a:stretch>
            <a:fillRect/>
          </a:stretch>
        </p:blipFill>
        <p:spPr bwMode="auto">
          <a:xfrm>
            <a:off x="93918" y="357166"/>
            <a:ext cx="4256573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6000768"/>
            <a:ext cx="5357850" cy="50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Выставка Карпова Дмитрия</a:t>
            </a:r>
            <a:endParaRPr lang="ru-RU" sz="2000" b="1" i="1" kern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657671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Выставка к проекту </a:t>
            </a:r>
            <a:r>
              <a:rPr lang="ru-RU" dirty="0" err="1" smtClean="0"/>
              <a:t>Корабейникова</a:t>
            </a:r>
            <a:r>
              <a:rPr lang="ru-RU" dirty="0" smtClean="0"/>
              <a:t> Степана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392488" cy="29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3559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391528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05" r="2815"/>
          <a:stretch>
            <a:fillRect/>
          </a:stretch>
        </p:blipFill>
        <p:spPr bwMode="auto">
          <a:xfrm>
            <a:off x="4307001" y="404664"/>
            <a:ext cx="45854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36004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Посвящение в Совет музея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6870700" cy="792163"/>
          </a:xfrm>
        </p:spPr>
        <p:txBody>
          <a:bodyPr/>
          <a:lstStyle/>
          <a:p>
            <a:pPr algn="l"/>
            <a:r>
              <a:rPr lang="ru-RU" sz="2800" dirty="0" smtClean="0">
                <a:latin typeface="Century Gothic" pitchFamily="34" charset="0"/>
              </a:rPr>
              <a:t>Наши традиции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696200" cy="4967287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ru-RU" sz="1800" dirty="0" smtClean="0"/>
              <a:t>Событийные мероприятия патриотической направленности: 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Конкурс </a:t>
            </a:r>
            <a:r>
              <a:rPr lang="ru-RU" sz="1800" dirty="0"/>
              <a:t>чтецов «Подвигу народа жить в веках</a:t>
            </a:r>
            <a:r>
              <a:rPr lang="ru-RU" sz="1800" dirty="0" smtClean="0"/>
              <a:t>»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Конкурс патриотической песни;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Акция «Рассвет Победы»,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 Парад Победы, 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Вахта Памяти (организация почетного караула на посту №1), 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«День рождения кадетских классов» (посвящение в кадеты), 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 Дни воинской славы,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 уроки мужества,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 Социальные практики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 Интеллектуальные игры по истории Отечества, истории  нашего города, края и истории 308/120-ой;</a:t>
            </a:r>
          </a:p>
          <a:p>
            <a:pPr lvl="0"/>
            <a:r>
              <a:rPr lang="ru-RU" sz="1800" dirty="0" smtClean="0"/>
              <a:t>«Вахта Памяти» (пост №1). Организация почетного караула  у Вечного огня (День Защитника Отечества, День Победы, День вывода войск из Афганистана, День памяти Чернобыльской аварии).  </a:t>
            </a:r>
          </a:p>
          <a:p>
            <a:r>
              <a:rPr lang="ru-RU" sz="1800" dirty="0" smtClean="0"/>
              <a:t>Открытие Парада Победы (2009-2012 годы).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6870700" cy="736600"/>
          </a:xfrm>
        </p:spPr>
        <p:txBody>
          <a:bodyPr/>
          <a:lstStyle/>
          <a:p>
            <a:r>
              <a:rPr lang="ru-RU" sz="4000" dirty="0" smtClean="0">
                <a:latin typeface="Century Gothic" pitchFamily="34" charset="0"/>
              </a:rPr>
              <a:t>Практика показала:</a:t>
            </a:r>
            <a:endParaRPr lang="ru-RU" sz="4000" dirty="0">
              <a:latin typeface="Century Gothic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696200" cy="4360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Century Gothic" pitchFamily="34" charset="0"/>
              </a:rPr>
              <a:t>Самоуправление - не </a:t>
            </a:r>
            <a:r>
              <a:rPr lang="ru-RU" sz="2000" b="1" i="1" dirty="0">
                <a:latin typeface="Century Gothic" pitchFamily="34" charset="0"/>
              </a:rPr>
              <a:t>цель, а средство воспитания, </a:t>
            </a:r>
            <a:r>
              <a:rPr lang="ru-RU" sz="2000" b="1" i="1" dirty="0" smtClean="0">
                <a:latin typeface="Century Gothic" pitchFamily="34" charset="0"/>
              </a:rPr>
              <a:t>форма </a:t>
            </a:r>
            <a:r>
              <a:rPr lang="ru-RU" sz="2000" b="1" i="1" dirty="0">
                <a:latin typeface="Century Gothic" pitchFamily="34" charset="0"/>
              </a:rPr>
              <a:t>руководства коллективом;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latin typeface="Century Gothic" pitchFamily="34" charset="0"/>
              </a:rPr>
              <a:t>	</a:t>
            </a:r>
            <a:r>
              <a:rPr lang="ru-RU" sz="2000" b="1" i="1" dirty="0" smtClean="0">
                <a:latin typeface="Century Gothic" pitchFamily="34" charset="0"/>
              </a:rPr>
              <a:t> личностному </a:t>
            </a:r>
            <a:r>
              <a:rPr lang="ru-RU" sz="2000" b="1" i="1" dirty="0">
                <a:latin typeface="Century Gothic" pitchFamily="34" charset="0"/>
              </a:rPr>
              <a:t>росту всех участников воспитательного процесса, развитию их способностей и самостоятельности;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Century Gothic" pitchFamily="34" charset="0"/>
              </a:rPr>
              <a:t> самоуправление способствует формированию </a:t>
            </a:r>
            <a:r>
              <a:rPr lang="ru-RU" sz="2000" b="1" i="1" dirty="0">
                <a:latin typeface="Century Gothic" pitchFamily="34" charset="0"/>
              </a:rPr>
              <a:t>и </a:t>
            </a:r>
            <a:r>
              <a:rPr lang="ru-RU" sz="2000" b="1" i="1" dirty="0" smtClean="0">
                <a:latin typeface="Century Gothic" pitchFamily="34" charset="0"/>
              </a:rPr>
              <a:t>развитию гражданской </a:t>
            </a:r>
            <a:r>
              <a:rPr lang="ru-RU" sz="2000" b="1" i="1" dirty="0">
                <a:latin typeface="Century Gothic" pitchFamily="34" charset="0"/>
              </a:rPr>
              <a:t>активной, </a:t>
            </a:r>
            <a:r>
              <a:rPr lang="ru-RU" sz="2000" b="1" i="1" dirty="0" smtClean="0">
                <a:latin typeface="Century Gothic" pitchFamily="34" charset="0"/>
              </a:rPr>
              <a:t>интеллектуальной, социализированной  личности</a:t>
            </a:r>
            <a:r>
              <a:rPr lang="ru-RU" sz="2000" b="1" i="1" dirty="0">
                <a:latin typeface="Century Gothic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latin typeface="Century Gothic" pitchFamily="34" charset="0"/>
              </a:rPr>
              <a:t>	 школьное самоуправление создает условия для самореализации личности </a:t>
            </a:r>
            <a:r>
              <a:rPr lang="ru-RU" sz="2000" b="1" i="1" dirty="0" smtClean="0">
                <a:latin typeface="Century Gothic" pitchFamily="34" charset="0"/>
              </a:rPr>
              <a:t>ребенка.</a:t>
            </a:r>
            <a:endParaRPr lang="ru-RU" sz="2000" i="1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>
                <a:latin typeface="Century Gothic" pitchFamily="34" charset="0"/>
              </a:rPr>
              <a:t>самоуправление способствует сохранению  и укреплению  традиции 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870700" cy="1152128"/>
          </a:xfrm>
        </p:spPr>
        <p:txBody>
          <a:bodyPr/>
          <a:lstStyle/>
          <a:p>
            <a:pPr algn="l"/>
            <a:r>
              <a:rPr lang="ru-RU" sz="2400" i="1" dirty="0"/>
              <a:t>Цель: </a:t>
            </a:r>
            <a:r>
              <a:rPr lang="ru-RU" sz="1600" dirty="0" smtClean="0"/>
              <a:t>формирование личности гражданина и патриота. 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2400" i="1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89138"/>
            <a:ext cx="7696200" cy="437673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 b="1" i="1" dirty="0" smtClean="0"/>
              <a:t>ЗАДАЧИ:</a:t>
            </a:r>
            <a:r>
              <a:rPr lang="ru-RU" sz="2000" dirty="0" smtClean="0"/>
              <a:t> создание условий для подготовки обучающихся к служению Отечеству на поприще государственной гражданской службы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 </a:t>
            </a:r>
            <a:endParaRPr lang="ru-RU" sz="1600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/>
              <a:t>через</a:t>
            </a:r>
            <a:r>
              <a:rPr lang="ru-RU" sz="2000" i="1" dirty="0"/>
              <a:t>:</a:t>
            </a: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i="1" dirty="0"/>
              <a:t>освоение детьми социального и культурного опыта старшего поколения;</a:t>
            </a: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i="1" dirty="0" smtClean="0"/>
              <a:t>формирования </a:t>
            </a:r>
            <a:r>
              <a:rPr lang="ru-RU" sz="2000" i="1" dirty="0"/>
              <a:t>активной </a:t>
            </a:r>
            <a:r>
              <a:rPr lang="ru-RU" sz="2000" i="1" dirty="0" smtClean="0"/>
              <a:t>гражданской позиции и  лидерских качеств;</a:t>
            </a: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i="1" dirty="0"/>
              <a:t> формирования навыков ЗОЖ;</a:t>
            </a: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i="1" dirty="0" smtClean="0"/>
              <a:t>творческой </a:t>
            </a:r>
            <a:r>
              <a:rPr lang="ru-RU" sz="2000" i="1" dirty="0"/>
              <a:t>самореализации личности;</a:t>
            </a: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i="1" dirty="0"/>
              <a:t>сохранение  и укрепление  традиции 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531440"/>
            <a:ext cx="6870700" cy="1512168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Структурная схема  самоуправления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834" name="AutoShape 2"/>
          <p:cNvSpPr>
            <a:spLocks noChangeArrowheads="1"/>
          </p:cNvSpPr>
          <p:nvPr/>
        </p:nvSpPr>
        <p:spPr bwMode="auto">
          <a:xfrm>
            <a:off x="2381994" y="1802185"/>
            <a:ext cx="1109886" cy="296862"/>
          </a:xfrm>
          <a:prstGeom prst="foldedCorner">
            <a:avLst>
              <a:gd name="adj" fmla="val 23569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Совет школы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2381994" y="2197472"/>
            <a:ext cx="1253902" cy="296863"/>
          </a:xfrm>
          <a:prstGeom prst="foldedCorner">
            <a:avLst>
              <a:gd name="adj" fmla="val 23569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Директор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2123728" y="2594347"/>
            <a:ext cx="2088654" cy="295275"/>
          </a:xfrm>
          <a:prstGeom prst="foldedCorner">
            <a:avLst>
              <a:gd name="adj" fmla="val 23569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Школьное самоуправление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2381994" y="3683372"/>
            <a:ext cx="534988" cy="295275"/>
          </a:xfrm>
          <a:prstGeom prst="foldedCorner">
            <a:avLst>
              <a:gd name="adj" fmla="val 23569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Музей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4067944" y="1654547"/>
            <a:ext cx="1965300" cy="396875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Конференция учащихся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5868144" y="2545135"/>
            <a:ext cx="2185988" cy="395287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Рабочие органы школы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690469" y="1654547"/>
            <a:ext cx="996950" cy="296863"/>
          </a:xfrm>
          <a:prstGeom prst="ellipse">
            <a:avLst/>
          </a:prstGeom>
          <a:solidFill>
            <a:srgbClr val="FFD05B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2 уровень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5004048" y="3435722"/>
            <a:ext cx="1353046" cy="396875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Совет класса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5868145" y="3881810"/>
            <a:ext cx="2222500" cy="458787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Классные органы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самоуправления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6639669" y="3040435"/>
            <a:ext cx="998538" cy="296862"/>
          </a:xfrm>
          <a:prstGeom prst="ellipse">
            <a:avLst/>
          </a:prstGeom>
          <a:solidFill>
            <a:srgbClr val="FFD05B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1 уровень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3923928" y="4970835"/>
            <a:ext cx="1437804" cy="395287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Работа секций: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20845" name="AutoShape 13"/>
          <p:cNvCxnSpPr>
            <a:cxnSpLocks noChangeShapeType="1"/>
          </p:cNvCxnSpPr>
          <p:nvPr/>
        </p:nvCxnSpPr>
        <p:spPr bwMode="auto">
          <a:xfrm flipV="1">
            <a:off x="4285407" y="1908547"/>
            <a:ext cx="2555875" cy="833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46" name="AutoShape 14"/>
          <p:cNvCxnSpPr>
            <a:cxnSpLocks noChangeShapeType="1"/>
          </p:cNvCxnSpPr>
          <p:nvPr/>
        </p:nvCxnSpPr>
        <p:spPr bwMode="auto">
          <a:xfrm>
            <a:off x="4285407" y="2741985"/>
            <a:ext cx="2506662" cy="3413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47" name="AutoShape 15"/>
          <p:cNvCxnSpPr>
            <a:cxnSpLocks noChangeShapeType="1"/>
          </p:cNvCxnSpPr>
          <p:nvPr/>
        </p:nvCxnSpPr>
        <p:spPr bwMode="auto">
          <a:xfrm flipH="1">
            <a:off x="6152307" y="1803772"/>
            <a:ext cx="538162" cy="49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48" name="AutoShape 16"/>
          <p:cNvCxnSpPr>
            <a:cxnSpLocks noChangeShapeType="1"/>
          </p:cNvCxnSpPr>
          <p:nvPr/>
        </p:nvCxnSpPr>
        <p:spPr bwMode="auto">
          <a:xfrm flipH="1">
            <a:off x="6328519" y="1951410"/>
            <a:ext cx="877888" cy="147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49" name="AutoShape 17"/>
          <p:cNvCxnSpPr>
            <a:cxnSpLocks noChangeShapeType="1"/>
          </p:cNvCxnSpPr>
          <p:nvPr/>
        </p:nvCxnSpPr>
        <p:spPr bwMode="auto">
          <a:xfrm>
            <a:off x="7206407" y="1951410"/>
            <a:ext cx="111125" cy="593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0" name="AutoShape 18"/>
          <p:cNvCxnSpPr>
            <a:cxnSpLocks noChangeShapeType="1"/>
          </p:cNvCxnSpPr>
          <p:nvPr/>
        </p:nvCxnSpPr>
        <p:spPr bwMode="auto">
          <a:xfrm flipH="1" flipV="1">
            <a:off x="5836394" y="3188072"/>
            <a:ext cx="8032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1" name="AutoShape 19"/>
          <p:cNvCxnSpPr>
            <a:cxnSpLocks noChangeShapeType="1"/>
          </p:cNvCxnSpPr>
          <p:nvPr/>
        </p:nvCxnSpPr>
        <p:spPr bwMode="auto">
          <a:xfrm flipH="1">
            <a:off x="5939582" y="3337297"/>
            <a:ext cx="1216025" cy="98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2" name="AutoShape 20"/>
          <p:cNvCxnSpPr>
            <a:cxnSpLocks noChangeShapeType="1"/>
          </p:cNvCxnSpPr>
          <p:nvPr/>
        </p:nvCxnSpPr>
        <p:spPr bwMode="auto">
          <a:xfrm>
            <a:off x="7155607" y="3337297"/>
            <a:ext cx="134937" cy="544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5449044" y="2132856"/>
            <a:ext cx="2219300" cy="432047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Совет командиров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4460032" y="2989635"/>
            <a:ext cx="1306512" cy="395287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Классное собрание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20855" name="AutoShape 23"/>
          <p:cNvCxnSpPr>
            <a:cxnSpLocks noChangeShapeType="1"/>
          </p:cNvCxnSpPr>
          <p:nvPr/>
        </p:nvCxnSpPr>
        <p:spPr bwMode="auto">
          <a:xfrm>
            <a:off x="2659807" y="3978647"/>
            <a:ext cx="560387" cy="1000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6" name="AutoShape 24"/>
          <p:cNvCxnSpPr>
            <a:cxnSpLocks noChangeShapeType="1"/>
          </p:cNvCxnSpPr>
          <p:nvPr/>
        </p:nvCxnSpPr>
        <p:spPr bwMode="auto">
          <a:xfrm>
            <a:off x="2659807" y="3978647"/>
            <a:ext cx="976312" cy="546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7" name="AutoShape 25"/>
          <p:cNvCxnSpPr>
            <a:cxnSpLocks noChangeShapeType="1"/>
          </p:cNvCxnSpPr>
          <p:nvPr/>
        </p:nvCxnSpPr>
        <p:spPr bwMode="auto">
          <a:xfrm>
            <a:off x="2659807" y="3978647"/>
            <a:ext cx="2208212" cy="992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1763688" y="4078660"/>
            <a:ext cx="2220094" cy="396875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Общее собрание актива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59" name="Rectangle 27"/>
          <p:cNvSpPr>
            <a:spLocks noChangeArrowheads="1"/>
          </p:cNvSpPr>
          <p:nvPr/>
        </p:nvSpPr>
        <p:spPr bwMode="auto">
          <a:xfrm>
            <a:off x="2843808" y="4524747"/>
            <a:ext cx="1206649" cy="395288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Совет музея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1763688" y="1124744"/>
            <a:ext cx="230425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Педагогический совет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5364088" y="4553744"/>
            <a:ext cx="2224633" cy="2304256"/>
          </a:xfrm>
          <a:prstGeom prst="rect">
            <a:avLst/>
          </a:prstGeom>
          <a:solidFill>
            <a:srgbClr val="FFD05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3094" tIns="31547" rIns="63094" bIns="315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Оформительская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Экскурсоводов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Лекторов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Поисковая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Переписки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Технического обеспечения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Положение о Детской организации «Кадетское братство»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696200" cy="4824412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 smtClean="0"/>
              <a:t>Положение закрепляет основные организационные моменты и структурные составляющие детской организации,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цели,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задачи,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	основные принципы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	использование собственной символики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	минимальную поддержку взрослых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	права и </a:t>
            </a:r>
            <a:r>
              <a:rPr lang="ru-RU" sz="2000" dirty="0" smtClean="0"/>
              <a:t>обязанности членов ДО</a:t>
            </a: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функционал Совета </a:t>
            </a:r>
            <a:r>
              <a:rPr lang="ru-RU" sz="2000" dirty="0"/>
              <a:t>командиров старшеклассников Совет  командиров среднего звена и Совета историко-краеведческого музея.</a:t>
            </a:r>
          </a:p>
          <a:p>
            <a:pPr marL="342900" lvl="1" indent="-342900">
              <a:lnSpc>
                <a:spcPct val="80000"/>
              </a:lnSpc>
              <a:buChar char="•"/>
            </a:pPr>
            <a:r>
              <a:rPr lang="ru-RU" sz="2000" dirty="0">
                <a:ea typeface="+mn-ea"/>
                <a:cs typeface="+mn-cs"/>
              </a:rPr>
              <a:t>сроки полномочий правительства и его лидера</a:t>
            </a:r>
            <a:r>
              <a:rPr lang="ru-RU" sz="2000" dirty="0" smtClean="0">
                <a:ea typeface="+mn-ea"/>
                <a:cs typeface="+mn-cs"/>
              </a:rPr>
              <a:t>.</a:t>
            </a:r>
            <a:endParaRPr lang="ru-RU" sz="20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548680"/>
            <a:ext cx="5072732" cy="75632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Наша история - наши традиции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1828800"/>
            <a:ext cx="5106144" cy="412048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>
                <a:latin typeface="Century Gothic" pitchFamily="34" charset="0"/>
              </a:rPr>
              <a:t>1969 год- создание пионерской дружины на базе вновь открывшейся школы №4. Первые вожатые Короткова Г.Г., </a:t>
            </a:r>
            <a:r>
              <a:rPr lang="ru-RU" sz="1800" dirty="0" err="1" smtClean="0">
                <a:latin typeface="Century Gothic" pitchFamily="34" charset="0"/>
              </a:rPr>
              <a:t>Деришева</a:t>
            </a:r>
            <a:r>
              <a:rPr lang="ru-RU" sz="1800" dirty="0" smtClean="0">
                <a:latin typeface="Century Gothic" pitchFamily="34" charset="0"/>
              </a:rPr>
              <a:t> В.К.</a:t>
            </a:r>
          </a:p>
          <a:p>
            <a:pPr>
              <a:buFontTx/>
              <a:buNone/>
            </a:pPr>
            <a:r>
              <a:rPr lang="ru-RU" sz="1800" dirty="0" smtClean="0">
                <a:latin typeface="Century Gothic" pitchFamily="34" charset="0"/>
              </a:rPr>
              <a:t>Организации;</a:t>
            </a:r>
          </a:p>
          <a:p>
            <a:pPr>
              <a:buFontTx/>
              <a:buNone/>
            </a:pPr>
            <a:r>
              <a:rPr lang="ru-RU" sz="1800" dirty="0" smtClean="0">
                <a:latin typeface="Century Gothic" pitchFamily="34" charset="0"/>
              </a:rPr>
              <a:t>1977-присвоение дружине имени героя Советского Союза </a:t>
            </a:r>
            <a:r>
              <a:rPr lang="ru-RU" sz="1800" dirty="0" err="1" smtClean="0">
                <a:latin typeface="Century Gothic" pitchFamily="34" charset="0"/>
              </a:rPr>
              <a:t>Стрельникова</a:t>
            </a:r>
            <a:r>
              <a:rPr lang="ru-RU" sz="1800" dirty="0" smtClean="0">
                <a:latin typeface="Century Gothic" pitchFamily="34" charset="0"/>
              </a:rPr>
              <a:t> И.И.</a:t>
            </a:r>
          </a:p>
          <a:p>
            <a:pPr lvl="1">
              <a:buFontTx/>
              <a:buNone/>
            </a:pPr>
            <a:r>
              <a:rPr lang="ru-RU" sz="1400" dirty="0" smtClean="0">
                <a:latin typeface="Century Gothic" pitchFamily="34" charset="0"/>
              </a:rPr>
              <a:t>Ежегодно пионерия делами подтверждала звание </a:t>
            </a:r>
            <a:r>
              <a:rPr lang="ru-RU" sz="1400" b="1" dirty="0" smtClean="0">
                <a:latin typeface="Century Gothic" pitchFamily="34" charset="0"/>
              </a:rPr>
              <a:t>правофланговой дружины.</a:t>
            </a:r>
          </a:p>
          <a:p>
            <a:pPr>
              <a:buFontTx/>
              <a:buNone/>
            </a:pPr>
            <a:r>
              <a:rPr lang="ru-RU" sz="2200" dirty="0" smtClean="0">
                <a:latin typeface="Century Gothic" pitchFamily="34" charset="0"/>
                <a:ea typeface="+mn-ea"/>
                <a:cs typeface="+mn-cs"/>
              </a:rPr>
              <a:t>1991 Создана детская организация «Бригантина».</a:t>
            </a:r>
          </a:p>
          <a:p>
            <a:pPr>
              <a:buFontTx/>
              <a:buNone/>
            </a:pPr>
            <a:r>
              <a:rPr lang="ru-RU" sz="2200" dirty="0" smtClean="0">
                <a:latin typeface="Century Gothic" pitchFamily="34" charset="0"/>
              </a:rPr>
              <a:t>2007 – Создана детская организация  «Кадетское братство». </a:t>
            </a:r>
            <a:endParaRPr lang="ru-RU" sz="2200" dirty="0" smtClean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Месяц 6"/>
          <p:cNvSpPr/>
          <p:nvPr/>
        </p:nvSpPr>
        <p:spPr>
          <a:xfrm rot="10800000">
            <a:off x="395536" y="1196752"/>
            <a:ext cx="2808312" cy="1512168"/>
          </a:xfrm>
          <a:prstGeom prst="moon">
            <a:avLst>
              <a:gd name="adj" fmla="val 10680"/>
            </a:avLst>
          </a:prstGeom>
          <a:solidFill>
            <a:srgbClr val="00B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" name="TextBox 7"/>
          <p:cNvSpPr txBox="1"/>
          <p:nvPr/>
        </p:nvSpPr>
        <p:spPr>
          <a:xfrm>
            <a:off x="1644214" y="1774526"/>
            <a:ext cx="2173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«Кадетское </a:t>
            </a:r>
          </a:p>
          <a:p>
            <a:r>
              <a:rPr lang="ru-RU" sz="1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братство»</a:t>
            </a:r>
            <a:endParaRPr lang="ru-RU" sz="11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 rot="10800000" flipV="1">
            <a:off x="251520" y="260648"/>
            <a:ext cx="2109354" cy="792088"/>
          </a:xfrm>
          <a:prstGeom prst="flowChartOnlineStorage">
            <a:avLst/>
          </a:prstGeom>
          <a:gradFill flip="none" rotWithShape="1">
            <a:gsLst>
              <a:gs pos="0">
                <a:srgbClr val="0B4B99">
                  <a:shade val="30000"/>
                  <a:satMod val="115000"/>
                </a:srgbClr>
              </a:gs>
              <a:gs pos="50000">
                <a:srgbClr val="0B4B99">
                  <a:shade val="67500"/>
                  <a:satMod val="115000"/>
                </a:srgbClr>
              </a:gs>
              <a:gs pos="100000">
                <a:srgbClr val="0B4B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25400" dist="50800" algn="ctr" rotWithShape="0">
              <a:srgbClr val="000000">
                <a:alpha val="9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МБОУ «СОКШ №4»</a:t>
            </a:r>
            <a:endParaRPr lang="ru-RU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7664" y="1561358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1" name="Параллелограмм 10"/>
          <p:cNvSpPr/>
          <p:nvPr/>
        </p:nvSpPr>
        <p:spPr>
          <a:xfrm>
            <a:off x="894854" y="1918550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2" name="Параллелограмм 11"/>
          <p:cNvSpPr/>
          <p:nvPr/>
        </p:nvSpPr>
        <p:spPr>
          <a:xfrm>
            <a:off x="323350" y="1918550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625947">
            <a:off x="621565" y="1925465"/>
            <a:ext cx="289721" cy="64212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4" name="Овал 13"/>
          <p:cNvSpPr/>
          <p:nvPr/>
        </p:nvSpPr>
        <p:spPr>
          <a:xfrm>
            <a:off x="1323482" y="1847111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Параллелограмм 14"/>
          <p:cNvSpPr/>
          <p:nvPr/>
        </p:nvSpPr>
        <p:spPr>
          <a:xfrm>
            <a:off x="1180606" y="2061426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6" name="Параллелограмм 15"/>
          <p:cNvSpPr/>
          <p:nvPr/>
        </p:nvSpPr>
        <p:spPr>
          <a:xfrm>
            <a:off x="1466358" y="2061426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625947">
            <a:off x="1334305" y="2066022"/>
            <a:ext cx="192667" cy="43261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8" name="Овал 17"/>
          <p:cNvSpPr/>
          <p:nvPr/>
        </p:nvSpPr>
        <p:spPr>
          <a:xfrm>
            <a:off x="539552" y="1556792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9" name="Параллелограмм 18"/>
          <p:cNvSpPr/>
          <p:nvPr/>
        </p:nvSpPr>
        <p:spPr>
          <a:xfrm>
            <a:off x="898453" y="1918551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0" name="Параллелограмм 19"/>
          <p:cNvSpPr/>
          <p:nvPr/>
        </p:nvSpPr>
        <p:spPr>
          <a:xfrm>
            <a:off x="326949" y="1918551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625947">
            <a:off x="627622" y="1995759"/>
            <a:ext cx="289721" cy="64212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2" name="Овал 21"/>
          <p:cNvSpPr/>
          <p:nvPr/>
        </p:nvSpPr>
        <p:spPr>
          <a:xfrm>
            <a:off x="1259632" y="1988840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3" name="Параллелограмм 22"/>
          <p:cNvSpPr/>
          <p:nvPr/>
        </p:nvSpPr>
        <p:spPr>
          <a:xfrm>
            <a:off x="1043608" y="2204864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4" name="Параллелограмм 23"/>
          <p:cNvSpPr/>
          <p:nvPr/>
        </p:nvSpPr>
        <p:spPr>
          <a:xfrm>
            <a:off x="1403648" y="2204864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625947">
            <a:off x="1270456" y="2209462"/>
            <a:ext cx="192667" cy="43261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88640"/>
            <a:ext cx="7200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  <p:sp>
        <p:nvSpPr>
          <p:cNvPr id="56" name="Содержимое 55"/>
          <p:cNvSpPr>
            <a:spLocks noGrp="1"/>
          </p:cNvSpPr>
          <p:nvPr>
            <p:ph idx="1"/>
          </p:nvPr>
        </p:nvSpPr>
        <p:spPr>
          <a:xfrm>
            <a:off x="1403648" y="548680"/>
            <a:ext cx="7092280" cy="1456184"/>
          </a:xfrm>
        </p:spPr>
        <p:txBody>
          <a:bodyPr/>
          <a:lstStyle/>
          <a:p>
            <a:pPr algn="ctr">
              <a:buNone/>
            </a:pPr>
            <a:r>
              <a:rPr lang="ru-RU" sz="2400" b="1" i="1" kern="1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Органы самоуправления ДО «Кадетское Братство»</a:t>
            </a:r>
            <a:endParaRPr lang="ru-RU" sz="2400" b="1" i="1" kern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Месяц 7"/>
          <p:cNvSpPr/>
          <p:nvPr/>
        </p:nvSpPr>
        <p:spPr>
          <a:xfrm rot="10800000">
            <a:off x="251520" y="2636912"/>
            <a:ext cx="3024336" cy="1584176"/>
          </a:xfrm>
          <a:prstGeom prst="moon">
            <a:avLst>
              <a:gd name="adj" fmla="val 12124"/>
            </a:avLst>
          </a:prstGeom>
          <a:solidFill>
            <a:schemeClr val="bg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4" name="TextBox 13"/>
          <p:cNvSpPr txBox="1"/>
          <p:nvPr/>
        </p:nvSpPr>
        <p:spPr>
          <a:xfrm>
            <a:off x="1547665" y="32849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«Кадетское братство»</a:t>
            </a:r>
            <a:endParaRPr lang="ru-RU" sz="1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 rot="10800000" flipV="1">
            <a:off x="107504" y="1772816"/>
            <a:ext cx="1728192" cy="648072"/>
          </a:xfrm>
          <a:prstGeom prst="flowChartOnlineStorage">
            <a:avLst/>
          </a:prstGeom>
          <a:gradFill flip="none" rotWithShape="1">
            <a:gsLst>
              <a:gs pos="0">
                <a:srgbClr val="0B4B99">
                  <a:shade val="30000"/>
                  <a:satMod val="115000"/>
                </a:srgbClr>
              </a:gs>
              <a:gs pos="50000">
                <a:srgbClr val="0B4B99">
                  <a:shade val="67500"/>
                  <a:satMod val="115000"/>
                </a:srgbClr>
              </a:gs>
              <a:gs pos="100000">
                <a:srgbClr val="0B4B99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25400" dist="50800" algn="ctr" rotWithShape="0">
              <a:srgbClr val="000000">
                <a:alpha val="9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МБОУ «СОКШ №4»</a:t>
            </a: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3648" y="3073526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9" name="Параллелограмм 18"/>
          <p:cNvSpPr/>
          <p:nvPr/>
        </p:nvSpPr>
        <p:spPr>
          <a:xfrm>
            <a:off x="750838" y="3430718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0" name="Параллелограмм 19"/>
          <p:cNvSpPr/>
          <p:nvPr/>
        </p:nvSpPr>
        <p:spPr>
          <a:xfrm>
            <a:off x="179334" y="3430718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625947">
            <a:off x="477549" y="3437633"/>
            <a:ext cx="289721" cy="64212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2" name="Овал 21"/>
          <p:cNvSpPr/>
          <p:nvPr/>
        </p:nvSpPr>
        <p:spPr>
          <a:xfrm>
            <a:off x="1179466" y="3359279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3" name="Параллелограмм 22"/>
          <p:cNvSpPr/>
          <p:nvPr/>
        </p:nvSpPr>
        <p:spPr>
          <a:xfrm>
            <a:off x="1036590" y="3573594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4" name="Параллелограмм 23"/>
          <p:cNvSpPr/>
          <p:nvPr/>
        </p:nvSpPr>
        <p:spPr>
          <a:xfrm>
            <a:off x="1322342" y="3573594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625947">
            <a:off x="1190289" y="3578190"/>
            <a:ext cx="192667" cy="43261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6" name="Овал 25"/>
          <p:cNvSpPr/>
          <p:nvPr/>
        </p:nvSpPr>
        <p:spPr>
          <a:xfrm>
            <a:off x="395536" y="3068960"/>
            <a:ext cx="428628" cy="357193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7" name="Параллелограмм 26"/>
          <p:cNvSpPr/>
          <p:nvPr/>
        </p:nvSpPr>
        <p:spPr>
          <a:xfrm>
            <a:off x="754437" y="3430719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8" name="Параллелограмм 27"/>
          <p:cNvSpPr/>
          <p:nvPr/>
        </p:nvSpPr>
        <p:spPr>
          <a:xfrm>
            <a:off x="182933" y="3430719"/>
            <a:ext cx="285752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625947">
            <a:off x="483606" y="3507927"/>
            <a:ext cx="289721" cy="64212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0" name="Овал 29"/>
          <p:cNvSpPr/>
          <p:nvPr/>
        </p:nvSpPr>
        <p:spPr>
          <a:xfrm>
            <a:off x="1115616" y="3501008"/>
            <a:ext cx="214314" cy="21431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1" name="Параллелограмм 30"/>
          <p:cNvSpPr/>
          <p:nvPr/>
        </p:nvSpPr>
        <p:spPr>
          <a:xfrm>
            <a:off x="899592" y="3717032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2" name="Параллелограмм 31"/>
          <p:cNvSpPr/>
          <p:nvPr/>
        </p:nvSpPr>
        <p:spPr>
          <a:xfrm>
            <a:off x="1259632" y="3717032"/>
            <a:ext cx="214314" cy="142877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625947">
            <a:off x="1126440" y="3721630"/>
            <a:ext cx="192667" cy="432611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4" name="Прямоугольник 33"/>
          <p:cNvSpPr/>
          <p:nvPr/>
        </p:nvSpPr>
        <p:spPr>
          <a:xfrm>
            <a:off x="107504" y="1700808"/>
            <a:ext cx="7200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347864" y="170080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Конференция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Общее собрание актива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Совет командиров </a:t>
            </a:r>
            <a:r>
              <a:rPr lang="ru-RU" sz="2000" dirty="0" smtClean="0"/>
              <a:t>(9-11 классы)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Совет командиров (</a:t>
            </a:r>
            <a:r>
              <a:rPr lang="ru-RU" sz="2000" dirty="0" smtClean="0"/>
              <a:t> 5-8 классы)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(комиссии по культуре, спорту и ЗОЖ, печати, труду.)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Совет Историко-краеведческого музея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(секции по направлениям работы)</a:t>
            </a:r>
          </a:p>
          <a:p>
            <a:r>
              <a:rPr lang="ru-RU" sz="2000" dirty="0" smtClean="0"/>
              <a:t>Работой органов самоуправления  руководит педагог-организатор и руководитель музея - педагог дополнительного образования.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 командиров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4" r="15664" b="18971"/>
          <a:stretch>
            <a:fillRect/>
          </a:stretch>
        </p:blipFill>
        <p:spPr bwMode="auto">
          <a:xfrm>
            <a:off x="7164288" y="476672"/>
            <a:ext cx="1748069" cy="171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47664" y="1844823"/>
            <a:ext cx="698477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>
                <a:latin typeface="Bookman Old Style" pitchFamily="18" charset="0"/>
              </a:rPr>
              <a:t>Формируется ежегодно в сентябре месяце.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>
                <a:latin typeface="Bookman Old Style" pitchFamily="18" charset="0"/>
              </a:rPr>
              <a:t>Состоит из представителей от классных коллективов 9-11 классов</a:t>
            </a:r>
            <a:r>
              <a:rPr lang="ru-RU" kern="0" dirty="0" smtClean="0">
                <a:latin typeface="Bookman Old Style" pitchFamily="18" charset="0"/>
              </a:rPr>
              <a:t>, и 5-8 </a:t>
            </a:r>
            <a:r>
              <a:rPr lang="ru-RU" kern="0" dirty="0">
                <a:latin typeface="Bookman Old Style" pitchFamily="18" charset="0"/>
              </a:rPr>
              <a:t>которые избираются всеобщим голосованием на классном собрании.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>
                <a:latin typeface="Bookman Old Style" pitchFamily="18" charset="0"/>
              </a:rPr>
              <a:t>Делится на </a:t>
            </a:r>
            <a:r>
              <a:rPr lang="ru-RU" kern="0" dirty="0" smtClean="0">
                <a:latin typeface="Bookman Old Style" pitchFamily="18" charset="0"/>
              </a:rPr>
              <a:t>комиссии: </a:t>
            </a:r>
            <a:r>
              <a:rPr lang="ru-RU" kern="0" dirty="0">
                <a:latin typeface="Bookman Old Style" pitchFamily="18" charset="0"/>
              </a:rPr>
              <a:t>печати</a:t>
            </a:r>
            <a:r>
              <a:rPr lang="ru-RU" kern="0" dirty="0" smtClean="0">
                <a:latin typeface="Bookman Old Style" pitchFamily="18" charset="0"/>
              </a:rPr>
              <a:t>,, </a:t>
            </a:r>
            <a:r>
              <a:rPr lang="ru-RU" kern="0" dirty="0">
                <a:latin typeface="Bookman Old Style" pitchFamily="18" charset="0"/>
              </a:rPr>
              <a:t>культуры и спорта.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>
                <a:latin typeface="Bookman Old Style" pitchFamily="18" charset="0"/>
              </a:rPr>
              <a:t>Разрабатывает план работы </a:t>
            </a:r>
            <a:r>
              <a:rPr lang="ru-RU" kern="0" dirty="0" smtClean="0">
                <a:latin typeface="Bookman Old Style" pitchFamily="18" charset="0"/>
              </a:rPr>
              <a:t>школьного ДО и </a:t>
            </a:r>
            <a:r>
              <a:rPr lang="ru-RU" kern="0" dirty="0">
                <a:latin typeface="Bookman Old Style" pitchFamily="18" charset="0"/>
              </a:rPr>
              <a:t>обеспечивает его выполнение.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 smtClean="0">
                <a:latin typeface="Bookman Old Style" pitchFamily="18" charset="0"/>
              </a:rPr>
              <a:t>Выпускает </a:t>
            </a:r>
            <a:r>
              <a:rPr lang="ru-RU" kern="0" dirty="0">
                <a:latin typeface="Bookman Old Style" pitchFamily="18" charset="0"/>
              </a:rPr>
              <a:t>свою газету </a:t>
            </a:r>
            <a:r>
              <a:rPr lang="ru-RU" kern="0" dirty="0" smtClean="0">
                <a:latin typeface="Bookman Old Style" pitchFamily="18" charset="0"/>
              </a:rPr>
              <a:t>«Кадетское братство».</a:t>
            </a:r>
            <a:endParaRPr lang="ru-RU" kern="0" dirty="0">
              <a:latin typeface="Bookman Old Style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 smtClean="0">
                <a:latin typeface="Bookman Old Style" pitchFamily="18" charset="0"/>
              </a:rPr>
              <a:t>Совет командиров  </a:t>
            </a:r>
            <a:r>
              <a:rPr lang="ru-RU" kern="0" dirty="0">
                <a:latin typeface="Bookman Old Style" pitchFamily="18" charset="0"/>
              </a:rPr>
              <a:t>является высшим органом управления ДО </a:t>
            </a:r>
            <a:r>
              <a:rPr lang="ru-RU" kern="0" dirty="0" smtClean="0">
                <a:latin typeface="Bookman Old Style" pitchFamily="18" charset="0"/>
              </a:rPr>
              <a:t>«Кадетское братство»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latin typeface="Bookman Old Style" pitchFamily="18" charset="0"/>
              </a:rPr>
              <a:t>Совет  командиров старшеклассников координирует работу Совет  командиров среднего звена и может присутствовать на их заседаниях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latin typeface="Bookman Old Style" pitchFamily="18" charset="0"/>
              </a:rPr>
              <a:t>Совет  командиров </a:t>
            </a:r>
            <a:r>
              <a:rPr lang="ru-RU" dirty="0" smtClean="0">
                <a:latin typeface="Bookman Old Style" pitchFamily="18" charset="0"/>
              </a:rPr>
              <a:t>старшеклассников проводит не реже, чем раз в четверть расширенное заседание актива.</a:t>
            </a:r>
            <a:endParaRPr lang="ru-RU" dirty="0">
              <a:latin typeface="Bookman Old Style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kern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.thmx презент Карандаш">
  <a:themeElements>
    <a:clrScheme name="Пастель 4">
      <a:dk1>
        <a:srgbClr val="808000"/>
      </a:dk1>
      <a:lt1>
        <a:srgbClr val="FFFFFF"/>
      </a:lt1>
      <a:dk2>
        <a:srgbClr val="336600"/>
      </a:dk2>
      <a:lt2>
        <a:srgbClr val="FFFFFF"/>
      </a:lt2>
      <a:accent1>
        <a:srgbClr val="99CC00"/>
      </a:accent1>
      <a:accent2>
        <a:srgbClr val="003300"/>
      </a:accent2>
      <a:accent3>
        <a:srgbClr val="ADB8AA"/>
      </a:accent3>
      <a:accent4>
        <a:srgbClr val="DADADA"/>
      </a:accent4>
      <a:accent5>
        <a:srgbClr val="CAE2AA"/>
      </a:accent5>
      <a:accent6>
        <a:srgbClr val="002D00"/>
      </a:accent6>
      <a:hlink>
        <a:srgbClr val="CCCC00"/>
      </a:hlink>
      <a:folHlink>
        <a:srgbClr val="CCFF33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стель 4">
    <a:dk1>
      <a:srgbClr val="808000"/>
    </a:dk1>
    <a:lt1>
      <a:srgbClr val="FFFFFF"/>
    </a:lt1>
    <a:dk2>
      <a:srgbClr val="336600"/>
    </a:dk2>
    <a:lt2>
      <a:srgbClr val="FFFFFF"/>
    </a:lt2>
    <a:accent1>
      <a:srgbClr val="99CC00"/>
    </a:accent1>
    <a:accent2>
      <a:srgbClr val="003300"/>
    </a:accent2>
    <a:accent3>
      <a:srgbClr val="ADB8AA"/>
    </a:accent3>
    <a:accent4>
      <a:srgbClr val="DADADA"/>
    </a:accent4>
    <a:accent5>
      <a:srgbClr val="CAE2AA"/>
    </a:accent5>
    <a:accent6>
      <a:srgbClr val="002D00"/>
    </a:accent6>
    <a:hlink>
      <a:srgbClr val="CCCC00"/>
    </a:hlink>
    <a:folHlink>
      <a:srgbClr val="CCFF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1181</Words>
  <Application>Microsoft Office PowerPoint</Application>
  <PresentationFormat>Экран (4:3)</PresentationFormat>
  <Paragraphs>197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Тема3.thmx презент Карандаш</vt:lpstr>
      <vt:lpstr>Самоуправление- важнейший компонент воспитательной системы школы</vt:lpstr>
      <vt:lpstr>           Традиции в системе деятельности детской организации и Совета музея МБОУ «СОКШ №4»</vt:lpstr>
      <vt:lpstr>Идея.</vt:lpstr>
      <vt:lpstr>Цель: формирование личности гражданина и патриота.  </vt:lpstr>
      <vt:lpstr>Структурная схема  самоуправления</vt:lpstr>
      <vt:lpstr>Положение о Детской организации «Кадетское братство»</vt:lpstr>
      <vt:lpstr>Наша история - наши традиции</vt:lpstr>
      <vt:lpstr>   </vt:lpstr>
      <vt:lpstr>Совет командиров</vt:lpstr>
      <vt:lpstr>Высший орган  ученического самоуправления</vt:lpstr>
      <vt:lpstr>Формируем  гражданскую позицию и патриотизм</vt:lpstr>
      <vt:lpstr>Презентация PowerPoint</vt:lpstr>
      <vt:lpstr>Наша символика </vt:lpstr>
      <vt:lpstr>Флаг</vt:lpstr>
      <vt:lpstr>Эмблема</vt:lpstr>
      <vt:lpstr>Программа «Формирование гражданственности и патриотизма через ученическое самоуправление» реализуется по следующим направлениям: </vt:lpstr>
      <vt:lpstr>  Музей – связующая нить.   </vt:lpstr>
      <vt:lpstr>Функции Совета музея. </vt:lpstr>
      <vt:lpstr>Презентация PowerPoint</vt:lpstr>
      <vt:lpstr>Совет музея   работает по секциям</vt:lpstr>
      <vt:lpstr>Информационно-пропагандистская деятельность</vt:lpstr>
      <vt:lpstr>Поисково-исследовательская деятельность</vt:lpstr>
      <vt:lpstr>Издательская  деятельность</vt:lpstr>
      <vt:lpstr>Социально-значимая деятельность</vt:lpstr>
      <vt:lpstr>Презентация PowerPoint</vt:lpstr>
      <vt:lpstr>Выставочная деятельность</vt:lpstr>
      <vt:lpstr>Презентация PowerPoint</vt:lpstr>
      <vt:lpstr>Презентация PowerPoint</vt:lpstr>
      <vt:lpstr>Выставка работ Петайкиной Евгении</vt:lpstr>
      <vt:lpstr>Выставка Карпова Дмитрия</vt:lpstr>
      <vt:lpstr>Посвящение в Совет музея</vt:lpstr>
      <vt:lpstr>Наши традиции</vt:lpstr>
      <vt:lpstr>Практика показала: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Городской конкурс  «Лидер XXI века» </dc:title>
  <dc:creator>user</dc:creator>
  <cp:lastModifiedBy>Галина</cp:lastModifiedBy>
  <cp:revision>90</cp:revision>
  <dcterms:created xsi:type="dcterms:W3CDTF">2007-03-26T10:04:44Z</dcterms:created>
  <dcterms:modified xsi:type="dcterms:W3CDTF">2014-01-09T15:04:14Z</dcterms:modified>
</cp:coreProperties>
</file>