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75" r:id="rId9"/>
    <p:sldId id="286" r:id="rId10"/>
    <p:sldId id="288" r:id="rId11"/>
    <p:sldId id="289" r:id="rId12"/>
    <p:sldId id="290" r:id="rId13"/>
    <p:sldId id="291" r:id="rId14"/>
    <p:sldId id="292" r:id="rId15"/>
    <p:sldId id="293" r:id="rId16"/>
    <p:sldId id="294" r:id="rId17"/>
    <p:sldId id="295" r:id="rId18"/>
    <p:sldId id="296" r:id="rId19"/>
    <p:sldId id="297" r:id="rId20"/>
    <p:sldId id="305" r:id="rId21"/>
    <p:sldId id="312" r:id="rId22"/>
    <p:sldId id="319" r:id="rId23"/>
    <p:sldId id="320" r:id="rId24"/>
    <p:sldId id="321" r:id="rId25"/>
    <p:sldId id="328" r:id="rId26"/>
    <p:sldId id="336" r:id="rId27"/>
    <p:sldId id="338" r:id="rId28"/>
    <p:sldId id="342" r:id="rId29"/>
    <p:sldId id="344" r:id="rId30"/>
    <p:sldId id="345" r:id="rId31"/>
    <p:sldId id="584"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4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375F2A-FEE3-4B58-86F1-E37032E32A0B}" type="datetimeFigureOut">
              <a:rPr lang="ru-RU" smtClean="0"/>
              <a:t>09.01.2014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7D6FD-5A10-46FD-BC2D-99064AD04376}" type="slidenum">
              <a:rPr lang="ru-RU" smtClean="0"/>
              <a:t>‹#›</a:t>
            </a:fld>
            <a:endParaRPr lang="ru-RU"/>
          </a:p>
        </p:txBody>
      </p:sp>
    </p:spTree>
    <p:extLst>
      <p:ext uri="{BB962C8B-B14F-4D97-AF65-F5344CB8AC3E}">
        <p14:creationId xmlns:p14="http://schemas.microsoft.com/office/powerpoint/2010/main" val="254205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jpeg"/><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1.jpeg"/><Relationship Id="rId10" Type="http://schemas.openxmlformats.org/officeDocument/2006/relationships/image" Target="../media/image62.jpeg"/><Relationship Id="rId4" Type="http://schemas.openxmlformats.org/officeDocument/2006/relationships/image" Target="../media/image60.jpeg"/><Relationship Id="rId9" Type="http://schemas.openxmlformats.org/officeDocument/2006/relationships/image" Target="../media/image59.wmf"/></Relationships>
</file>

<file path=ppt/slides/_rels/slide2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image" Target="../media/image69.jpe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1.jpeg"/><Relationship Id="rId7" Type="http://schemas.openxmlformats.org/officeDocument/2006/relationships/image" Target="../media/image73.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2.jpeg"/><Relationship Id="rId5" Type="http://schemas.openxmlformats.org/officeDocument/2006/relationships/image" Target="../media/image71.wmf"/><Relationship Id="rId4" Type="http://schemas.openxmlformats.org/officeDocument/2006/relationships/oleObject" Target="../embeddings/oleObject3.bin"/><Relationship Id="rId9" Type="http://schemas.openxmlformats.org/officeDocument/2006/relationships/image" Target="../media/image7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57222" y="-466726"/>
            <a:ext cx="9763126" cy="7324726"/>
          </a:xfrm>
          <a:prstGeom prst="rect">
            <a:avLst/>
          </a:prstGeom>
          <a:noFill/>
        </p:spPr>
      </p:pic>
      <p:sp>
        <p:nvSpPr>
          <p:cNvPr id="2" name="Заголовок 1"/>
          <p:cNvSpPr>
            <a:spLocks noGrp="1"/>
          </p:cNvSpPr>
          <p:nvPr>
            <p:ph type="ctrTitle"/>
          </p:nvPr>
        </p:nvSpPr>
        <p:spPr>
          <a:xfrm>
            <a:off x="685800" y="1643051"/>
            <a:ext cx="7772400" cy="1957400"/>
          </a:xfrm>
        </p:spPr>
        <p:txBody>
          <a:bodyPr>
            <a:normAutofit fontScale="90000"/>
          </a:bodyPr>
          <a:lstStyle/>
          <a:p>
            <a:r>
              <a:rPr lang="ru-RU" dirty="0" smtClean="0">
                <a:solidFill>
                  <a:srgbClr val="7030A0"/>
                </a:solidFill>
              </a:rPr>
              <a:t>Презентационные материалы</a:t>
            </a:r>
            <a:br>
              <a:rPr lang="ru-RU" dirty="0" smtClean="0">
                <a:solidFill>
                  <a:srgbClr val="7030A0"/>
                </a:solidFill>
              </a:rPr>
            </a:br>
            <a:r>
              <a:rPr lang="ru-RU" dirty="0" smtClean="0">
                <a:solidFill>
                  <a:srgbClr val="7030A0"/>
                </a:solidFill>
              </a:rPr>
              <a:t>историко-краеведческого музея МБОУ «СОКШ №4»</a:t>
            </a:r>
            <a:br>
              <a:rPr lang="ru-RU" dirty="0" smtClean="0">
                <a:solidFill>
                  <a:srgbClr val="7030A0"/>
                </a:solidFill>
              </a:rPr>
            </a:br>
            <a:endParaRPr lang="ru-RU" dirty="0">
              <a:solidFill>
                <a:srgbClr val="7030A0"/>
              </a:solidFill>
            </a:endParaRPr>
          </a:p>
        </p:txBody>
      </p:sp>
      <p:sp>
        <p:nvSpPr>
          <p:cNvPr id="3" name="Подзаголовок 2"/>
          <p:cNvSpPr>
            <a:spLocks noGrp="1"/>
          </p:cNvSpPr>
          <p:nvPr>
            <p:ph type="subTitle" idx="1"/>
          </p:nvPr>
        </p:nvSpPr>
        <p:spPr>
          <a:xfrm>
            <a:off x="1357290" y="5357826"/>
            <a:ext cx="6400800" cy="857256"/>
          </a:xfrm>
        </p:spPr>
        <p:txBody>
          <a:bodyPr>
            <a:normAutofit fontScale="62500" lnSpcReduction="20000"/>
          </a:bodyPr>
          <a:lstStyle/>
          <a:p>
            <a:r>
              <a:rPr lang="ru-RU" dirty="0" smtClean="0">
                <a:solidFill>
                  <a:srgbClr val="7030A0"/>
                </a:solidFill>
              </a:rPr>
              <a:t>Номинация «Лучший городской музей учебных заведений среднего (полного) общего образования»</a:t>
            </a:r>
          </a:p>
          <a:p>
            <a:endParaRPr lang="ru-RU" dirty="0"/>
          </a:p>
        </p:txBody>
      </p:sp>
      <p:sp>
        <p:nvSpPr>
          <p:cNvPr id="5" name="TextBox 4"/>
          <p:cNvSpPr txBox="1"/>
          <p:nvPr/>
        </p:nvSpPr>
        <p:spPr>
          <a:xfrm>
            <a:off x="968" y="0"/>
            <a:ext cx="9478942" cy="523220"/>
          </a:xfrm>
          <a:prstGeom prst="rect">
            <a:avLst/>
          </a:prstGeom>
          <a:noFill/>
        </p:spPr>
        <p:txBody>
          <a:bodyPr wrap="none" rtlCol="0">
            <a:spAutoFit/>
          </a:bodyPr>
          <a:lstStyle/>
          <a:p>
            <a:pPr algn="ctr"/>
            <a:r>
              <a:rPr lang="ru-RU" sz="1400" dirty="0" smtClean="0">
                <a:solidFill>
                  <a:srgbClr val="7030A0"/>
                </a:solidFill>
              </a:rPr>
              <a:t>Муниципальное бюджетное общеобразовательное учреждение «Средняя общеобразовательная кадетская школа №4», </a:t>
            </a:r>
          </a:p>
          <a:p>
            <a:pPr algn="ctr"/>
            <a:r>
              <a:rPr lang="ru-RU" sz="1400" dirty="0" smtClean="0">
                <a:solidFill>
                  <a:srgbClr val="7030A0"/>
                </a:solidFill>
              </a:rPr>
              <a:t>историко-краеведческий музей    г. Нефтеюганск,  </a:t>
            </a:r>
            <a:r>
              <a:rPr lang="ru-RU" sz="1400" dirty="0" err="1" smtClean="0">
                <a:solidFill>
                  <a:srgbClr val="7030A0"/>
                </a:solidFill>
              </a:rPr>
              <a:t>ХМАО-Югра</a:t>
            </a:r>
            <a:r>
              <a:rPr lang="ru-RU" sz="1400" dirty="0" smtClean="0">
                <a:solidFill>
                  <a:srgbClr val="7030A0"/>
                </a:solidFill>
              </a:rPr>
              <a:t> Тюменской области</a:t>
            </a:r>
            <a:endParaRPr lang="ru-RU" sz="1400" dirty="0">
              <a:solidFill>
                <a:srgbClr val="7030A0"/>
              </a:solidFill>
            </a:endParaRPr>
          </a:p>
        </p:txBody>
      </p:sp>
      <p:sp>
        <p:nvSpPr>
          <p:cNvPr id="6" name="TextBox 5"/>
          <p:cNvSpPr txBox="1"/>
          <p:nvPr/>
        </p:nvSpPr>
        <p:spPr>
          <a:xfrm>
            <a:off x="-673175" y="3429000"/>
            <a:ext cx="10352321" cy="923330"/>
          </a:xfrm>
          <a:prstGeom prst="rect">
            <a:avLst/>
          </a:prstGeom>
          <a:noFill/>
        </p:spPr>
        <p:txBody>
          <a:bodyPr wrap="none" rtlCol="0">
            <a:spAutoFit/>
          </a:bodyPr>
          <a:lstStyle/>
          <a:p>
            <a:pPr algn="ctr"/>
            <a:r>
              <a:rPr lang="ru-RU" b="1" dirty="0" smtClean="0">
                <a:solidFill>
                  <a:schemeClr val="accent4">
                    <a:lumMod val="75000"/>
                  </a:schemeClr>
                </a:solidFill>
              </a:rPr>
              <a:t>на участие в окружном заочном смотре-конкурсе историко-патриотических музеев и комнат</a:t>
            </a:r>
          </a:p>
          <a:p>
            <a:pPr algn="ctr"/>
            <a:r>
              <a:rPr lang="ru-RU" b="1" dirty="0" smtClean="0">
                <a:solidFill>
                  <a:schemeClr val="accent4">
                    <a:lumMod val="75000"/>
                  </a:schemeClr>
                </a:solidFill>
              </a:rPr>
              <a:t> боевой и трудовой славы, посвященном 70-летию окончания битвы за Москву.</a:t>
            </a:r>
          </a:p>
          <a:p>
            <a:endParaRPr lang="ru-R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lum bright="-10000" contrast="20000"/>
          </a:blip>
          <a:srcRect/>
          <a:stretch>
            <a:fillRect/>
          </a:stretch>
        </p:blipFill>
        <p:spPr bwMode="auto">
          <a:xfrm>
            <a:off x="-309563" y="-233363"/>
            <a:ext cx="9763126" cy="7324726"/>
          </a:xfrm>
          <a:prstGeom prst="rect">
            <a:avLst/>
          </a:prstGeom>
          <a:noFill/>
        </p:spPr>
      </p:pic>
      <p:pic>
        <p:nvPicPr>
          <p:cNvPr id="121858" name="Picture 2"/>
          <p:cNvPicPr>
            <a:picLocks noChangeAspect="1" noChangeArrowheads="1"/>
          </p:cNvPicPr>
          <p:nvPr/>
        </p:nvPicPr>
        <p:blipFill>
          <a:blip r:embed="rId3" cstate="email">
            <a:lum bright="30000" contrast="30000"/>
            <a:extLst>
              <a:ext uri="{28A0092B-C50C-407E-A947-70E740481C1C}">
                <a14:useLocalDpi xmlns:a14="http://schemas.microsoft.com/office/drawing/2010/main"/>
              </a:ext>
            </a:extLst>
          </a:blip>
          <a:srcRect/>
          <a:stretch>
            <a:fillRect/>
          </a:stretch>
        </p:blipFill>
        <p:spPr bwMode="auto">
          <a:xfrm rot="5400000">
            <a:off x="-396044" y="396044"/>
            <a:ext cx="3816424" cy="3024336"/>
          </a:xfrm>
          <a:prstGeom prst="rect">
            <a:avLst/>
          </a:prstGeom>
          <a:noFill/>
          <a:ln w="9525">
            <a:noFill/>
            <a:miter lim="800000"/>
            <a:headEnd/>
            <a:tailEnd/>
          </a:ln>
          <a:effectLst/>
        </p:spPr>
      </p:pic>
      <p:sp>
        <p:nvSpPr>
          <p:cNvPr id="6" name="Text Box 3"/>
          <p:cNvSpPr txBox="1">
            <a:spLocks noChangeArrowheads="1"/>
          </p:cNvSpPr>
          <p:nvPr/>
        </p:nvSpPr>
        <p:spPr bwMode="auto">
          <a:xfrm>
            <a:off x="2987824" y="0"/>
            <a:ext cx="6336704" cy="476672"/>
          </a:xfrm>
          <a:prstGeom prst="rect">
            <a:avLst/>
          </a:prstGeom>
          <a:gradFill rotWithShape="0">
            <a:gsLst>
              <a:gs pos="0">
                <a:srgbClr val="BAAFA8"/>
              </a:gs>
              <a:gs pos="50000">
                <a:srgbClr val="E8E4E2"/>
              </a:gs>
              <a:gs pos="100000">
                <a:srgbClr val="BAAFA8"/>
              </a:gs>
            </a:gsLst>
            <a:lin ang="18900000" scaled="1"/>
          </a:gradFill>
          <a:ln w="12700">
            <a:solidFill>
              <a:srgbClr val="BAAFA8"/>
            </a:solidFill>
            <a:miter lim="800000"/>
            <a:headEnd/>
            <a:tailEnd/>
          </a:ln>
          <a:effectLst>
            <a:outerShdw dist="28398" dir="3806097" algn="ctr" rotWithShape="0">
              <a:srgbClr val="453D37">
                <a:alpha val="50000"/>
              </a:srgbClr>
            </a:outerShdw>
          </a:effectLst>
        </p:spPr>
        <p:txBody>
          <a:bodyPr/>
          <a:lstStyle/>
          <a:p>
            <a:pPr algn="ctr">
              <a:spcAft>
                <a:spcPts val="1000"/>
              </a:spcAft>
              <a:defRPr/>
            </a:pPr>
            <a:r>
              <a:rPr lang="ru-RU" dirty="0" smtClean="0">
                <a:solidFill>
                  <a:srgbClr val="7030A0"/>
                </a:solidFill>
              </a:rPr>
              <a:t>Наличие документации по учету и хранению фондов музея:  </a:t>
            </a:r>
            <a:endParaRPr lang="ru-RU" dirty="0">
              <a:solidFill>
                <a:srgbClr val="7030A0"/>
              </a:solidFill>
            </a:endParaRPr>
          </a:p>
        </p:txBody>
      </p:sp>
      <p:pic>
        <p:nvPicPr>
          <p:cNvPr id="106497" name="Picture 1"/>
          <p:cNvPicPr>
            <a:picLocks noChangeAspect="1" noChangeArrowheads="1"/>
          </p:cNvPicPr>
          <p:nvPr/>
        </p:nvPicPr>
        <p:blipFill>
          <a:blip r:embed="rId4" cstate="email">
            <a:lum bright="-10000" contrast="30000"/>
            <a:extLst>
              <a:ext uri="{28A0092B-C50C-407E-A947-70E740481C1C}">
                <a14:useLocalDpi xmlns:a14="http://schemas.microsoft.com/office/drawing/2010/main"/>
              </a:ext>
            </a:extLst>
          </a:blip>
          <a:srcRect/>
          <a:stretch>
            <a:fillRect/>
          </a:stretch>
        </p:blipFill>
        <p:spPr bwMode="auto">
          <a:xfrm rot="16200000">
            <a:off x="-583723" y="3832197"/>
            <a:ext cx="3429000" cy="2622607"/>
          </a:xfrm>
          <a:prstGeom prst="rect">
            <a:avLst/>
          </a:prstGeom>
          <a:noFill/>
          <a:ln w="9525">
            <a:noFill/>
            <a:miter lim="800000"/>
            <a:headEnd/>
            <a:tailEnd/>
          </a:ln>
          <a:effectLst/>
        </p:spPr>
      </p:pic>
      <p:pic>
        <p:nvPicPr>
          <p:cNvPr id="106498" name="Picture 2"/>
          <p:cNvPicPr>
            <a:picLocks noChangeAspect="1" noChangeArrowheads="1"/>
          </p:cNvPicPr>
          <p:nvPr/>
        </p:nvPicPr>
        <p:blipFill>
          <a:blip r:embed="rId5" cstate="email">
            <a:lum bright="30000" contrast="30000"/>
            <a:extLst>
              <a:ext uri="{28A0092B-C50C-407E-A947-70E740481C1C}">
                <a14:useLocalDpi xmlns:a14="http://schemas.microsoft.com/office/drawing/2010/main"/>
              </a:ext>
            </a:extLst>
          </a:blip>
          <a:srcRect/>
          <a:stretch>
            <a:fillRect/>
          </a:stretch>
        </p:blipFill>
        <p:spPr bwMode="auto">
          <a:xfrm rot="16200000">
            <a:off x="6488430" y="1008516"/>
            <a:ext cx="2808313" cy="2176674"/>
          </a:xfrm>
          <a:prstGeom prst="rect">
            <a:avLst/>
          </a:prstGeom>
          <a:noFill/>
          <a:ln w="9525">
            <a:noFill/>
            <a:miter lim="800000"/>
            <a:headEnd/>
            <a:tailEnd/>
          </a:ln>
          <a:effectLst/>
        </p:spPr>
      </p:pic>
      <p:pic>
        <p:nvPicPr>
          <p:cNvPr id="106499" name="Picture 3"/>
          <p:cNvPicPr>
            <a:picLocks noChangeAspect="1" noChangeArrowheads="1"/>
          </p:cNvPicPr>
          <p:nvPr/>
        </p:nvPicPr>
        <p:blipFill>
          <a:blip r:embed="rId6" cstate="email">
            <a:lum bright="-10000" contrast="30000"/>
            <a:extLst>
              <a:ext uri="{28A0092B-C50C-407E-A947-70E740481C1C}">
                <a14:useLocalDpi xmlns:a14="http://schemas.microsoft.com/office/drawing/2010/main"/>
              </a:ext>
            </a:extLst>
          </a:blip>
          <a:srcRect/>
          <a:stretch>
            <a:fillRect/>
          </a:stretch>
        </p:blipFill>
        <p:spPr bwMode="auto">
          <a:xfrm rot="5400000">
            <a:off x="6629786" y="4035511"/>
            <a:ext cx="3168353" cy="2243368"/>
          </a:xfrm>
          <a:prstGeom prst="rect">
            <a:avLst/>
          </a:prstGeom>
          <a:noFill/>
          <a:ln w="9525">
            <a:noFill/>
            <a:miter lim="800000"/>
            <a:headEnd/>
            <a:tailEnd/>
          </a:ln>
          <a:effectLst/>
        </p:spPr>
      </p:pic>
      <p:pic>
        <p:nvPicPr>
          <p:cNvPr id="106500"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400000">
            <a:off x="4930426" y="1198366"/>
            <a:ext cx="2991880" cy="1980540"/>
          </a:xfrm>
          <a:prstGeom prst="rect">
            <a:avLst/>
          </a:prstGeom>
          <a:noFill/>
          <a:ln w="9525">
            <a:noFill/>
            <a:miter lim="800000"/>
            <a:headEnd/>
            <a:tailEnd/>
          </a:ln>
          <a:effectLst/>
        </p:spPr>
      </p:pic>
      <p:pic>
        <p:nvPicPr>
          <p:cNvPr id="106501" name="Picture 5"/>
          <p:cNvPicPr>
            <a:picLocks noChangeAspect="1" noChangeArrowheads="1"/>
          </p:cNvPicPr>
          <p:nvPr/>
        </p:nvPicPr>
        <p:blipFill>
          <a:blip r:embed="rId8" cstate="email">
            <a:lum bright="-10000" contrast="40000"/>
            <a:extLst>
              <a:ext uri="{28A0092B-C50C-407E-A947-70E740481C1C}">
                <a14:useLocalDpi xmlns:a14="http://schemas.microsoft.com/office/drawing/2010/main"/>
              </a:ext>
            </a:extLst>
          </a:blip>
          <a:srcRect/>
          <a:stretch>
            <a:fillRect/>
          </a:stretch>
        </p:blipFill>
        <p:spPr bwMode="auto">
          <a:xfrm>
            <a:off x="4067944" y="2924944"/>
            <a:ext cx="3496050" cy="2376264"/>
          </a:xfrm>
          <a:prstGeom prst="rect">
            <a:avLst/>
          </a:prstGeom>
          <a:noFill/>
          <a:ln w="9525">
            <a:noFill/>
            <a:miter lim="800000"/>
            <a:headEnd/>
            <a:tailEnd/>
          </a:ln>
          <a:effectLst/>
        </p:spPr>
      </p:pic>
      <p:pic>
        <p:nvPicPr>
          <p:cNvPr id="106502" name="Picture 6"/>
          <p:cNvPicPr>
            <a:picLocks noChangeAspect="1" noChangeArrowheads="1"/>
          </p:cNvPicPr>
          <p:nvPr/>
        </p:nvPicPr>
        <p:blipFill>
          <a:blip r:embed="rId9" cstate="email">
            <a:lum bright="20000" contrast="20000"/>
            <a:extLst>
              <a:ext uri="{28A0092B-C50C-407E-A947-70E740481C1C}">
                <a14:useLocalDpi xmlns:a14="http://schemas.microsoft.com/office/drawing/2010/main"/>
              </a:ext>
            </a:extLst>
          </a:blip>
          <a:srcRect/>
          <a:stretch>
            <a:fillRect/>
          </a:stretch>
        </p:blipFill>
        <p:spPr bwMode="auto">
          <a:xfrm>
            <a:off x="2555776" y="4626199"/>
            <a:ext cx="2982785" cy="2231801"/>
          </a:xfrm>
          <a:prstGeom prst="rect">
            <a:avLst/>
          </a:prstGeom>
          <a:noFill/>
          <a:ln w="9525">
            <a:noFill/>
            <a:miter lim="800000"/>
            <a:headEnd/>
            <a:tailEnd/>
          </a:ln>
          <a:effectLst/>
        </p:spPr>
      </p:pic>
      <p:pic>
        <p:nvPicPr>
          <p:cNvPr id="106503" name="Picture 7"/>
          <p:cNvPicPr>
            <a:picLocks noChangeAspect="1" noChangeArrowheads="1"/>
          </p:cNvPicPr>
          <p:nvPr/>
        </p:nvPicPr>
        <p:blipFill>
          <a:blip r:embed="rId10" cstate="email">
            <a:lum bright="20000" contrast="20000"/>
            <a:extLst>
              <a:ext uri="{28A0092B-C50C-407E-A947-70E740481C1C}">
                <a14:useLocalDpi xmlns:a14="http://schemas.microsoft.com/office/drawing/2010/main"/>
              </a:ext>
            </a:extLst>
          </a:blip>
          <a:srcRect/>
          <a:stretch>
            <a:fillRect/>
          </a:stretch>
        </p:blipFill>
        <p:spPr bwMode="auto">
          <a:xfrm rot="5400000">
            <a:off x="5409093" y="5156811"/>
            <a:ext cx="1944216" cy="1458162"/>
          </a:xfrm>
          <a:prstGeom prst="rect">
            <a:avLst/>
          </a:prstGeom>
          <a:noFill/>
          <a:ln w="9525">
            <a:noFill/>
            <a:miter lim="800000"/>
            <a:headEnd/>
            <a:tailEnd/>
          </a:ln>
          <a:effectLst/>
        </p:spPr>
      </p:pic>
      <p:sp>
        <p:nvSpPr>
          <p:cNvPr id="12" name="TextBox 11"/>
          <p:cNvSpPr txBox="1"/>
          <p:nvPr/>
        </p:nvSpPr>
        <p:spPr>
          <a:xfrm>
            <a:off x="3059832" y="620688"/>
            <a:ext cx="2714910" cy="2677656"/>
          </a:xfrm>
          <a:prstGeom prst="rect">
            <a:avLst/>
          </a:prstGeom>
          <a:solidFill>
            <a:schemeClr val="accent4">
              <a:lumMod val="40000"/>
              <a:lumOff val="60000"/>
            </a:schemeClr>
          </a:solidFill>
        </p:spPr>
        <p:txBody>
          <a:bodyPr wrap="square" rtlCol="0">
            <a:spAutoFit/>
          </a:bodyPr>
          <a:lstStyle/>
          <a:p>
            <a:r>
              <a:rPr lang="ru-RU" sz="1400" dirty="0" smtClean="0"/>
              <a:t>Паспорт музея.</a:t>
            </a:r>
          </a:p>
          <a:p>
            <a:r>
              <a:rPr lang="ru-RU" sz="1400" dirty="0" smtClean="0"/>
              <a:t>Акты сверки.</a:t>
            </a:r>
          </a:p>
          <a:p>
            <a:r>
              <a:rPr lang="ru-RU" sz="1400" dirty="0" smtClean="0"/>
              <a:t> Учетная карточка.</a:t>
            </a:r>
          </a:p>
          <a:p>
            <a:r>
              <a:rPr lang="ru-RU" sz="1400" dirty="0" smtClean="0"/>
              <a:t>Акты поступлений.</a:t>
            </a:r>
          </a:p>
          <a:p>
            <a:r>
              <a:rPr lang="ru-RU" sz="1400" dirty="0" smtClean="0"/>
              <a:t>Акты передачи на</a:t>
            </a:r>
          </a:p>
          <a:p>
            <a:r>
              <a:rPr lang="ru-RU" sz="1400" dirty="0" smtClean="0"/>
              <a:t> временное хранение.</a:t>
            </a:r>
          </a:p>
          <a:p>
            <a:r>
              <a:rPr lang="ru-RU" sz="1400" dirty="0" smtClean="0"/>
              <a:t>Книги учета поступлений.</a:t>
            </a:r>
          </a:p>
          <a:p>
            <a:r>
              <a:rPr lang="ru-RU" sz="1400" dirty="0" smtClean="0"/>
              <a:t>Все перечисленные документы имеют в школе статус официальных документов и поэтому к ним подобающее отношение.</a:t>
            </a:r>
            <a:endParaRPr lang="ru-RU" sz="14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24544" y="-243408"/>
            <a:ext cx="9763126" cy="7324726"/>
          </a:xfrm>
          <a:prstGeom prst="rect">
            <a:avLst/>
          </a:prstGeom>
          <a:noFill/>
        </p:spPr>
      </p:pic>
      <p:pic>
        <p:nvPicPr>
          <p:cNvPr id="1064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536" y="3933056"/>
            <a:ext cx="3635895" cy="2726922"/>
          </a:xfrm>
          <a:prstGeom prst="rect">
            <a:avLst/>
          </a:prstGeom>
          <a:noFill/>
          <a:ln w="9525">
            <a:noFill/>
            <a:miter lim="800000"/>
            <a:headEnd/>
            <a:tailEnd/>
          </a:ln>
          <a:effectLst/>
        </p:spPr>
      </p:pic>
      <p:pic>
        <p:nvPicPr>
          <p:cNvPr id="1064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3645024"/>
            <a:ext cx="5760000" cy="3096344"/>
          </a:xfrm>
          <a:prstGeom prst="rect">
            <a:avLst/>
          </a:prstGeom>
          <a:noFill/>
          <a:ln w="9525">
            <a:noFill/>
            <a:miter lim="800000"/>
            <a:headEnd/>
            <a:tailEnd/>
          </a:ln>
          <a:effectLst/>
        </p:spPr>
      </p:pic>
      <p:pic>
        <p:nvPicPr>
          <p:cNvPr id="1065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6136" y="404664"/>
            <a:ext cx="3456384" cy="2592288"/>
          </a:xfrm>
          <a:prstGeom prst="rect">
            <a:avLst/>
          </a:prstGeom>
          <a:noFill/>
          <a:ln w="9525">
            <a:noFill/>
            <a:miter lim="800000"/>
            <a:headEnd/>
            <a:tailEnd/>
          </a:ln>
          <a:effectLst/>
        </p:spPr>
      </p:pic>
      <p:sp>
        <p:nvSpPr>
          <p:cNvPr id="79873" name="Rectangle 1"/>
          <p:cNvSpPr>
            <a:spLocks noChangeArrowheads="1"/>
          </p:cNvSpPr>
          <p:nvPr/>
        </p:nvSpPr>
        <p:spPr bwMode="auto">
          <a:xfrm>
            <a:off x="-60717" y="687614"/>
            <a:ext cx="5064765" cy="2062103"/>
          </a:xfrm>
          <a:prstGeom prst="rect">
            <a:avLst/>
          </a:prstGeom>
          <a:solidFill>
            <a:schemeClr val="accent4">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При разработке экспозиционного  плана</a:t>
            </a:r>
          </a:p>
          <a:p>
            <a:pPr marL="0" marR="0" lvl="0" indent="0" algn="just" defTabSz="914400" rtl="0" eaLnBrk="1" fontAlgn="base" latinLnBrk="0" hangingPunct="1">
              <a:lnSpc>
                <a:spcPct val="100000"/>
              </a:lnSpc>
              <a:spcBef>
                <a:spcPct val="0"/>
              </a:spcBef>
              <a:spcAft>
                <a:spcPct val="0"/>
              </a:spcAft>
              <a:buClrTx/>
              <a:buSzTx/>
              <a:tabLst/>
            </a:pPr>
            <a:r>
              <a:rPr lang="ru-RU" sz="1600" dirty="0" smtClean="0">
                <a:latin typeface="Calibri" pitchFamily="34" charset="0"/>
                <a:ea typeface="Calibri" pitchFamily="34" charset="0"/>
                <a:cs typeface="Times New Roman" pitchFamily="18" charset="0"/>
              </a:rPr>
              <a:t>прежде всего нами  р</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азрабатывается тематическая структура </a:t>
            </a: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особо важное звено в научной подготовке </a:t>
            </a:r>
          </a:p>
          <a:p>
            <a:pPr marL="0" marR="0" lvl="0" indent="0" algn="just"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экспозиции.</a:t>
            </a:r>
          </a:p>
          <a:p>
            <a:pPr lvl="0" algn="just" fontAlgn="base">
              <a:spcBef>
                <a:spcPct val="0"/>
              </a:spcBef>
              <a:spcAft>
                <a:spcPct val="0"/>
              </a:spcAf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Придерживаясь принципа историзма в тематической </a:t>
            </a:r>
          </a:p>
          <a:p>
            <a:pPr lvl="0" algn="just" fontAlgn="base">
              <a:spcBef>
                <a:spcPct val="0"/>
              </a:spcBef>
              <a:spcAft>
                <a:spcPct val="0"/>
              </a:spcAft>
            </a:pPr>
            <a:r>
              <a:rPr lang="ru-RU" sz="1600" dirty="0" smtClean="0"/>
              <a:t>структуре</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делим экспозицию  на отделы по</a:t>
            </a:r>
          </a:p>
          <a:p>
            <a:pPr marL="0" marR="0" lvl="0" indent="0" algn="just"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этапам</a:t>
            </a:r>
            <a:r>
              <a:rPr kumimoji="0" lang="ru-RU"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далее </a:t>
            </a: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rPr>
              <a:t></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на темы и подтемы,</a:t>
            </a:r>
          </a:p>
          <a:p>
            <a:pPr marL="0" marR="0" lvl="0" indent="0" algn="just" defTabSz="914400" rtl="0" eaLnBrk="1" fontAlgn="base" latinLnBrk="0" hangingPunct="1">
              <a:lnSpc>
                <a:spcPct val="10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которые взаимно связаны между собой.</a:t>
            </a:r>
            <a:endPar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sym typeface="Symbol" pitchFamily="18" charset="2"/>
            </a:endParaRPr>
          </a:p>
        </p:txBody>
      </p:sp>
      <p:sp>
        <p:nvSpPr>
          <p:cNvPr id="7" name="TextBox 6"/>
          <p:cNvSpPr txBox="1"/>
          <p:nvPr/>
        </p:nvSpPr>
        <p:spPr>
          <a:xfrm>
            <a:off x="5567443" y="2924944"/>
            <a:ext cx="2911823" cy="738664"/>
          </a:xfrm>
          <a:prstGeom prst="rect">
            <a:avLst/>
          </a:prstGeom>
          <a:noFill/>
        </p:spPr>
        <p:txBody>
          <a:bodyPr wrap="none" rtlCol="0">
            <a:spAutoFit/>
          </a:bodyPr>
          <a:lstStyle/>
          <a:p>
            <a:r>
              <a:rPr lang="ru-RU" sz="1400" dirty="0" smtClean="0"/>
              <a:t>Картотека- начало научной </a:t>
            </a:r>
          </a:p>
          <a:p>
            <a:r>
              <a:rPr lang="ru-RU" sz="1400" dirty="0" smtClean="0"/>
              <a:t>организации музейной коллекции, </a:t>
            </a:r>
          </a:p>
          <a:p>
            <a:r>
              <a:rPr lang="ru-RU" sz="1400" dirty="0" smtClean="0"/>
              <a:t>она формируется по разделам</a:t>
            </a:r>
            <a:endParaRPr lang="ru-RU" sz="1400" dirty="0"/>
          </a:p>
        </p:txBody>
      </p:sp>
      <p:sp>
        <p:nvSpPr>
          <p:cNvPr id="9" name="TextBox 8"/>
          <p:cNvSpPr txBox="1"/>
          <p:nvPr/>
        </p:nvSpPr>
        <p:spPr>
          <a:xfrm>
            <a:off x="5436096" y="6165304"/>
            <a:ext cx="2664296" cy="830997"/>
          </a:xfrm>
          <a:prstGeom prst="rect">
            <a:avLst/>
          </a:prstGeom>
          <a:solidFill>
            <a:schemeClr val="accent4">
              <a:lumMod val="60000"/>
              <a:lumOff val="40000"/>
            </a:schemeClr>
          </a:solidFill>
        </p:spPr>
        <p:txBody>
          <a:bodyPr wrap="square" rtlCol="0">
            <a:spAutoFit/>
          </a:bodyPr>
          <a:lstStyle/>
          <a:p>
            <a:r>
              <a:rPr lang="ru-RU" sz="1600" dirty="0" smtClean="0"/>
              <a:t>Инвентарная книга – она же книга учета фондов. Книг всего 5. </a:t>
            </a:r>
            <a:endParaRPr lang="ru-RU" sz="1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sp>
        <p:nvSpPr>
          <p:cNvPr id="31748" name="Text Box 4"/>
          <p:cNvSpPr txBox="1">
            <a:spLocks noChangeArrowheads="1"/>
          </p:cNvSpPr>
          <p:nvPr/>
        </p:nvSpPr>
        <p:spPr bwMode="auto">
          <a:xfrm>
            <a:off x="-252536" y="0"/>
            <a:ext cx="5040560" cy="648072"/>
          </a:xfrm>
          <a:prstGeom prst="rect">
            <a:avLst/>
          </a:prstGeom>
          <a:solidFill>
            <a:schemeClr val="accent4">
              <a:lumMod val="20000"/>
              <a:lumOff val="80000"/>
            </a:schemeClr>
          </a:solidFill>
          <a:ln w="12700">
            <a:solidFill>
              <a:srgbClr val="BAAFA8"/>
            </a:solidFill>
            <a:miter lim="800000"/>
            <a:headEnd/>
            <a:tailEnd/>
          </a:ln>
          <a:effectLst>
            <a:outerShdw dist="28398" dir="3806097" algn="ctr" rotWithShape="0">
              <a:srgbClr val="453D37">
                <a:alpha val="50000"/>
              </a:srgbClr>
            </a:outerShdw>
          </a:effectLst>
        </p:spPr>
        <p:txBody>
          <a:bodyPr/>
          <a:lstStyle/>
          <a:p>
            <a:pPr algn="ctr" fontAlgn="base">
              <a:spcBef>
                <a:spcPct val="0"/>
              </a:spcBef>
              <a:spcAft>
                <a:spcPts val="1000"/>
              </a:spcAft>
              <a:defRPr/>
            </a:pPr>
            <a:r>
              <a:rPr lang="ru-RU" dirty="0" smtClean="0">
                <a:solidFill>
                  <a:srgbClr val="7030A0"/>
                </a:solidFill>
                <a:latin typeface="Arial" pitchFamily="34" charset="0"/>
              </a:rPr>
              <a:t>Научная организация музейного фонда</a:t>
            </a:r>
            <a:endParaRPr lang="ru-RU" dirty="0">
              <a:solidFill>
                <a:srgbClr val="7030A0"/>
              </a:solidFill>
              <a:latin typeface="Arial" pitchFamily="34" charset="0"/>
            </a:endParaRPr>
          </a:p>
        </p:txBody>
      </p:sp>
      <p:sp>
        <p:nvSpPr>
          <p:cNvPr id="4" name="TextBox 3"/>
          <p:cNvSpPr txBox="1"/>
          <p:nvPr/>
        </p:nvSpPr>
        <p:spPr>
          <a:xfrm>
            <a:off x="0" y="1124744"/>
            <a:ext cx="3923928" cy="2185214"/>
          </a:xfrm>
          <a:prstGeom prst="rect">
            <a:avLst/>
          </a:prstGeom>
          <a:noFill/>
        </p:spPr>
        <p:txBody>
          <a:bodyPr wrap="square" rtlCol="0">
            <a:spAutoFit/>
          </a:bodyPr>
          <a:lstStyle/>
          <a:p>
            <a:r>
              <a:rPr lang="ru-RU" sz="1200" dirty="0" smtClean="0"/>
              <a:t>Основной фонд,  в соответствии с концепцией развития музея, составляют музейные предметы, </a:t>
            </a:r>
          </a:p>
          <a:p>
            <a:r>
              <a:rPr lang="ru-RU" sz="1200" dirty="0" smtClean="0"/>
              <a:t>так или иначе связанные с историей 308/120-ой</a:t>
            </a:r>
          </a:p>
          <a:p>
            <a:r>
              <a:rPr lang="ru-RU" sz="1200" dirty="0" smtClean="0"/>
              <a:t> дивизии и её правопреемницей на территории России 336-ой бригадой морской пехоты. Поступление предметов фиксируется. Ведутся книги учета фондов, стали составлять акты приемки и передачи. Ведется картотека по системным разделам: вещественные , изобразительные, письменные, фото. </a:t>
            </a:r>
          </a:p>
          <a:p>
            <a:endParaRPr lang="ru-RU" sz="1400" dirty="0" smtClean="0"/>
          </a:p>
          <a:p>
            <a:endParaRPr lang="ru-RU" sz="1400" dirty="0" smtClean="0"/>
          </a:p>
        </p:txBody>
      </p:sp>
      <p:pic>
        <p:nvPicPr>
          <p:cNvPr id="106497" name="Picture 1"/>
          <p:cNvPicPr>
            <a:picLocks noChangeAspect="1" noChangeArrowheads="1"/>
          </p:cNvPicPr>
          <p:nvPr/>
        </p:nvPicPr>
        <p:blipFill>
          <a:blip r:embed="rId3" cstate="email">
            <a:lum bright="20000" contrast="40000"/>
            <a:extLst>
              <a:ext uri="{28A0092B-C50C-407E-A947-70E740481C1C}">
                <a14:useLocalDpi xmlns:a14="http://schemas.microsoft.com/office/drawing/2010/main"/>
              </a:ext>
            </a:extLst>
          </a:blip>
          <a:srcRect/>
          <a:stretch>
            <a:fillRect/>
          </a:stretch>
        </p:blipFill>
        <p:spPr bwMode="auto">
          <a:xfrm>
            <a:off x="3995936" y="620688"/>
            <a:ext cx="4884855" cy="3096344"/>
          </a:xfrm>
          <a:prstGeom prst="rect">
            <a:avLst/>
          </a:prstGeom>
          <a:noFill/>
          <a:ln w="9525">
            <a:noFill/>
            <a:miter lim="800000"/>
            <a:headEnd/>
            <a:tailEnd/>
          </a:ln>
          <a:effectLst/>
        </p:spPr>
      </p:pic>
      <p:pic>
        <p:nvPicPr>
          <p:cNvPr id="134146" name="Picture 2"/>
          <p:cNvPicPr>
            <a:picLocks noChangeAspect="1" noChangeArrowheads="1"/>
          </p:cNvPicPr>
          <p:nvPr/>
        </p:nvPicPr>
        <p:blipFill>
          <a:blip r:embed="rId4" cstate="email">
            <a:lum bright="20000" contrast="30000"/>
            <a:extLst>
              <a:ext uri="{28A0092B-C50C-407E-A947-70E740481C1C}">
                <a14:useLocalDpi xmlns:a14="http://schemas.microsoft.com/office/drawing/2010/main"/>
              </a:ext>
            </a:extLst>
          </a:blip>
          <a:srcRect/>
          <a:stretch>
            <a:fillRect/>
          </a:stretch>
        </p:blipFill>
        <p:spPr bwMode="auto">
          <a:xfrm>
            <a:off x="3995936" y="3469511"/>
            <a:ext cx="4873255" cy="3388489"/>
          </a:xfrm>
          <a:prstGeom prst="rect">
            <a:avLst/>
          </a:prstGeom>
          <a:noFill/>
          <a:ln w="9525">
            <a:noFill/>
            <a:miter lim="800000"/>
            <a:headEnd/>
            <a:tailEnd/>
          </a:ln>
          <a:effectLst/>
        </p:spPr>
      </p:pic>
      <p:pic>
        <p:nvPicPr>
          <p:cNvPr id="134147" name="Picture 3"/>
          <p:cNvPicPr>
            <a:picLocks noChangeAspect="1" noChangeArrowheads="1"/>
          </p:cNvPicPr>
          <p:nvPr/>
        </p:nvPicPr>
        <p:blipFill>
          <a:blip r:embed="rId5" cstate="email">
            <a:lum bright="30000" contrast="20000"/>
            <a:extLst>
              <a:ext uri="{28A0092B-C50C-407E-A947-70E740481C1C}">
                <a14:useLocalDpi xmlns:a14="http://schemas.microsoft.com/office/drawing/2010/main"/>
              </a:ext>
            </a:extLst>
          </a:blip>
          <a:srcRect/>
          <a:stretch>
            <a:fillRect/>
          </a:stretch>
        </p:blipFill>
        <p:spPr bwMode="auto">
          <a:xfrm>
            <a:off x="0" y="3808177"/>
            <a:ext cx="4066431" cy="3049823"/>
          </a:xfrm>
          <a:prstGeom prst="rect">
            <a:avLst/>
          </a:prstGeom>
          <a:noFill/>
          <a:ln w="9525">
            <a:noFill/>
            <a:miter lim="800000"/>
            <a:headEnd/>
            <a:tailEnd/>
          </a:ln>
          <a:effectLst/>
        </p:spPr>
      </p:pic>
      <p:pic>
        <p:nvPicPr>
          <p:cNvPr id="9"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27784" y="2708920"/>
            <a:ext cx="1344149" cy="10081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252536" y="-243408"/>
            <a:ext cx="9763126" cy="7324726"/>
          </a:xfrm>
          <a:prstGeom prst="rect">
            <a:avLst/>
          </a:prstGeom>
          <a:noFill/>
        </p:spPr>
      </p:pic>
      <p:sp>
        <p:nvSpPr>
          <p:cNvPr id="2" name="Заголовок 1"/>
          <p:cNvSpPr>
            <a:spLocks noGrp="1"/>
          </p:cNvSpPr>
          <p:nvPr>
            <p:ph type="title"/>
          </p:nvPr>
        </p:nvSpPr>
        <p:spPr>
          <a:xfrm>
            <a:off x="1619672" y="260648"/>
            <a:ext cx="7830612" cy="720000"/>
          </a:xfrm>
          <a:solidFill>
            <a:schemeClr val="accent4">
              <a:lumMod val="40000"/>
              <a:lumOff val="60000"/>
            </a:schemeClr>
          </a:solidFill>
        </p:spPr>
        <p:txBody>
          <a:bodyPr>
            <a:noAutofit/>
          </a:bodyPr>
          <a:lstStyle/>
          <a:p>
            <a:r>
              <a:rPr lang="ru-RU" sz="2000" dirty="0" smtClean="0">
                <a:solidFill>
                  <a:srgbClr val="7030A0"/>
                </a:solidFill>
              </a:rPr>
              <a:t>Систематизация музейных предметов и способы их использования </a:t>
            </a:r>
            <a:endParaRPr lang="ru-RU" sz="2800" dirty="0">
              <a:solidFill>
                <a:srgbClr val="7030A0"/>
              </a:solidFill>
            </a:endParaRPr>
          </a:p>
        </p:txBody>
      </p:sp>
      <p:sp>
        <p:nvSpPr>
          <p:cNvPr id="4" name="Прямоугольник 3"/>
          <p:cNvSpPr/>
          <p:nvPr/>
        </p:nvSpPr>
        <p:spPr>
          <a:xfrm>
            <a:off x="2627784" y="948690"/>
            <a:ext cx="3960440" cy="5478423"/>
          </a:xfrm>
          <a:prstGeom prst="rect">
            <a:avLst/>
          </a:prstGeom>
        </p:spPr>
        <p:txBody>
          <a:bodyPr wrap="square">
            <a:spAutoFit/>
          </a:bodyPr>
          <a:lstStyle/>
          <a:p>
            <a:pPr algn="just"/>
            <a:r>
              <a:rPr lang="ru-RU" sz="1200" dirty="0" smtClean="0"/>
              <a:t>Экспозиция зала Боевой славы включает различные типы источников: письменные, вещественные, картографические. Экспонаты сгруппированы в соответствии с разделами экспозиции, что повышает информативность и возможность эмоционального воздействия на посетителей. </a:t>
            </a:r>
          </a:p>
          <a:p>
            <a:pPr algn="just"/>
            <a:r>
              <a:rPr lang="ru-RU" sz="1200" dirty="0" smtClean="0"/>
              <a:t>      В музее представлена коллекция  значков по теме «Великая Отечественная война и Победа», включающая в себя более 77 предметов. Эта коллекция послужила отправной точкой для создания исследовательского проекта «Города-герои». </a:t>
            </a:r>
          </a:p>
          <a:p>
            <a:pPr algn="just"/>
            <a:r>
              <a:rPr lang="ru-RU" sz="1200" dirty="0" smtClean="0"/>
              <a:t>     Рядом с официальными материалами, документами равноправное место занимают предметы повседневной жизни, личные вещи солдат. В подборку таких вещей входят:  зеркальце, мыльница,  бритвенный станок, бритва опасная, перевязочный пакет, котелки, ложки, кружки,  баночки для гуталина, стеариновая свеча, ножи. Работа с таким материалом помогает развить способности «услышать» и понять язык вещи, язык военного времени, а умение экскурсоводов включать   посетителей в беседу о быте и фронтовых условиях дает представление о морально-волевых качествах бойцов.</a:t>
            </a:r>
          </a:p>
          <a:p>
            <a:pPr algn="just"/>
            <a:r>
              <a:rPr lang="ru-RU" sz="1200" dirty="0" smtClean="0"/>
              <a:t>     Особое место занимает фотоматериал, хранящийся в фондах музея. Он широко используется для создания презентаций, расширяющих видеоряд многих экскурсий: «Герои 308/120-ой», «У войны не женское лицо», «Примеряя берет морпеха» и других, для создания информационных бюллетеней.</a:t>
            </a:r>
          </a:p>
          <a:p>
            <a:pPr algn="just"/>
            <a:r>
              <a:rPr lang="ru-RU" sz="1400" dirty="0" smtClean="0"/>
              <a:t>       </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457775" y="825927"/>
            <a:ext cx="2217975" cy="1663482"/>
          </a:xfrm>
          <a:prstGeom prst="rect">
            <a:avLst/>
          </a:prstGeom>
          <a:noFill/>
          <a:ln w="9525">
            <a:noFill/>
            <a:miter lim="800000"/>
            <a:headEnd/>
            <a:tailEnd/>
          </a:ln>
          <a:effectLst/>
        </p:spPr>
      </p:pic>
      <p:pic>
        <p:nvPicPr>
          <p:cNvPr id="8" name="Picture 5"/>
          <p:cNvPicPr>
            <a:picLocks noChangeAspect="1" noChangeArrowheads="1"/>
          </p:cNvPicPr>
          <p:nvPr/>
        </p:nvPicPr>
        <p:blipFill>
          <a:blip r:embed="rId4" cstate="email">
            <a:lum bright="-10000" contrast="30000"/>
            <a:extLst>
              <a:ext uri="{28A0092B-C50C-407E-A947-70E740481C1C}">
                <a14:useLocalDpi xmlns:a14="http://schemas.microsoft.com/office/drawing/2010/main"/>
              </a:ext>
            </a:extLst>
          </a:blip>
          <a:srcRect/>
          <a:stretch>
            <a:fillRect/>
          </a:stretch>
        </p:blipFill>
        <p:spPr bwMode="auto">
          <a:xfrm>
            <a:off x="6721785" y="5072074"/>
            <a:ext cx="2646052" cy="1961729"/>
          </a:xfrm>
          <a:prstGeom prst="rect">
            <a:avLst/>
          </a:prstGeom>
          <a:noFill/>
          <a:ln w="9525">
            <a:noFill/>
            <a:miter lim="800000"/>
            <a:headEnd/>
            <a:tailEnd/>
          </a:ln>
          <a:effectLst/>
        </p:spPr>
      </p:pic>
      <p:pic>
        <p:nvPicPr>
          <p:cNvPr id="83969" name="Picture 1"/>
          <p:cNvPicPr>
            <a:picLocks noChangeAspect="1" noChangeArrowheads="1"/>
          </p:cNvPicPr>
          <p:nvPr/>
        </p:nvPicPr>
        <p:blipFill>
          <a:blip r:embed="rId5" cstate="email">
            <a:lum bright="20000" contrast="30000"/>
            <a:extLst>
              <a:ext uri="{28A0092B-C50C-407E-A947-70E740481C1C}">
                <a14:useLocalDpi xmlns:a14="http://schemas.microsoft.com/office/drawing/2010/main"/>
              </a:ext>
            </a:extLst>
          </a:blip>
          <a:srcRect/>
          <a:stretch>
            <a:fillRect/>
          </a:stretch>
        </p:blipFill>
        <p:spPr bwMode="auto">
          <a:xfrm rot="5400000">
            <a:off x="-972616" y="3429000"/>
            <a:ext cx="4248472" cy="2808312"/>
          </a:xfrm>
          <a:prstGeom prst="rect">
            <a:avLst/>
          </a:prstGeom>
          <a:noFill/>
          <a:ln w="9525">
            <a:noFill/>
            <a:miter lim="800000"/>
            <a:headEnd/>
            <a:tailEnd/>
          </a:ln>
          <a:effectLst/>
        </p:spPr>
      </p:pic>
      <p:pic>
        <p:nvPicPr>
          <p:cNvPr id="93185"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23808" y="1340768"/>
            <a:ext cx="2700720" cy="1872208"/>
          </a:xfrm>
          <a:prstGeom prst="rect">
            <a:avLst/>
          </a:prstGeom>
          <a:noFill/>
          <a:ln w="9525">
            <a:noFill/>
            <a:miter lim="800000"/>
            <a:headEnd/>
            <a:tailEnd/>
          </a:ln>
          <a:effectLst/>
        </p:spPr>
      </p:pic>
      <p:pic>
        <p:nvPicPr>
          <p:cNvPr id="9318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04248" y="3287234"/>
            <a:ext cx="2520280" cy="16539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sp>
        <p:nvSpPr>
          <p:cNvPr id="5" name="TextBox 4"/>
          <p:cNvSpPr txBox="1"/>
          <p:nvPr/>
        </p:nvSpPr>
        <p:spPr>
          <a:xfrm>
            <a:off x="0" y="1412776"/>
            <a:ext cx="3491880" cy="5447645"/>
          </a:xfrm>
          <a:prstGeom prst="rect">
            <a:avLst/>
          </a:prstGeom>
          <a:solidFill>
            <a:schemeClr val="accent4">
              <a:lumMod val="20000"/>
              <a:lumOff val="80000"/>
            </a:schemeClr>
          </a:solidFill>
        </p:spPr>
        <p:txBody>
          <a:bodyPr wrap="square" rtlCol="0">
            <a:spAutoFit/>
          </a:bodyPr>
          <a:lstStyle/>
          <a:p>
            <a:r>
              <a:rPr lang="ru-RU" sz="1100" dirty="0" smtClean="0"/>
              <a:t>      </a:t>
            </a:r>
            <a:r>
              <a:rPr lang="ru-RU" sz="1400" dirty="0" smtClean="0"/>
              <a:t>После оформления поступления предмета проводим его изучение.  Составляем  научное описание предмета, но эта работа пока имеет прагматический характер, составляем этикетки. Таким образом «готовим» предмет к применению в выставочной и экспозиционной работе.  Примером могут служить предметы, привезенные из  экспедиций поездок, например, из Балтийска.</a:t>
            </a:r>
          </a:p>
          <a:p>
            <a:r>
              <a:rPr lang="ru-RU" sz="1400" dirty="0" smtClean="0"/>
              <a:t>Если предмет не «вписывается» в научное поле музея, то расширяем научную проблематику  музея, как это было,  когда сугубо исторический профиль дополнили родственной дисциплиной – краеведением и  открыли зал краеведения.</a:t>
            </a:r>
          </a:p>
          <a:p>
            <a:r>
              <a:rPr lang="ru-RU" sz="1400" dirty="0" smtClean="0"/>
              <a:t>Готовя проект «Техника Победы» , в исследованиях погружались  в основы конструирования, основы машиностроения ,  т. к . степень использования фондов напрямую </a:t>
            </a:r>
          </a:p>
          <a:p>
            <a:r>
              <a:rPr lang="ru-RU" sz="1400" dirty="0" smtClean="0"/>
              <a:t>зависит от изученности предмета.</a:t>
            </a:r>
          </a:p>
          <a:p>
            <a:r>
              <a:rPr lang="ru-RU" sz="1200" dirty="0" smtClean="0"/>
              <a:t> </a:t>
            </a:r>
            <a:endParaRPr lang="ru-RU" sz="1200" dirty="0"/>
          </a:p>
        </p:txBody>
      </p:sp>
      <p:pic>
        <p:nvPicPr>
          <p:cNvPr id="7680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2360" y="1412776"/>
            <a:ext cx="5541640" cy="4156230"/>
          </a:xfrm>
          <a:prstGeom prst="rect">
            <a:avLst/>
          </a:prstGeom>
          <a:noFill/>
          <a:ln w="9525">
            <a:noFill/>
            <a:miter lim="800000"/>
            <a:headEnd/>
            <a:tailEnd/>
          </a:ln>
          <a:effectLst/>
        </p:spPr>
      </p:pic>
      <p:sp>
        <p:nvSpPr>
          <p:cNvPr id="9" name="Text Box 4"/>
          <p:cNvSpPr txBox="1">
            <a:spLocks noChangeArrowheads="1"/>
          </p:cNvSpPr>
          <p:nvPr/>
        </p:nvSpPr>
        <p:spPr bwMode="auto">
          <a:xfrm>
            <a:off x="539552" y="260648"/>
            <a:ext cx="7543824" cy="792088"/>
          </a:xfrm>
          <a:prstGeom prst="rect">
            <a:avLst/>
          </a:prstGeom>
          <a:solidFill>
            <a:schemeClr val="accent4">
              <a:lumMod val="20000"/>
              <a:lumOff val="80000"/>
            </a:schemeClr>
          </a:solidFill>
          <a:ln w="12700">
            <a:solidFill>
              <a:srgbClr val="BAAFA8"/>
            </a:solidFill>
            <a:miter lim="800000"/>
            <a:headEnd/>
            <a:tailEnd/>
          </a:ln>
          <a:effectLst>
            <a:outerShdw dist="28398" dir="3806097" algn="ctr" rotWithShape="0">
              <a:srgbClr val="453D37">
                <a:alpha val="50000"/>
              </a:srgbClr>
            </a:outerShdw>
          </a:effectLst>
        </p:spPr>
        <p:txBody>
          <a:bodyPr/>
          <a:lstStyle/>
          <a:p>
            <a:pPr algn="ctr" fontAlgn="base">
              <a:spcBef>
                <a:spcPct val="0"/>
              </a:spcBef>
              <a:spcAft>
                <a:spcPts val="1000"/>
              </a:spcAft>
              <a:defRPr/>
            </a:pPr>
            <a:r>
              <a:rPr lang="ru-RU" sz="2000" b="1" dirty="0" smtClean="0">
                <a:solidFill>
                  <a:schemeClr val="accent4">
                    <a:lumMod val="60000"/>
                    <a:lumOff val="40000"/>
                  </a:schemeClr>
                </a:solidFill>
                <a:latin typeface="Arial" pitchFamily="34" charset="0"/>
              </a:rPr>
              <a:t>Введение в научный оборот новых источников, способы их использования, расширение научной проблематики</a:t>
            </a:r>
            <a:endParaRPr lang="ru-RU" sz="2000" b="1" dirty="0">
              <a:solidFill>
                <a:schemeClr val="accent4">
                  <a:lumMod val="60000"/>
                  <a:lumOff val="40000"/>
                </a:schemeClr>
              </a:solidFill>
              <a:latin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252536" y="-243408"/>
            <a:ext cx="9763126" cy="7324726"/>
          </a:xfrm>
          <a:prstGeom prst="rect">
            <a:avLst/>
          </a:prstGeom>
          <a:noFill/>
        </p:spPr>
      </p:pic>
      <p:pic>
        <p:nvPicPr>
          <p:cNvPr id="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76572" y="3537012"/>
            <a:ext cx="3744416" cy="2808312"/>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99392"/>
            <a:ext cx="3936437" cy="2952328"/>
          </a:xfrm>
          <a:prstGeom prst="rect">
            <a:avLst/>
          </a:prstGeom>
          <a:noFill/>
          <a:ln w="9525">
            <a:noFill/>
            <a:miter lim="800000"/>
            <a:headEnd/>
            <a:tailEnd/>
          </a:ln>
          <a:effec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5616162" y="368613"/>
            <a:ext cx="3744043" cy="2808032"/>
          </a:xfrm>
          <a:prstGeom prst="rect">
            <a:avLst/>
          </a:prstGeom>
          <a:noFill/>
          <a:ln w="9525">
            <a:noFill/>
            <a:miter lim="800000"/>
            <a:headEnd/>
            <a:tailEnd/>
          </a:ln>
          <a:effectLst/>
        </p:spPr>
      </p:pic>
      <p:sp>
        <p:nvSpPr>
          <p:cNvPr id="7" name="TextBox 6"/>
          <p:cNvSpPr txBox="1"/>
          <p:nvPr/>
        </p:nvSpPr>
        <p:spPr>
          <a:xfrm>
            <a:off x="3419872" y="3717032"/>
            <a:ext cx="6023124" cy="2893100"/>
          </a:xfrm>
          <a:prstGeom prst="rect">
            <a:avLst/>
          </a:prstGeom>
          <a:solidFill>
            <a:schemeClr val="accent4">
              <a:lumMod val="40000"/>
              <a:lumOff val="60000"/>
            </a:schemeClr>
          </a:solidFill>
        </p:spPr>
        <p:txBody>
          <a:bodyPr wrap="square" rtlCol="0">
            <a:spAutoFit/>
          </a:bodyPr>
          <a:lstStyle/>
          <a:p>
            <a:r>
              <a:rPr lang="ru-RU" sz="1600" dirty="0" smtClean="0"/>
              <a:t>Работая с фондами стараемся подобрать такие предметы,</a:t>
            </a:r>
          </a:p>
          <a:p>
            <a:r>
              <a:rPr lang="ru-RU" sz="1600" dirty="0" smtClean="0"/>
              <a:t> чтобы после экскурсии можно было и покрутить, и попечатать, и примерить, например, каску, берет </a:t>
            </a:r>
            <a:r>
              <a:rPr lang="ru-RU" sz="1600" dirty="0" err="1" smtClean="0"/>
              <a:t>морпеха</a:t>
            </a:r>
            <a:r>
              <a:rPr lang="ru-RU" sz="1600" dirty="0" smtClean="0"/>
              <a:t>,  кирзовые солдатские сапоги; «на время по-солдатски» попробовать </a:t>
            </a:r>
          </a:p>
          <a:p>
            <a:r>
              <a:rPr lang="ru-RU" sz="1600" dirty="0" smtClean="0"/>
              <a:t>надеть гимнастерку, пилотку , ремень, отрапортовать о готовности; сложить походный вещмешок и ощутить тяжесть каски. </a:t>
            </a:r>
          </a:p>
          <a:p>
            <a:r>
              <a:rPr lang="ru-RU" sz="1600" dirty="0" smtClean="0"/>
              <a:t>Все это помогает делать музей живым</a:t>
            </a:r>
          </a:p>
          <a:p>
            <a:r>
              <a:rPr lang="ru-RU" sz="1600" dirty="0" smtClean="0"/>
              <a:t> и востребованным, а музейные предметы</a:t>
            </a:r>
          </a:p>
          <a:p>
            <a:r>
              <a:rPr lang="ru-RU" sz="1600" dirty="0" smtClean="0"/>
              <a:t>по-настоящему работающими для формирования настоящего кадета.</a:t>
            </a:r>
            <a:endParaRPr lang="ru-RU" sz="1600" dirty="0"/>
          </a:p>
        </p:txBody>
      </p:sp>
      <p:pic>
        <p:nvPicPr>
          <p:cNvPr id="76801"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03848" y="-171400"/>
            <a:ext cx="2880000" cy="2160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sp>
        <p:nvSpPr>
          <p:cNvPr id="31748" name="Text Box 4"/>
          <p:cNvSpPr txBox="1">
            <a:spLocks noChangeArrowheads="1"/>
          </p:cNvSpPr>
          <p:nvPr/>
        </p:nvSpPr>
        <p:spPr bwMode="auto">
          <a:xfrm>
            <a:off x="1115616" y="4365104"/>
            <a:ext cx="7543824" cy="1368152"/>
          </a:xfrm>
          <a:prstGeom prst="rect">
            <a:avLst/>
          </a:prstGeom>
          <a:solidFill>
            <a:schemeClr val="accent4">
              <a:lumMod val="20000"/>
              <a:lumOff val="80000"/>
            </a:schemeClr>
          </a:solidFill>
          <a:ln w="12700">
            <a:solidFill>
              <a:srgbClr val="BAAFA8"/>
            </a:solidFill>
            <a:miter lim="800000"/>
            <a:headEnd/>
            <a:tailEnd/>
          </a:ln>
          <a:effectLst>
            <a:outerShdw dist="28398" dir="3806097" algn="ctr" rotWithShape="0">
              <a:srgbClr val="453D37">
                <a:alpha val="50000"/>
              </a:srgbClr>
            </a:outerShdw>
          </a:effectLst>
        </p:spPr>
        <p:txBody>
          <a:bodyPr/>
          <a:lstStyle/>
          <a:p>
            <a:pPr algn="ctr" fontAlgn="base">
              <a:spcBef>
                <a:spcPct val="0"/>
              </a:spcBef>
              <a:spcAft>
                <a:spcPts val="1000"/>
              </a:spcAft>
              <a:defRPr/>
            </a:pPr>
            <a:endParaRPr lang="ru-RU" b="1" dirty="0" smtClean="0">
              <a:solidFill>
                <a:srgbClr val="7030A0"/>
              </a:solidFill>
              <a:latin typeface="Arial" pitchFamily="34" charset="0"/>
            </a:endParaRPr>
          </a:p>
          <a:p>
            <a:pPr algn="ctr" fontAlgn="base">
              <a:spcBef>
                <a:spcPct val="0"/>
              </a:spcBef>
              <a:spcAft>
                <a:spcPts val="1000"/>
              </a:spcAft>
              <a:defRPr/>
            </a:pPr>
            <a:r>
              <a:rPr lang="ru-RU" b="1" dirty="0" smtClean="0">
                <a:solidFill>
                  <a:srgbClr val="7030A0"/>
                </a:solidFill>
                <a:latin typeface="Arial" pitchFamily="34" charset="0"/>
              </a:rPr>
              <a:t>Экскурсионная , исследовательская и образовательная деятельность</a:t>
            </a:r>
            <a:endParaRPr lang="ru-RU" b="1" dirty="0">
              <a:solidFill>
                <a:srgbClr val="7030A0"/>
              </a:solidFill>
              <a:latin typeface="Arial" pitchFamily="34" charset="0"/>
            </a:endParaRPr>
          </a:p>
        </p:txBody>
      </p:sp>
      <p:sp>
        <p:nvSpPr>
          <p:cNvPr id="4" name="TextBox 3"/>
          <p:cNvSpPr txBox="1"/>
          <p:nvPr/>
        </p:nvSpPr>
        <p:spPr>
          <a:xfrm>
            <a:off x="1331640" y="1700808"/>
            <a:ext cx="184731" cy="369332"/>
          </a:xfrm>
          <a:prstGeom prst="rect">
            <a:avLst/>
          </a:prstGeom>
          <a:solidFill>
            <a:schemeClr val="accent4">
              <a:lumMod val="20000"/>
              <a:lumOff val="80000"/>
            </a:schemeClr>
          </a:solidFill>
        </p:spPr>
        <p:txBody>
          <a:bodyPr wrap="none" rtlCol="0">
            <a:spAutoFit/>
          </a:bodyPr>
          <a:lstStyle/>
          <a:p>
            <a:endParaRPr lang="ru-RU"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619126" y="0"/>
            <a:ext cx="9763126" cy="7324726"/>
          </a:xfrm>
          <a:prstGeom prst="rect">
            <a:avLst/>
          </a:prstGeom>
          <a:noFill/>
        </p:spPr>
      </p:pic>
      <p:sp>
        <p:nvSpPr>
          <p:cNvPr id="2" name="Заголовок 1"/>
          <p:cNvSpPr>
            <a:spLocks noGrp="1"/>
          </p:cNvSpPr>
          <p:nvPr>
            <p:ph type="title"/>
          </p:nvPr>
        </p:nvSpPr>
        <p:spPr>
          <a:xfrm>
            <a:off x="571472" y="214290"/>
            <a:ext cx="8229600" cy="720000"/>
          </a:xfrm>
        </p:spPr>
        <p:txBody>
          <a:bodyPr>
            <a:noAutofit/>
          </a:bodyPr>
          <a:lstStyle/>
          <a:p>
            <a:pPr algn="r">
              <a:lnSpc>
                <a:spcPts val="2040"/>
              </a:lnSpc>
            </a:pPr>
            <a:r>
              <a:rPr lang="ru-RU" sz="2000" b="1" dirty="0" smtClean="0">
                <a:solidFill>
                  <a:srgbClr val="7030A0"/>
                </a:solidFill>
              </a:rPr>
              <a:t>Музей -</a:t>
            </a:r>
            <a:br>
              <a:rPr lang="ru-RU" sz="2000" b="1" dirty="0" smtClean="0">
                <a:solidFill>
                  <a:srgbClr val="7030A0"/>
                </a:solidFill>
              </a:rPr>
            </a:br>
            <a:r>
              <a:rPr lang="ru-RU" sz="2000" b="1" dirty="0" smtClean="0">
                <a:solidFill>
                  <a:srgbClr val="7030A0"/>
                </a:solidFill>
              </a:rPr>
              <a:t> объект и субъект</a:t>
            </a:r>
            <a:br>
              <a:rPr lang="ru-RU" sz="2000" b="1" dirty="0" smtClean="0">
                <a:solidFill>
                  <a:srgbClr val="7030A0"/>
                </a:solidFill>
              </a:rPr>
            </a:br>
            <a:r>
              <a:rPr lang="ru-RU" sz="2000" b="1" dirty="0" smtClean="0">
                <a:solidFill>
                  <a:srgbClr val="7030A0"/>
                </a:solidFill>
              </a:rPr>
              <a:t>исследовательской деятельности</a:t>
            </a:r>
            <a:r>
              <a:rPr lang="ru-RU" sz="3200" b="1" dirty="0" smtClean="0">
                <a:solidFill>
                  <a:srgbClr val="C00000"/>
                </a:solidFill>
              </a:rPr>
              <a:t> </a:t>
            </a:r>
            <a:endParaRPr lang="ru-RU" sz="3200" b="1" dirty="0">
              <a:solidFill>
                <a:srgbClr val="C00000"/>
              </a:solidFill>
            </a:endParaRPr>
          </a:p>
        </p:txBody>
      </p:sp>
      <p:sp>
        <p:nvSpPr>
          <p:cNvPr id="3" name="Содержимое 2"/>
          <p:cNvSpPr>
            <a:spLocks noGrp="1"/>
          </p:cNvSpPr>
          <p:nvPr>
            <p:ph idx="1"/>
          </p:nvPr>
        </p:nvSpPr>
        <p:spPr>
          <a:xfrm>
            <a:off x="3347864" y="908720"/>
            <a:ext cx="5338936" cy="3663287"/>
          </a:xfrm>
        </p:spPr>
        <p:txBody>
          <a:bodyPr>
            <a:noAutofit/>
          </a:bodyPr>
          <a:lstStyle/>
          <a:p>
            <a:pPr algn="just">
              <a:buNone/>
            </a:pPr>
            <a:r>
              <a:rPr lang="ru-RU" sz="1400" dirty="0" smtClean="0">
                <a:latin typeface="Calibri" pitchFamily="34" charset="0"/>
                <a:ea typeface="Times New Roman" pitchFamily="18" charset="0"/>
                <a:cs typeface="Times New Roman" pitchFamily="18" charset="0"/>
              </a:rPr>
              <a:t>                 Музей активно пополняется новыми экспонатами, когда </a:t>
            </a:r>
            <a:r>
              <a:rPr lang="ru-RU" sz="1400" dirty="0" err="1" smtClean="0">
                <a:latin typeface="Calibri" pitchFamily="34" charset="0"/>
                <a:ea typeface="Times New Roman" pitchFamily="18" charset="0"/>
                <a:cs typeface="Times New Roman" pitchFamily="18" charset="0"/>
              </a:rPr>
              <a:t>исследовательско-поисковые</a:t>
            </a:r>
            <a:r>
              <a:rPr lang="ru-RU" sz="1400" dirty="0" smtClean="0">
                <a:latin typeface="Calibri" pitchFamily="34" charset="0"/>
                <a:ea typeface="Times New Roman" pitchFamily="18" charset="0"/>
                <a:cs typeface="Times New Roman" pitchFamily="18" charset="0"/>
              </a:rPr>
              <a:t> группы  целенаправленно работают на выполнение конкретных поисковых заданий. Нередко такая работа выходит за рамки отдельной группы, и тогда превращается в КТД (коллективно творческое дело всей школы). Например, готовясь к 40-летию (16 октября 2007года) нашего города, Совет музея решил открыть экспозицию, посвященную становлению и развитию школьного образования города. Провели фронтальное знакомство с имеющимися источниками, разработали экспозиционный план на его основе составили поисковые задания для поисковых групп классных коллективов. На основе имеющихся материалов готовится большая исследовательская работа по истории школьного образования Нефтеюганска. Часть из которых уже опубликована в местной газете «</a:t>
            </a:r>
            <a:r>
              <a:rPr lang="ru-RU" sz="1400" dirty="0" err="1" smtClean="0">
                <a:latin typeface="Calibri" pitchFamily="34" charset="0"/>
                <a:ea typeface="Times New Roman" pitchFamily="18" charset="0"/>
                <a:cs typeface="Times New Roman" pitchFamily="18" charset="0"/>
              </a:rPr>
              <a:t>Здравствуйте,нефтеюганцы</a:t>
            </a:r>
            <a:r>
              <a:rPr lang="ru-RU" sz="1400" dirty="0" smtClean="0">
                <a:latin typeface="Calibri" pitchFamily="34" charset="0"/>
                <a:ea typeface="Times New Roman" pitchFamily="18" charset="0"/>
                <a:cs typeface="Times New Roman" pitchFamily="18" charset="0"/>
              </a:rPr>
              <a:t>» (статья имеется в приложениях).</a:t>
            </a:r>
            <a:endParaRPr lang="ru-RU" sz="1100" dirty="0"/>
          </a:p>
        </p:txBody>
      </p:sp>
      <p:pic>
        <p:nvPicPr>
          <p:cNvPr id="54273"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60" y="0"/>
            <a:ext cx="3840000" cy="2880000"/>
          </a:xfrm>
          <a:prstGeom prst="rect">
            <a:avLst/>
          </a:prstGeom>
          <a:noFill/>
          <a:ln w="9525">
            <a:noFill/>
            <a:miter lim="800000"/>
            <a:headEnd/>
            <a:tailEnd/>
          </a:ln>
          <a:effectLst/>
        </p:spPr>
      </p:pic>
      <p:pic>
        <p:nvPicPr>
          <p:cNvPr id="542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7884" y="4429132"/>
            <a:ext cx="2880000" cy="2160000"/>
          </a:xfrm>
          <a:prstGeom prst="rect">
            <a:avLst/>
          </a:prstGeom>
          <a:noFill/>
          <a:ln w="9525">
            <a:noFill/>
            <a:miter lim="800000"/>
            <a:headEnd/>
            <a:tailEnd/>
          </a:ln>
          <a:effectLst/>
        </p:spPr>
      </p:pic>
      <p:pic>
        <p:nvPicPr>
          <p:cNvPr id="5427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8660" y="2857496"/>
            <a:ext cx="2786082" cy="3714776"/>
          </a:xfrm>
          <a:prstGeom prst="rect">
            <a:avLst/>
          </a:prstGeom>
          <a:noFill/>
          <a:ln w="9525">
            <a:noFill/>
            <a:miter lim="800000"/>
            <a:headEnd/>
            <a:tailEnd/>
          </a:ln>
          <a:effectLst/>
        </p:spPr>
      </p:pic>
      <p:pic>
        <p:nvPicPr>
          <p:cNvPr id="54276"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14612" y="4357694"/>
            <a:ext cx="2880000" cy="2160000"/>
          </a:xfrm>
          <a:prstGeom prst="rect">
            <a:avLst/>
          </a:prstGeom>
          <a:noFill/>
          <a:ln w="9525">
            <a:noFill/>
            <a:miter lim="800000"/>
            <a:headEnd/>
            <a:tailEnd/>
          </a:ln>
          <a:effectLst/>
        </p:spPr>
      </p:pic>
      <p:sp>
        <p:nvSpPr>
          <p:cNvPr id="10" name="TextBox 9"/>
          <p:cNvSpPr txBox="1"/>
          <p:nvPr/>
        </p:nvSpPr>
        <p:spPr>
          <a:xfrm>
            <a:off x="-428660" y="2857496"/>
            <a:ext cx="2651688" cy="430887"/>
          </a:xfrm>
          <a:prstGeom prst="rect">
            <a:avLst/>
          </a:prstGeom>
          <a:solidFill>
            <a:schemeClr val="bg1"/>
          </a:solidFill>
        </p:spPr>
        <p:txBody>
          <a:bodyPr wrap="none" rtlCol="0">
            <a:spAutoFit/>
          </a:bodyPr>
          <a:lstStyle/>
          <a:p>
            <a:r>
              <a:rPr lang="ru-RU" sz="1100" dirty="0" smtClean="0"/>
              <a:t>На торжественном открытии экспозиции</a:t>
            </a:r>
          </a:p>
          <a:p>
            <a:r>
              <a:rPr lang="ru-RU" sz="1100" dirty="0" smtClean="0"/>
              <a:t>почетные гости – учителя ветераны. </a:t>
            </a:r>
            <a:endParaRPr lang="ru-RU" sz="11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sp>
        <p:nvSpPr>
          <p:cNvPr id="31748" name="Text Box 4"/>
          <p:cNvSpPr txBox="1">
            <a:spLocks noChangeArrowheads="1"/>
          </p:cNvSpPr>
          <p:nvPr/>
        </p:nvSpPr>
        <p:spPr bwMode="auto">
          <a:xfrm>
            <a:off x="1000100" y="357166"/>
            <a:ext cx="7543824" cy="983602"/>
          </a:xfrm>
          <a:prstGeom prst="rect">
            <a:avLst/>
          </a:prstGeom>
          <a:solidFill>
            <a:schemeClr val="accent4">
              <a:lumMod val="20000"/>
              <a:lumOff val="80000"/>
            </a:schemeClr>
          </a:solidFill>
          <a:ln w="12700">
            <a:solidFill>
              <a:srgbClr val="BAAFA8"/>
            </a:solidFill>
            <a:miter lim="800000"/>
            <a:headEnd/>
            <a:tailEnd/>
          </a:ln>
          <a:effectLst>
            <a:outerShdw dist="28398" dir="3806097" algn="ctr" rotWithShape="0">
              <a:srgbClr val="453D37">
                <a:alpha val="50000"/>
              </a:srgbClr>
            </a:outerShdw>
          </a:effectLst>
        </p:spPr>
        <p:txBody>
          <a:bodyPr/>
          <a:lstStyle/>
          <a:p>
            <a:pPr algn="ctr" fontAlgn="base">
              <a:spcBef>
                <a:spcPct val="0"/>
              </a:spcBef>
              <a:spcAft>
                <a:spcPts val="1000"/>
              </a:spcAft>
              <a:defRPr/>
            </a:pPr>
            <a:r>
              <a:rPr lang="ru-RU" b="1" dirty="0" smtClean="0">
                <a:solidFill>
                  <a:srgbClr val="7030A0"/>
                </a:solidFill>
                <a:latin typeface="Arial" pitchFamily="34" charset="0"/>
              </a:rPr>
              <a:t>Музейные исследования – это пролог к созданию экспозиций и организации новой экскурсии </a:t>
            </a:r>
            <a:endParaRPr lang="ru-RU" b="1" dirty="0">
              <a:solidFill>
                <a:srgbClr val="7030A0"/>
              </a:solidFill>
              <a:latin typeface="Arial" pitchFamily="34" charset="0"/>
            </a:endParaRPr>
          </a:p>
        </p:txBody>
      </p:sp>
      <p:sp>
        <p:nvSpPr>
          <p:cNvPr id="4" name="TextBox 3"/>
          <p:cNvSpPr txBox="1"/>
          <p:nvPr/>
        </p:nvSpPr>
        <p:spPr>
          <a:xfrm>
            <a:off x="1331640" y="1700808"/>
            <a:ext cx="4613379" cy="2862322"/>
          </a:xfrm>
          <a:prstGeom prst="rect">
            <a:avLst/>
          </a:prstGeom>
          <a:solidFill>
            <a:schemeClr val="accent4">
              <a:lumMod val="20000"/>
              <a:lumOff val="80000"/>
            </a:schemeClr>
          </a:solidFill>
        </p:spPr>
        <p:txBody>
          <a:bodyPr wrap="none" rtlCol="0">
            <a:spAutoFit/>
          </a:bodyPr>
          <a:lstStyle/>
          <a:p>
            <a:r>
              <a:rPr lang="ru-RU" dirty="0" smtClean="0"/>
              <a:t>Музейные исследования мы проводим,</a:t>
            </a:r>
          </a:p>
          <a:p>
            <a:r>
              <a:rPr lang="ru-RU" dirty="0" smtClean="0"/>
              <a:t> используя основные три способа :</a:t>
            </a:r>
          </a:p>
          <a:p>
            <a:r>
              <a:rPr lang="ru-RU" dirty="0" smtClean="0"/>
              <a:t> 1. Поисково-исследовательская </a:t>
            </a:r>
          </a:p>
          <a:p>
            <a:r>
              <a:rPr lang="ru-RU" dirty="0" smtClean="0"/>
              <a:t>работа как общешкольное КТД </a:t>
            </a:r>
          </a:p>
          <a:p>
            <a:r>
              <a:rPr lang="ru-RU" dirty="0" smtClean="0"/>
              <a:t>(коллективное творческое дело).</a:t>
            </a:r>
          </a:p>
          <a:p>
            <a:r>
              <a:rPr lang="ru-RU" dirty="0" smtClean="0"/>
              <a:t>2. Поисково-исследовательские </a:t>
            </a:r>
          </a:p>
          <a:p>
            <a:r>
              <a:rPr lang="ru-RU" dirty="0" smtClean="0"/>
              <a:t>проекты (работа ведется малыми группами).</a:t>
            </a:r>
          </a:p>
          <a:p>
            <a:r>
              <a:rPr lang="ru-RU" dirty="0" smtClean="0"/>
              <a:t>4. Участие группы ребят в поисковой работе </a:t>
            </a:r>
          </a:p>
          <a:p>
            <a:r>
              <a:rPr lang="ru-RU" dirty="0" smtClean="0"/>
              <a:t>совместно с клубом «Долг» </a:t>
            </a:r>
          </a:p>
          <a:p>
            <a:r>
              <a:rPr lang="ru-RU" dirty="0" smtClean="0"/>
              <a:t>3. Поиск по обращениям.</a:t>
            </a:r>
          </a:p>
        </p:txBody>
      </p:sp>
      <p:pic>
        <p:nvPicPr>
          <p:cNvPr id="75777"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688224" y="3392896"/>
            <a:ext cx="3743616" cy="28077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0" y="-466726"/>
            <a:ext cx="9763126" cy="7324726"/>
          </a:xfrm>
          <a:prstGeom prst="rect">
            <a:avLst/>
          </a:prstGeom>
          <a:noFill/>
        </p:spPr>
      </p:pic>
      <p:sp>
        <p:nvSpPr>
          <p:cNvPr id="2" name="Заголовок 1"/>
          <p:cNvSpPr>
            <a:spLocks noGrp="1"/>
          </p:cNvSpPr>
          <p:nvPr>
            <p:ph type="title"/>
          </p:nvPr>
        </p:nvSpPr>
        <p:spPr>
          <a:xfrm>
            <a:off x="357158" y="642918"/>
            <a:ext cx="8229600" cy="511156"/>
          </a:xfrm>
        </p:spPr>
        <p:txBody>
          <a:bodyPr>
            <a:noAutofit/>
          </a:bodyPr>
          <a:lstStyle/>
          <a:p>
            <a:r>
              <a:rPr lang="ru-RU" sz="2400" b="1" dirty="0" smtClean="0">
                <a:solidFill>
                  <a:srgbClr val="7030A0"/>
                </a:solidFill>
              </a:rPr>
              <a:t>Научно-исследовательская деятельность обучающихся</a:t>
            </a:r>
            <a:r>
              <a:rPr lang="ru-RU" sz="2400" dirty="0" smtClean="0">
                <a:solidFill>
                  <a:schemeClr val="accent4">
                    <a:lumMod val="75000"/>
                  </a:schemeClr>
                </a:solidFill>
              </a:rPr>
              <a:t> </a:t>
            </a:r>
            <a:endParaRPr lang="ru-RU" sz="2400" dirty="0">
              <a:solidFill>
                <a:schemeClr val="accent4">
                  <a:lumMod val="75000"/>
                </a:schemeClr>
              </a:solidFill>
            </a:endParaRPr>
          </a:p>
        </p:txBody>
      </p:sp>
      <p:sp>
        <p:nvSpPr>
          <p:cNvPr id="4" name="Прямоугольник 3"/>
          <p:cNvSpPr/>
          <p:nvPr/>
        </p:nvSpPr>
        <p:spPr>
          <a:xfrm>
            <a:off x="3929058" y="1714488"/>
            <a:ext cx="1143008"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Работа с фондами по отбору материалов для проекта</a:t>
            </a:r>
            <a:endParaRPr lang="ru-RU" sz="1400" dirty="0"/>
          </a:p>
        </p:txBody>
      </p:sp>
      <p:sp>
        <p:nvSpPr>
          <p:cNvPr id="5" name="Прямоугольник 4"/>
          <p:cNvSpPr/>
          <p:nvPr/>
        </p:nvSpPr>
        <p:spPr>
          <a:xfrm>
            <a:off x="2857488" y="4500570"/>
            <a:ext cx="142876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Определение наиболее интересных тем, фактов с точки зрения малой разработанности, формулировка темы </a:t>
            </a:r>
            <a:r>
              <a:rPr lang="ru-RU" sz="1100" dirty="0" smtClean="0"/>
              <a:t>исследовательского </a:t>
            </a:r>
            <a:r>
              <a:rPr lang="ru-RU" sz="1200" dirty="0" smtClean="0"/>
              <a:t>проекта, постановка цели</a:t>
            </a:r>
            <a:r>
              <a:rPr lang="ru-RU" sz="1400" dirty="0" smtClean="0"/>
              <a:t>.</a:t>
            </a:r>
            <a:endParaRPr lang="ru-RU" sz="1400" dirty="0"/>
          </a:p>
        </p:txBody>
      </p:sp>
      <p:sp>
        <p:nvSpPr>
          <p:cNvPr id="6" name="Прямоугольник 5"/>
          <p:cNvSpPr/>
          <p:nvPr/>
        </p:nvSpPr>
        <p:spPr>
          <a:xfrm>
            <a:off x="1428728" y="1714488"/>
            <a:ext cx="1071570"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Изучение музейного фонда</a:t>
            </a:r>
            <a:endParaRPr lang="ru-RU" sz="1400" dirty="0"/>
          </a:p>
        </p:txBody>
      </p:sp>
      <p:sp>
        <p:nvSpPr>
          <p:cNvPr id="7" name="Прямоугольник 6"/>
          <p:cNvSpPr/>
          <p:nvPr/>
        </p:nvSpPr>
        <p:spPr>
          <a:xfrm>
            <a:off x="5286380" y="1714488"/>
            <a:ext cx="1428760"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Создание </a:t>
            </a:r>
          </a:p>
          <a:p>
            <a:pPr algn="ctr"/>
            <a:r>
              <a:rPr lang="ru-RU" sz="1100" dirty="0" smtClean="0"/>
              <a:t>поисковых групп (</a:t>
            </a:r>
            <a:r>
              <a:rPr lang="ru-RU" sz="1100" dirty="0" err="1" smtClean="0"/>
              <a:t>групп</a:t>
            </a:r>
            <a:r>
              <a:rPr lang="ru-RU" sz="1100" dirty="0" smtClean="0"/>
              <a:t> единомышленников). Поиск недостающего материала и предметов  на основе поисковых заданий</a:t>
            </a:r>
            <a:endParaRPr lang="ru-RU" sz="1100" dirty="0"/>
          </a:p>
        </p:txBody>
      </p:sp>
      <p:sp>
        <p:nvSpPr>
          <p:cNvPr id="8" name="Прямоугольник 7"/>
          <p:cNvSpPr/>
          <p:nvPr/>
        </p:nvSpPr>
        <p:spPr>
          <a:xfrm>
            <a:off x="142844" y="1714488"/>
            <a:ext cx="1214446" cy="185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Накопление знаний по  разрабатываемой</a:t>
            </a:r>
          </a:p>
          <a:p>
            <a:pPr algn="ctr"/>
            <a:r>
              <a:rPr lang="ru-RU" sz="1200" dirty="0" smtClean="0"/>
              <a:t>музеем теме на основе наук, материал которых представлен в музее.</a:t>
            </a:r>
            <a:endParaRPr lang="ru-RU" sz="1200" dirty="0"/>
          </a:p>
        </p:txBody>
      </p:sp>
      <p:sp>
        <p:nvSpPr>
          <p:cNvPr id="9" name="Прямоугольник 8"/>
          <p:cNvSpPr/>
          <p:nvPr/>
        </p:nvSpPr>
        <p:spPr>
          <a:xfrm>
            <a:off x="2285984" y="0"/>
            <a:ext cx="7143800" cy="50006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dirty="0" smtClean="0">
                <a:solidFill>
                  <a:srgbClr val="7030A0"/>
                </a:solidFill>
              </a:rPr>
              <a:t>От исследования - к поиску, от поиска – к исследованию.</a:t>
            </a:r>
          </a:p>
          <a:p>
            <a:pPr algn="r"/>
            <a:r>
              <a:rPr lang="ru-RU" dirty="0" smtClean="0">
                <a:solidFill>
                  <a:srgbClr val="7030A0"/>
                </a:solidFill>
              </a:rPr>
              <a:t> Результат – ученик с сформированными патриотическими чувствами.</a:t>
            </a:r>
            <a:endParaRPr lang="ru-RU" dirty="0">
              <a:solidFill>
                <a:srgbClr val="7030A0"/>
              </a:solidFill>
            </a:endParaRPr>
          </a:p>
        </p:txBody>
      </p:sp>
      <p:sp>
        <p:nvSpPr>
          <p:cNvPr id="10" name="Прямоугольник 9"/>
          <p:cNvSpPr/>
          <p:nvPr/>
        </p:nvSpPr>
        <p:spPr>
          <a:xfrm>
            <a:off x="8579643" y="1714488"/>
            <a:ext cx="1128714" cy="18430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t>Использование материалов исследования  в экспозиционной и просвети </a:t>
            </a:r>
            <a:r>
              <a:rPr lang="ru-RU" sz="1000" dirty="0" err="1" smtClean="0"/>
              <a:t>тельско-пропагандисткой</a:t>
            </a:r>
            <a:r>
              <a:rPr lang="ru-RU" sz="1000" dirty="0" smtClean="0"/>
              <a:t> деятельност</a:t>
            </a:r>
            <a:r>
              <a:rPr lang="ru-RU" sz="1050" dirty="0" smtClean="0"/>
              <a:t>и</a:t>
            </a:r>
            <a:endParaRPr lang="ru-RU" sz="1050" dirty="0"/>
          </a:p>
        </p:txBody>
      </p:sp>
      <p:sp>
        <p:nvSpPr>
          <p:cNvPr id="12" name="Прямоугольник 11"/>
          <p:cNvSpPr/>
          <p:nvPr/>
        </p:nvSpPr>
        <p:spPr>
          <a:xfrm>
            <a:off x="142844" y="4500570"/>
            <a:ext cx="1285884"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t>Отработка навыков работы с источниками.</a:t>
            </a:r>
          </a:p>
          <a:p>
            <a:r>
              <a:rPr lang="ru-RU" sz="1200" dirty="0" smtClean="0"/>
              <a:t>Логическое обобщение материала.</a:t>
            </a:r>
          </a:p>
          <a:p>
            <a:pPr algn="ctr"/>
            <a:endParaRPr lang="ru-RU" dirty="0"/>
          </a:p>
        </p:txBody>
      </p:sp>
      <p:cxnSp>
        <p:nvCxnSpPr>
          <p:cNvPr id="14" name="Прямая со стрелкой 13"/>
          <p:cNvCxnSpPr/>
          <p:nvPr/>
        </p:nvCxnSpPr>
        <p:spPr>
          <a:xfrm rot="5400000">
            <a:off x="6823091" y="4035429"/>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1500166" y="4500570"/>
            <a:ext cx="1285884"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Формирование представлений  о материалах музея в целом</a:t>
            </a:r>
            <a:r>
              <a:rPr lang="ru-RU" dirty="0" smtClean="0"/>
              <a:t>. </a:t>
            </a:r>
          </a:p>
          <a:p>
            <a:pPr algn="ctr"/>
            <a:endParaRPr lang="ru-RU" dirty="0"/>
          </a:p>
        </p:txBody>
      </p:sp>
      <p:sp>
        <p:nvSpPr>
          <p:cNvPr id="20" name="Прямоугольник 19"/>
          <p:cNvSpPr/>
          <p:nvPr/>
        </p:nvSpPr>
        <p:spPr>
          <a:xfrm>
            <a:off x="6000728" y="4500570"/>
            <a:ext cx="314327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 Освоение ключевых компетенций.</a:t>
            </a:r>
          </a:p>
        </p:txBody>
      </p:sp>
      <p:sp>
        <p:nvSpPr>
          <p:cNvPr id="21" name="Прямоугольник 20"/>
          <p:cNvSpPr/>
          <p:nvPr/>
        </p:nvSpPr>
        <p:spPr>
          <a:xfrm>
            <a:off x="4357686" y="4500570"/>
            <a:ext cx="1214446"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Освоение основных видов деятельности по работе с фондами.</a:t>
            </a:r>
          </a:p>
          <a:p>
            <a:pPr algn="ctr"/>
            <a:endParaRPr lang="ru-RU" dirty="0"/>
          </a:p>
        </p:txBody>
      </p:sp>
      <p:sp>
        <p:nvSpPr>
          <p:cNvPr id="22" name="TextBox 21"/>
          <p:cNvSpPr txBox="1"/>
          <p:nvPr/>
        </p:nvSpPr>
        <p:spPr>
          <a:xfrm>
            <a:off x="2071670" y="4000504"/>
            <a:ext cx="525047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t>Целевые ориентиры этапов исследования и поиска</a:t>
            </a:r>
            <a:endParaRPr lang="ru-RU" dirty="0"/>
          </a:p>
        </p:txBody>
      </p:sp>
      <p:sp>
        <p:nvSpPr>
          <p:cNvPr id="23" name="TextBox 22"/>
          <p:cNvSpPr txBox="1"/>
          <p:nvPr/>
        </p:nvSpPr>
        <p:spPr>
          <a:xfrm>
            <a:off x="3071802" y="1214422"/>
            <a:ext cx="408688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ru-RU" dirty="0" smtClean="0"/>
              <a:t>Этапы исследования в школьном музее</a:t>
            </a:r>
            <a:endParaRPr lang="ru-RU" dirty="0"/>
          </a:p>
        </p:txBody>
      </p:sp>
      <p:cxnSp>
        <p:nvCxnSpPr>
          <p:cNvPr id="26" name="Прямая со стрелкой 25"/>
          <p:cNvCxnSpPr/>
          <p:nvPr/>
        </p:nvCxnSpPr>
        <p:spPr>
          <a:xfrm rot="5400000">
            <a:off x="393671" y="4035429"/>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5400000">
            <a:off x="8609041" y="3963991"/>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5400000">
            <a:off x="1679555" y="4035429"/>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rot="5400000">
            <a:off x="4322761" y="3963991"/>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5400000">
            <a:off x="5965835" y="3892553"/>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7572396" y="1714488"/>
            <a:ext cx="914400" cy="185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t>Обобщение материала  исследования</a:t>
            </a:r>
            <a:r>
              <a:rPr lang="ru-RU" dirty="0" smtClean="0"/>
              <a:t>.</a:t>
            </a:r>
            <a:endParaRPr lang="ru-RU" dirty="0"/>
          </a:p>
        </p:txBody>
      </p:sp>
      <p:cxnSp>
        <p:nvCxnSpPr>
          <p:cNvPr id="33" name="Прямая со стрелкой 32"/>
          <p:cNvCxnSpPr/>
          <p:nvPr/>
        </p:nvCxnSpPr>
        <p:spPr>
          <a:xfrm rot="5400000">
            <a:off x="7608909" y="4035429"/>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Содержимое 33"/>
          <p:cNvSpPr>
            <a:spLocks noGrp="1"/>
          </p:cNvSpPr>
          <p:nvPr>
            <p:ph idx="1"/>
          </p:nvPr>
        </p:nvSpPr>
        <p:spPr>
          <a:xfrm>
            <a:off x="2643174" y="1714488"/>
            <a:ext cx="1185842" cy="1928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ru-RU" sz="1400" dirty="0" smtClean="0"/>
              <a:t>Выбор темы проекта </a:t>
            </a:r>
            <a:endParaRPr lang="ru-RU" sz="1400" dirty="0"/>
          </a:p>
        </p:txBody>
      </p:sp>
      <p:cxnSp>
        <p:nvCxnSpPr>
          <p:cNvPr id="36" name="Прямая со стрелкой 35"/>
          <p:cNvCxnSpPr/>
          <p:nvPr/>
        </p:nvCxnSpPr>
        <p:spPr>
          <a:xfrm rot="5400000">
            <a:off x="2965439" y="4106867"/>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6858016" y="1714488"/>
            <a:ext cx="571504"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200" dirty="0" smtClean="0"/>
              <a:t>Учет, опись , хранение новых  поступлений</a:t>
            </a:r>
            <a:endParaRPr lang="ru-RU" dirty="0"/>
          </a:p>
        </p:txBody>
      </p:sp>
      <p:sp>
        <p:nvSpPr>
          <p:cNvPr id="35" name="Прямоугольник 34"/>
          <p:cNvSpPr/>
          <p:nvPr/>
        </p:nvSpPr>
        <p:spPr>
          <a:xfrm>
            <a:off x="5786446" y="5429264"/>
            <a:ext cx="3714776" cy="114300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7" name="TextBox 36"/>
          <p:cNvSpPr txBox="1"/>
          <p:nvPr/>
        </p:nvSpPr>
        <p:spPr>
          <a:xfrm>
            <a:off x="5857884" y="5500702"/>
            <a:ext cx="3429024" cy="830997"/>
          </a:xfrm>
          <a:prstGeom prst="rect">
            <a:avLst/>
          </a:prstGeom>
          <a:noFill/>
        </p:spPr>
        <p:txBody>
          <a:bodyPr wrap="square" rtlCol="0">
            <a:spAutoFit/>
          </a:bodyPr>
          <a:lstStyle/>
          <a:p>
            <a:r>
              <a:rPr lang="ru-RU" sz="1200" dirty="0" smtClean="0"/>
              <a:t>Целевые установки ориентированы прежде всего на  воспитание и развитие ученика при всей важности открытия экспозиций, выставок, проведения экскурсий и т. п.</a:t>
            </a:r>
            <a:endParaRPr lang="ru-RU" sz="1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0" y="0"/>
            <a:ext cx="9763126" cy="7324726"/>
          </a:xfrm>
          <a:prstGeom prst="rect">
            <a:avLst/>
          </a:prstGeom>
          <a:noFill/>
        </p:spPr>
      </p:pic>
      <p:sp>
        <p:nvSpPr>
          <p:cNvPr id="2" name="Заголовок 1"/>
          <p:cNvSpPr>
            <a:spLocks noGrp="1"/>
          </p:cNvSpPr>
          <p:nvPr>
            <p:ph type="title"/>
          </p:nvPr>
        </p:nvSpPr>
        <p:spPr>
          <a:xfrm>
            <a:off x="3000364" y="214290"/>
            <a:ext cx="4786346" cy="857256"/>
          </a:xfrm>
          <a:solidFill>
            <a:schemeClr val="accent4">
              <a:lumMod val="40000"/>
              <a:lumOff val="60000"/>
            </a:schemeClr>
          </a:solidFill>
        </p:spPr>
        <p:txBody>
          <a:bodyPr>
            <a:normAutofit fontScale="90000"/>
          </a:bodyPr>
          <a:lstStyle/>
          <a:p>
            <a:r>
              <a:rPr lang="ru-RU" sz="3200" dirty="0" smtClean="0">
                <a:solidFill>
                  <a:schemeClr val="accent4">
                    <a:lumMod val="75000"/>
                  </a:schemeClr>
                </a:solidFill>
              </a:rPr>
              <a:t>Система воспитания. </a:t>
            </a:r>
            <a:br>
              <a:rPr lang="ru-RU" sz="3200" dirty="0" smtClean="0">
                <a:solidFill>
                  <a:schemeClr val="accent4">
                    <a:lumMod val="75000"/>
                  </a:schemeClr>
                </a:solidFill>
              </a:rPr>
            </a:br>
            <a:r>
              <a:rPr lang="ru-RU" sz="3200" dirty="0" smtClean="0">
                <a:solidFill>
                  <a:schemeClr val="accent4">
                    <a:lumMod val="75000"/>
                  </a:schemeClr>
                </a:solidFill>
              </a:rPr>
              <a:t>Система поиска.</a:t>
            </a:r>
            <a:endParaRPr lang="ru-RU" sz="3200" dirty="0">
              <a:solidFill>
                <a:schemeClr val="accent4">
                  <a:lumMod val="75000"/>
                </a:schemeClr>
              </a:solidFill>
            </a:endParaRPr>
          </a:p>
        </p:txBody>
      </p:sp>
      <p:sp>
        <p:nvSpPr>
          <p:cNvPr id="3" name="Содержимое 2"/>
          <p:cNvSpPr>
            <a:spLocks noGrp="1"/>
          </p:cNvSpPr>
          <p:nvPr>
            <p:ph idx="1"/>
          </p:nvPr>
        </p:nvSpPr>
        <p:spPr>
          <a:xfrm>
            <a:off x="3635896" y="1556792"/>
            <a:ext cx="4357718" cy="1368152"/>
          </a:xfrm>
        </p:spPr>
        <p:txBody>
          <a:bodyPr>
            <a:normAutofit fontScale="92500"/>
          </a:bodyPr>
          <a:lstStyle/>
          <a:p>
            <a:pPr algn="just">
              <a:buNone/>
            </a:pPr>
            <a:r>
              <a:rPr lang="ru-RU" sz="1300" dirty="0" smtClean="0"/>
              <a:t>               Администрация школы вместе с педагогическим коллективом создала целостную систему патриотического воспитания, в которую, наряду с образованием, входят также кадетское движение и музей. Данная система отмечена грантом губернатора. </a:t>
            </a:r>
          </a:p>
          <a:p>
            <a:pPr algn="just">
              <a:buNone/>
            </a:pPr>
            <a:r>
              <a:rPr lang="ru-RU" sz="1300" dirty="0" smtClean="0"/>
              <a:t>               </a:t>
            </a:r>
          </a:p>
          <a:p>
            <a:pPr>
              <a:buNone/>
            </a:pPr>
            <a:endParaRPr lang="ru-RU" dirty="0"/>
          </a:p>
        </p:txBody>
      </p:sp>
      <p:grpSp>
        <p:nvGrpSpPr>
          <p:cNvPr id="4" name="Group 1"/>
          <p:cNvGrpSpPr>
            <a:grpSpLocks/>
          </p:cNvGrpSpPr>
          <p:nvPr/>
        </p:nvGrpSpPr>
        <p:grpSpPr bwMode="auto">
          <a:xfrm>
            <a:off x="0" y="260648"/>
            <a:ext cx="3898582" cy="3655484"/>
            <a:chOff x="1446" y="910"/>
            <a:chExt cx="8203" cy="7389"/>
          </a:xfrm>
        </p:grpSpPr>
        <p:pic>
          <p:nvPicPr>
            <p:cNvPr id="34818" name="Рисунок 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6" y="910"/>
              <a:ext cx="6159" cy="4165"/>
            </a:xfrm>
            <a:prstGeom prst="rect">
              <a:avLst/>
            </a:prstGeom>
            <a:noFill/>
            <a:ln w="9525">
              <a:noFill/>
              <a:miter lim="800000"/>
              <a:headEnd/>
              <a:tailEnd/>
            </a:ln>
          </p:spPr>
        </p:pic>
        <p:pic>
          <p:nvPicPr>
            <p:cNvPr id="34819" name="Рисунок 7"/>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0" y="4112"/>
              <a:ext cx="6159" cy="4187"/>
            </a:xfrm>
            <a:prstGeom prst="rect">
              <a:avLst/>
            </a:prstGeom>
            <a:noFill/>
            <a:ln w="9525">
              <a:noFill/>
              <a:miter lim="800000"/>
              <a:headEnd/>
              <a:tailEnd/>
            </a:ln>
          </p:spPr>
        </p:pic>
      </p:grpSp>
      <p:sp>
        <p:nvSpPr>
          <p:cNvPr id="9" name="TextBox 8"/>
          <p:cNvSpPr txBox="1"/>
          <p:nvPr/>
        </p:nvSpPr>
        <p:spPr>
          <a:xfrm>
            <a:off x="571472" y="3995678"/>
            <a:ext cx="8802939" cy="2677656"/>
          </a:xfrm>
          <a:prstGeom prst="rect">
            <a:avLst/>
          </a:prstGeom>
          <a:noFill/>
        </p:spPr>
        <p:txBody>
          <a:bodyPr wrap="square" rtlCol="0">
            <a:spAutoFit/>
          </a:bodyPr>
          <a:lstStyle/>
          <a:p>
            <a:r>
              <a:rPr lang="ru-RU" sz="1200" dirty="0" smtClean="0"/>
              <a:t>      Наша   группа «Искатель» во главе с руководителями музея: Дятловой Анной Марковной, Ручкиной Дианой Васильевной,  Щаденко Ниной Павловной, Мельничук Раисой </a:t>
            </a:r>
            <a:r>
              <a:rPr lang="ru-RU" sz="1200" dirty="0" err="1" smtClean="0"/>
              <a:t>Миниахметовной</a:t>
            </a:r>
            <a:r>
              <a:rPr lang="ru-RU" sz="1200" dirty="0" smtClean="0"/>
              <a:t>, Макаровой Ниной Дмитриевной на протяжении десятков лет по крупицам собирала материал для зала Боевой славы. </a:t>
            </a:r>
          </a:p>
          <a:p>
            <a:pPr algn="just"/>
            <a:r>
              <a:rPr lang="ru-RU" sz="1200" dirty="0" smtClean="0"/>
              <a:t>       В сложившийся  системе патриотического воспитания кадетских классов и всех  обучающихся  школы через музей и средствами музея удалось сформировать музейное собрание. Создать главную экспозицию музея «Герои 308/120-ой», посвященную боевому пути 308/120-ой гвардейской мотострелковой  Рогачевской Краснознаменной орденов Суворова и Кутузова дивизии, выпустить две книги «Память» и увеличить фонды музея, за счет тесных связей с ветеранами, походов, экспедиций и поездок по местам боев дивизии. Музей не стоит на месте, он расширяется.  В нем работают 2 зала: зал Боевой славы и зал краеведения.</a:t>
            </a:r>
          </a:p>
          <a:p>
            <a:pPr algn="just"/>
            <a:r>
              <a:rPr lang="ru-RU" sz="1200" dirty="0" smtClean="0"/>
              <a:t>        Открыты  экспозиции: «Любимый край, Югорская земля», посвященная 80-летию округа (2010год); </a:t>
            </a:r>
          </a:p>
          <a:p>
            <a:pPr algn="just"/>
            <a:r>
              <a:rPr lang="ru-RU" sz="1200" dirty="0" smtClean="0"/>
              <a:t>«Системе образования города Нефтеюганска – 40 лет» (2007год); «Летопись  МОУ «СОШ№4»-существенно пополнена в 2009 году в связи с празднованием 40-летия школы и 10-летия кадетского движения в городе Нефтеюганске (2012 год).</a:t>
            </a:r>
          </a:p>
          <a:p>
            <a:pPr algn="just"/>
            <a:r>
              <a:rPr lang="ru-RU" sz="1200" dirty="0" smtClean="0"/>
              <a:t> Вся работа ведется целенаправленно, с опорой на программное обеспечение.</a:t>
            </a:r>
          </a:p>
          <a:p>
            <a:pPr algn="just"/>
            <a:r>
              <a:rPr lang="ru-RU" sz="1200" dirty="0" smtClean="0"/>
              <a:t> Ежегодный анализ работы по реализации Программы развития музея, музейно-образовательных программ </a:t>
            </a:r>
          </a:p>
          <a:p>
            <a:pPr algn="just"/>
            <a:r>
              <a:rPr lang="ru-RU" sz="1200" dirty="0" smtClean="0"/>
              <a:t>свидетельствует о положительной динамике в работе по формированию патриотических качеств личности.</a:t>
            </a:r>
            <a:endParaRPr lang="ru-RU" dirty="0"/>
          </a:p>
        </p:txBody>
      </p:sp>
      <p:pic>
        <p:nvPicPr>
          <p:cNvPr id="98305" name="Picture 1"/>
          <p:cNvPicPr>
            <a:picLocks noChangeAspect="1" noChangeArrowheads="1"/>
          </p:cNvPicPr>
          <p:nvPr/>
        </p:nvPicPr>
        <p:blipFill>
          <a:blip r:embed="rId5" cstate="email">
            <a:lum contrast="30000"/>
            <a:extLst>
              <a:ext uri="{28A0092B-C50C-407E-A947-70E740481C1C}">
                <a14:useLocalDpi xmlns:a14="http://schemas.microsoft.com/office/drawing/2010/main"/>
              </a:ext>
            </a:extLst>
          </a:blip>
          <a:srcRect/>
          <a:stretch>
            <a:fillRect/>
          </a:stretch>
        </p:blipFill>
        <p:spPr bwMode="auto">
          <a:xfrm rot="16200000">
            <a:off x="7753944" y="202432"/>
            <a:ext cx="2132856" cy="1727992"/>
          </a:xfrm>
          <a:prstGeom prst="rect">
            <a:avLst/>
          </a:prstGeom>
          <a:noFill/>
          <a:ln w="9525">
            <a:noFill/>
            <a:miter lim="800000"/>
            <a:headEnd/>
            <a:tailEnd/>
          </a:ln>
          <a:effectLst/>
        </p:spPr>
      </p:pic>
      <p:sp>
        <p:nvSpPr>
          <p:cNvPr id="11" name="Содержимое 2"/>
          <p:cNvSpPr txBox="1">
            <a:spLocks/>
          </p:cNvSpPr>
          <p:nvPr/>
        </p:nvSpPr>
        <p:spPr>
          <a:xfrm>
            <a:off x="3923928" y="2204864"/>
            <a:ext cx="5400600" cy="1728192"/>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300" b="0" i="0" u="none" strike="noStrike" kern="1200" cap="none" spc="0" normalizeH="0" baseline="0" noProof="0" dirty="0" smtClean="0">
                <a:ln>
                  <a:noFill/>
                </a:ln>
                <a:solidFill>
                  <a:schemeClr val="tx1"/>
                </a:solidFill>
                <a:effectLst/>
                <a:uLnTx/>
                <a:uFillTx/>
                <a:latin typeface="+mn-lt"/>
                <a:ea typeface="+mn-ea"/>
                <a:cs typeface="+mn-cs"/>
              </a:rPr>
              <a:t>               </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Прямоугольник 11"/>
          <p:cNvSpPr/>
          <p:nvPr/>
        </p:nvSpPr>
        <p:spPr>
          <a:xfrm>
            <a:off x="3995936" y="2492896"/>
            <a:ext cx="5328592" cy="1569660"/>
          </a:xfrm>
          <a:prstGeom prst="rect">
            <a:avLst/>
          </a:prstGeom>
        </p:spPr>
        <p:txBody>
          <a:bodyPr wrap="square">
            <a:spAutoFit/>
          </a:bodyPr>
          <a:lstStyle/>
          <a:p>
            <a:pPr algn="just"/>
            <a:r>
              <a:rPr lang="ru-RU" sz="1200" dirty="0" smtClean="0"/>
              <a:t>Наш </a:t>
            </a:r>
            <a:r>
              <a:rPr lang="ru-RU" sz="1200" dirty="0" err="1" smtClean="0"/>
              <a:t>историко</a:t>
            </a:r>
            <a:r>
              <a:rPr lang="ru-RU" sz="1200" dirty="0" smtClean="0"/>
              <a:t>- краеведческий музей – любимое детище всей школы. С 1970 года музей   живёт, вбирает в себя историю, судьбы людей, хранит источники и свидетельства людской памяти. Ни один ученик, ни один учитель не прошёл нашу  школу, не соприкоснувшись с  таким важным делом, как встречи с ветеранами, старожилами, почетными гражданами нашего города, результатом которого является  сбор материалов для музея, оформление  новых разделов экспозиций. Таким образом  происходит соприкосновение с историей. </a:t>
            </a:r>
            <a:endParaRPr lang="ru-RU" sz="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sp>
        <p:nvSpPr>
          <p:cNvPr id="31748" name="Text Box 4"/>
          <p:cNvSpPr txBox="1">
            <a:spLocks noChangeArrowheads="1"/>
          </p:cNvSpPr>
          <p:nvPr/>
        </p:nvSpPr>
        <p:spPr bwMode="auto">
          <a:xfrm>
            <a:off x="357158" y="2214554"/>
            <a:ext cx="8143932" cy="1440000"/>
          </a:xfrm>
          <a:prstGeom prst="rect">
            <a:avLst/>
          </a:prstGeom>
          <a:solidFill>
            <a:schemeClr val="accent4">
              <a:lumMod val="20000"/>
              <a:lumOff val="80000"/>
            </a:schemeClr>
          </a:solidFill>
          <a:ln w="12700">
            <a:solidFill>
              <a:srgbClr val="BAAFA8"/>
            </a:solidFill>
            <a:miter lim="800000"/>
            <a:headEnd/>
            <a:tailEnd/>
          </a:ln>
          <a:effectLst>
            <a:outerShdw dist="28398" dir="3806097" algn="ctr" rotWithShape="0">
              <a:srgbClr val="453D37">
                <a:alpha val="50000"/>
              </a:srgbClr>
            </a:outerShdw>
          </a:effectLst>
        </p:spPr>
        <p:txBody>
          <a:bodyPr/>
          <a:lstStyle/>
          <a:p>
            <a:pPr algn="ctr" fontAlgn="base">
              <a:spcBef>
                <a:spcPct val="0"/>
              </a:spcBef>
              <a:spcAft>
                <a:spcPts val="1000"/>
              </a:spcAft>
              <a:defRPr/>
            </a:pPr>
            <a:r>
              <a:rPr lang="ru-RU" sz="3200" b="1" dirty="0" smtClean="0">
                <a:solidFill>
                  <a:srgbClr val="7030A0"/>
                </a:solidFill>
                <a:latin typeface="Arial" pitchFamily="34" charset="0"/>
              </a:rPr>
              <a:t>Наличие в музее материалов,</a:t>
            </a:r>
          </a:p>
          <a:p>
            <a:pPr algn="ctr" fontAlgn="base">
              <a:spcBef>
                <a:spcPct val="0"/>
              </a:spcBef>
              <a:spcAft>
                <a:spcPts val="1000"/>
              </a:spcAft>
              <a:defRPr/>
            </a:pPr>
            <a:r>
              <a:rPr lang="ru-RU" sz="3200" b="1" dirty="0" smtClean="0">
                <a:solidFill>
                  <a:srgbClr val="7030A0"/>
                </a:solidFill>
                <a:latin typeface="Arial" pitchFamily="34" charset="0"/>
              </a:rPr>
              <a:t>собранных в походах и экспедициях</a:t>
            </a:r>
            <a:endParaRPr lang="ru-RU" sz="3200" b="1" dirty="0">
              <a:solidFill>
                <a:srgbClr val="7030A0"/>
              </a:solidFill>
              <a:latin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pic>
        <p:nvPicPr>
          <p:cNvPr id="1239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4422" y="3284984"/>
            <a:ext cx="4989578" cy="3742184"/>
          </a:xfrm>
          <a:prstGeom prst="rect">
            <a:avLst/>
          </a:prstGeom>
          <a:noFill/>
          <a:ln w="9525">
            <a:noFill/>
            <a:miter lim="800000"/>
            <a:headEnd/>
            <a:tailEnd/>
          </a:ln>
          <a:effectLst/>
        </p:spPr>
      </p:pic>
      <p:pic>
        <p:nvPicPr>
          <p:cNvPr id="96257"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2536" y="0"/>
            <a:ext cx="5076056" cy="3807042"/>
          </a:xfrm>
          <a:prstGeom prst="rect">
            <a:avLst/>
          </a:prstGeom>
          <a:noFill/>
          <a:ln w="9525">
            <a:noFill/>
            <a:miter lim="800000"/>
            <a:headEnd/>
            <a:tailEnd/>
          </a:ln>
          <a:effectLst/>
        </p:spPr>
      </p:pic>
      <p:sp>
        <p:nvSpPr>
          <p:cNvPr id="6" name="TextBox 5"/>
          <p:cNvSpPr txBox="1"/>
          <p:nvPr/>
        </p:nvSpPr>
        <p:spPr>
          <a:xfrm>
            <a:off x="683568" y="4725144"/>
            <a:ext cx="184731" cy="369332"/>
          </a:xfrm>
          <a:prstGeom prst="rect">
            <a:avLst/>
          </a:prstGeom>
          <a:noFill/>
        </p:spPr>
        <p:txBody>
          <a:bodyPr wrap="none" rtlCol="0">
            <a:spAutoFit/>
          </a:bodyPr>
          <a:lstStyle/>
          <a:p>
            <a:endParaRPr lang="ru-RU" dirty="0"/>
          </a:p>
        </p:txBody>
      </p:sp>
      <p:sp>
        <p:nvSpPr>
          <p:cNvPr id="7" name="TextBox 6"/>
          <p:cNvSpPr txBox="1"/>
          <p:nvPr/>
        </p:nvSpPr>
        <p:spPr>
          <a:xfrm>
            <a:off x="-180528" y="3995678"/>
            <a:ext cx="3528392" cy="2800767"/>
          </a:xfrm>
          <a:prstGeom prst="rect">
            <a:avLst/>
          </a:prstGeom>
          <a:noFill/>
        </p:spPr>
        <p:txBody>
          <a:bodyPr wrap="square" rtlCol="0">
            <a:spAutoFit/>
          </a:bodyPr>
          <a:lstStyle/>
          <a:p>
            <a:pPr algn="just"/>
            <a:r>
              <a:rPr lang="ru-RU" sz="1600" dirty="0" smtClean="0"/>
              <a:t>На протяжении многих лет  Борис </a:t>
            </a:r>
            <a:r>
              <a:rPr lang="ru-RU" sz="1600" dirty="0" err="1" smtClean="0"/>
              <a:t>Кофанов</a:t>
            </a:r>
            <a:r>
              <a:rPr lang="ru-RU" sz="1600" dirty="0" smtClean="0"/>
              <a:t>, Анатолий </a:t>
            </a:r>
            <a:r>
              <a:rPr lang="ru-RU" sz="1600" dirty="0" err="1" smtClean="0"/>
              <a:t>Ишимов</a:t>
            </a:r>
            <a:r>
              <a:rPr lang="ru-RU" sz="1600" dirty="0" smtClean="0"/>
              <a:t> и другие</a:t>
            </a:r>
          </a:p>
          <a:p>
            <a:pPr algn="just"/>
            <a:r>
              <a:rPr lang="ru-RU" sz="1600" dirty="0" smtClean="0"/>
              <a:t>активисты музея, работают </a:t>
            </a:r>
          </a:p>
          <a:p>
            <a:pPr algn="just"/>
            <a:r>
              <a:rPr lang="ru-RU" sz="1600" dirty="0" smtClean="0"/>
              <a:t>в городском клубе «Долг»,ежегодно выезжают на раскопки под Новгород,</a:t>
            </a:r>
          </a:p>
          <a:p>
            <a:pPr algn="just"/>
            <a:r>
              <a:rPr lang="ru-RU" sz="1600" dirty="0" smtClean="0"/>
              <a:t> участвуют  в захоронении </a:t>
            </a:r>
          </a:p>
          <a:p>
            <a:pPr algn="just"/>
            <a:r>
              <a:rPr lang="ru-RU" sz="1600" dirty="0" smtClean="0"/>
              <a:t>найденных останков бойцов, привозят в музей бесценные реликвии времен войны, которые расширяют предметный ряд наших экспозиций.</a:t>
            </a:r>
          </a:p>
        </p:txBody>
      </p:sp>
      <p:sp>
        <p:nvSpPr>
          <p:cNvPr id="8" name="Прямоугольник 7"/>
          <p:cNvSpPr/>
          <p:nvPr/>
        </p:nvSpPr>
        <p:spPr>
          <a:xfrm>
            <a:off x="5148064" y="260648"/>
            <a:ext cx="3995936" cy="1477328"/>
          </a:xfrm>
          <a:prstGeom prst="rect">
            <a:avLst/>
          </a:prstGeom>
        </p:spPr>
        <p:txBody>
          <a:bodyPr wrap="square">
            <a:spAutoFit/>
          </a:bodyPr>
          <a:lstStyle/>
          <a:p>
            <a:r>
              <a:rPr lang="ru-RU" dirty="0" smtClean="0"/>
              <a:t>Командир клуба "Долг« (Ханты-Мансийский АО, г. Нефтеюганск) Мошкин Владимир Александрович и активист клуба Анатолий </a:t>
            </a:r>
            <a:r>
              <a:rPr lang="ru-RU" dirty="0" err="1" smtClean="0"/>
              <a:t>Ишимов</a:t>
            </a:r>
            <a:r>
              <a:rPr lang="ru-RU" dirty="0" smtClean="0"/>
              <a:t> проводят занятия школы актива.</a:t>
            </a:r>
            <a:endParaRPr lang="ru-R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285784" y="-142900"/>
            <a:ext cx="9763126" cy="7324726"/>
          </a:xfrm>
          <a:prstGeom prst="rect">
            <a:avLst/>
          </a:prstGeom>
          <a:noFill/>
        </p:spPr>
      </p:pic>
      <p:sp>
        <p:nvSpPr>
          <p:cNvPr id="6" name="Подзаголовок 5"/>
          <p:cNvSpPr>
            <a:spLocks noGrp="1"/>
          </p:cNvSpPr>
          <p:nvPr>
            <p:ph type="subTitle" idx="1"/>
          </p:nvPr>
        </p:nvSpPr>
        <p:spPr>
          <a:xfrm>
            <a:off x="928662" y="0"/>
            <a:ext cx="8001056" cy="642918"/>
          </a:xfrm>
        </p:spPr>
        <p:txBody>
          <a:bodyPr>
            <a:normAutofit/>
          </a:bodyPr>
          <a:lstStyle/>
          <a:p>
            <a:pPr lvl="0" algn="r"/>
            <a:r>
              <a:rPr lang="ru-RU" sz="1600" b="1" dirty="0" smtClean="0">
                <a:solidFill>
                  <a:srgbClr val="7030A0"/>
                </a:solidFill>
                <a:latin typeface="Arial" pitchFamily="34" charset="0"/>
                <a:ea typeface="Times New Roman" pitchFamily="18" charset="0"/>
              </a:rPr>
              <a:t>Поездки и экспедиции по местам боевых действий дивизии</a:t>
            </a:r>
          </a:p>
          <a:p>
            <a:pPr lvl="0" algn="r"/>
            <a:r>
              <a:rPr lang="ru-RU" sz="1600" b="1" dirty="0" smtClean="0">
                <a:solidFill>
                  <a:srgbClr val="7030A0"/>
                </a:solidFill>
                <a:latin typeface="Arial" pitchFamily="34" charset="0"/>
                <a:ea typeface="Times New Roman" pitchFamily="18" charset="0"/>
              </a:rPr>
              <a:t> как один из продуктивных способов пополнения фондов музея</a:t>
            </a:r>
            <a:endParaRPr lang="ru-RU" sz="1800" dirty="0" smtClean="0">
              <a:solidFill>
                <a:srgbClr val="7030A0"/>
              </a:solidFill>
              <a:latin typeface="Arial" pitchFamily="34" charset="0"/>
              <a:ea typeface="Times New Roman" pitchFamily="18" charset="0"/>
            </a:endParaRPr>
          </a:p>
          <a:p>
            <a:endParaRPr lang="ru-RU" dirty="0"/>
          </a:p>
        </p:txBody>
      </p:sp>
      <p:sp>
        <p:nvSpPr>
          <p:cNvPr id="63490" name="Rectangle 2"/>
          <p:cNvSpPr>
            <a:spLocks noChangeArrowheads="1"/>
          </p:cNvSpPr>
          <p:nvPr/>
        </p:nvSpPr>
        <p:spPr bwMode="auto">
          <a:xfrm>
            <a:off x="5643570" y="642918"/>
            <a:ext cx="3500430" cy="2908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rPr>
              <a:t>Пополнению фондов музея способствуют поездки и экспедиции искателей по местам боевых</a:t>
            </a:r>
            <a:r>
              <a:rPr kumimoji="0" lang="ru-RU" sz="1100" b="0" i="0" u="none" strike="noStrike" cap="none" normalizeH="0" dirty="0" smtClean="0">
                <a:ln>
                  <a:noFill/>
                </a:ln>
                <a:solidFill>
                  <a:schemeClr val="tx1"/>
                </a:solidFill>
                <a:effectLst/>
                <a:latin typeface="Arial" pitchFamily="34" charset="0"/>
                <a:ea typeface="Times New Roman" pitchFamily="18" charset="0"/>
              </a:rPr>
              <a:t> </a:t>
            </a:r>
            <a:r>
              <a:rPr kumimoji="0" lang="ru-RU" sz="1100" b="0" i="0" u="none" strike="noStrike" cap="none" normalizeH="0" baseline="0" dirty="0" smtClean="0">
                <a:ln>
                  <a:noFill/>
                </a:ln>
                <a:solidFill>
                  <a:schemeClr val="tx1"/>
                </a:solidFill>
                <a:effectLst/>
                <a:latin typeface="Arial" pitchFamily="34" charset="0"/>
                <a:ea typeface="Times New Roman" pitchFamily="18" charset="0"/>
              </a:rPr>
              <a:t>действий.</a:t>
            </a:r>
            <a:r>
              <a:rPr kumimoji="0" lang="ru-RU" sz="1100" b="0" i="0" u="none" strike="noStrike" cap="none" normalizeH="0" dirty="0" smtClean="0">
                <a:ln>
                  <a:noFill/>
                </a:ln>
                <a:solidFill>
                  <a:schemeClr val="tx1"/>
                </a:solidFill>
                <a:effectLst/>
                <a:latin typeface="Arial" pitchFamily="34" charset="0"/>
                <a:ea typeface="Times New Roman" pitchFamily="18" charset="0"/>
              </a:rPr>
              <a:t> </a:t>
            </a:r>
            <a:r>
              <a:rPr kumimoji="0" lang="ru-RU" sz="1100" b="0" i="0" u="none" strike="noStrike" cap="none" normalizeH="0" baseline="0" dirty="0" smtClean="0">
                <a:ln>
                  <a:noFill/>
                </a:ln>
                <a:solidFill>
                  <a:schemeClr val="tx1"/>
                </a:solidFill>
                <a:effectLst/>
                <a:latin typeface="Arial" pitchFamily="34" charset="0"/>
                <a:ea typeface="Times New Roman" pitchFamily="18" charset="0"/>
              </a:rPr>
              <a:t>География поездок обширна. Не раз ребята побывали в Омском пехотном училище, на базе которого создавалась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rPr>
              <a:t>гуртьевская</a:t>
            </a:r>
            <a:r>
              <a:rPr kumimoji="0" lang="ru-RU" sz="1100" b="0" i="0" u="none" strike="noStrike" cap="none" normalizeH="0" baseline="0" dirty="0" smtClean="0">
                <a:ln>
                  <a:noFill/>
                </a:ln>
                <a:solidFill>
                  <a:schemeClr val="tx1"/>
                </a:solidFill>
                <a:effectLst/>
                <a:latin typeface="Arial" pitchFamily="34" charset="0"/>
                <a:ea typeface="Times New Roman" pitchFamily="18" charset="0"/>
              </a:rPr>
              <a:t> дивизия; были в Волгограде, Минске, Санкт - Петербурге, где жил сын комдива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rPr>
              <a:t>Гуртьев</a:t>
            </a:r>
            <a:r>
              <a:rPr kumimoji="0" lang="ru-RU" sz="1100" b="0" i="0" u="none" strike="noStrike" cap="none" normalizeH="0" baseline="0" dirty="0" smtClean="0">
                <a:ln>
                  <a:noFill/>
                </a:ln>
                <a:solidFill>
                  <a:schemeClr val="tx1"/>
                </a:solidFill>
                <a:effectLst/>
                <a:latin typeface="Arial" pitchFamily="34" charset="0"/>
                <a:ea typeface="Times New Roman" pitchFamily="18" charset="0"/>
              </a:rPr>
              <a:t> Леонтий Леонтьевич; в Москве, где после войны были оставлены для дальнейшей службы отважные бойцы: Корнеев</a:t>
            </a:r>
            <a:r>
              <a:rPr kumimoji="0" lang="ru-RU" sz="1100" b="0" i="0" u="none" strike="noStrike" cap="none" normalizeH="0" dirty="0" smtClean="0">
                <a:ln>
                  <a:noFill/>
                </a:ln>
                <a:solidFill>
                  <a:schemeClr val="tx1"/>
                </a:solidFill>
                <a:effectLst/>
                <a:latin typeface="Arial" pitchFamily="34" charset="0"/>
                <a:ea typeface="Times New Roman" pitchFamily="18" charset="0"/>
              </a:rPr>
              <a:t> </a:t>
            </a:r>
            <a:r>
              <a:rPr kumimoji="0" lang="ru-RU" sz="1100" b="0" i="0" u="none" strike="noStrike" cap="none" normalizeH="0" baseline="0" dirty="0" smtClean="0">
                <a:ln>
                  <a:noFill/>
                </a:ln>
                <a:solidFill>
                  <a:schemeClr val="tx1"/>
                </a:solidFill>
                <a:effectLst/>
                <a:latin typeface="Arial" pitchFamily="34" charset="0"/>
                <a:ea typeface="Times New Roman" pitchFamily="18" charset="0"/>
              </a:rPr>
              <a:t>Василий Евгеньевич, Каримов Ахмед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rPr>
              <a:t>Ахмедович</a:t>
            </a:r>
            <a:r>
              <a:rPr kumimoji="0" lang="ru-RU" sz="1100" b="0" i="0" u="none" strike="noStrike" cap="none" normalizeH="0" baseline="0" dirty="0" smtClean="0">
                <a:ln>
                  <a:noFill/>
                </a:ln>
                <a:solidFill>
                  <a:schemeClr val="tx1"/>
                </a:solidFill>
                <a:effectLst/>
                <a:latin typeface="Arial" pitchFamily="34" charset="0"/>
                <a:ea typeface="Times New Roman" pitchFamily="18" charset="0"/>
              </a:rPr>
              <a:t>, Мещеряков  Владимир Сергеевич. Ребята  работали с архивными документами.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rPr>
              <a:t>В поездках выполняли поисковые задания, встречались с ветеранами, вели дневники. </a:t>
            </a:r>
            <a:endParaRPr kumimoji="0" lang="ru-RU" sz="105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3491" name="Rectangle 3"/>
          <p:cNvSpPr>
            <a:spLocks noChangeArrowheads="1"/>
          </p:cNvSpPr>
          <p:nvPr/>
        </p:nvSpPr>
        <p:spPr bwMode="auto">
          <a:xfrm>
            <a:off x="0" y="0"/>
            <a:ext cx="9013558"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ru-RU" sz="1200" dirty="0" smtClean="0">
              <a:latin typeface="Arial" pitchFamily="34" charset="0"/>
              <a:ea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В 2007 – 2008  учебном году был разработан поисково-исследовательский проект,  для реализации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которого побывали  </a:t>
            </a:r>
            <a:r>
              <a:rPr kumimoji="0" lang="ru-RU" sz="1200" b="1" i="0" u="none" strike="noStrike" cap="none" normalizeH="0" baseline="0" dirty="0" smtClean="0">
                <a:ln>
                  <a:noFill/>
                </a:ln>
                <a:solidFill>
                  <a:schemeClr val="tx1"/>
                </a:solidFill>
                <a:effectLst/>
                <a:latin typeface="Arial" pitchFamily="34" charset="0"/>
                <a:ea typeface="Times New Roman" pitchFamily="18" charset="0"/>
              </a:rPr>
              <a:t>в Балтийске</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в 336-ой Бригаде морской пехоты, которая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является правопреемницей 308/120-ой гвардейской дивизии на территории России.  </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На основе собранного материала  создан  буклет «Юность </a:t>
            </a:r>
            <a:r>
              <a:rPr kumimoji="0" lang="ru-RU" sz="1200" b="0" i="0" u="none" strike="noStrike" cap="none" normalizeH="0" baseline="0" dirty="0" err="1" smtClean="0">
                <a:ln>
                  <a:noFill/>
                </a:ln>
                <a:solidFill>
                  <a:schemeClr val="tx1"/>
                </a:solidFill>
                <a:effectLst/>
                <a:latin typeface="Arial" pitchFamily="34" charset="0"/>
                <a:ea typeface="Times New Roman" pitchFamily="18" charset="0"/>
              </a:rPr>
              <a:t>Юганска</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 смена твоя, герой 308-ой». </a:t>
            </a:r>
            <a:endParaRPr kumimoji="0" lang="ru-RU" sz="11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Из дневника участника экспедиции Щетинина Артема: «Когда приехали на учебный полигон,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поднялись на командирский пункт, услышали сплошную канонаду стрельб, в бинокль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увидели разрывы снарядов, а потом всем телом ощутили могучую силу работающего пулемета.</a:t>
            </a:r>
            <a:r>
              <a:rPr kumimoji="0" lang="ru-RU" sz="1200" b="0" i="0" u="none" strike="noStrike" cap="none" normalizeH="0" dirty="0" smtClean="0">
                <a:ln>
                  <a:noFill/>
                </a:ln>
                <a:solidFill>
                  <a:schemeClr val="tx1"/>
                </a:solidFill>
                <a:effectLst/>
                <a:latin typeface="Arial" pitchFamily="34" charset="0"/>
                <a:ea typeface="Times New Roman" pitchFamily="18" charset="0"/>
              </a:rPr>
              <a:t> </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lang="ru-RU" sz="1200" dirty="0" smtClean="0">
                <a:latin typeface="Arial" pitchFamily="34" charset="0"/>
                <a:ea typeface="Times New Roman" pitchFamily="18" charset="0"/>
              </a:rPr>
              <a:t>К</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огда нам разрешили пострелять, невольно осознал, что никто и никогда не должен оказаться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по ту сторону огня. Это не детская игра в «солдатики» или в «войну» - сейчас я «примерил» на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себя  берет морпеха. Для музея я привезу гильзы с этого полигона, пусть они не военной поры,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зато с того места, где я впервые ощутил себя защитником Отечества».</a:t>
            </a:r>
            <a:endParaRPr kumimoji="0" lang="ru-RU" sz="11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rPr>
              <a:t>Эта запись для будущих искателей будет важным свидетельством бережного отношения </a:t>
            </a:r>
          </a:p>
          <a:p>
            <a:pPr marL="0" marR="0" lvl="0" indent="449263" algn="just" defTabSz="914400" rtl="0" eaLnBrk="0" fontAlgn="base" latinLnBrk="0" hangingPunct="0">
              <a:lnSpc>
                <a:spcPct val="100000"/>
              </a:lnSpc>
              <a:spcBef>
                <a:spcPct val="0"/>
              </a:spcBef>
              <a:spcAft>
                <a:spcPct val="0"/>
              </a:spcAft>
              <a:buClrTx/>
              <a:buSzTx/>
              <a:buFontTx/>
              <a:buNone/>
              <a:tabLst/>
            </a:pPr>
            <a:r>
              <a:rPr lang="ru-RU" sz="1200" dirty="0" smtClean="0">
                <a:latin typeface="Arial" pitchFamily="34" charset="0"/>
                <a:ea typeface="Times New Roman" pitchFamily="18" charset="0"/>
              </a:rPr>
              <a:t>к</a:t>
            </a:r>
            <a:r>
              <a:rPr kumimoji="0" lang="ru-RU" sz="1200" b="0" i="0" u="none" strike="noStrike" cap="none" normalizeH="0" baseline="0" dirty="0" smtClean="0">
                <a:ln>
                  <a:noFill/>
                </a:ln>
                <a:solidFill>
                  <a:schemeClr val="tx1"/>
                </a:solidFill>
                <a:effectLst/>
                <a:latin typeface="Arial" pitchFamily="34" charset="0"/>
                <a:ea typeface="Times New Roman" pitchFamily="18" charset="0"/>
              </a:rPr>
              <a:t>о всему  героическому, что связано с</a:t>
            </a:r>
            <a:r>
              <a:rPr kumimoji="0" lang="ru-RU" sz="1200" b="0" i="0" u="none" strike="noStrike" cap="none" normalizeH="0" dirty="0" smtClean="0">
                <a:ln>
                  <a:noFill/>
                </a:ln>
                <a:solidFill>
                  <a:schemeClr val="tx1"/>
                </a:solidFill>
                <a:effectLst/>
                <a:latin typeface="Arial" pitchFamily="34" charset="0"/>
                <a:ea typeface="Times New Roman" pitchFamily="18" charset="0"/>
              </a:rPr>
              <a:t> защитой Родины.</a:t>
            </a:r>
          </a:p>
          <a:p>
            <a:pPr marL="0" marR="0" lvl="0" indent="449263" algn="just" defTabSz="914400" rtl="0" eaLnBrk="0" fontAlgn="base" latinLnBrk="0" hangingPunct="0">
              <a:lnSpc>
                <a:spcPct val="100000"/>
              </a:lnSpc>
              <a:spcBef>
                <a:spcPct val="0"/>
              </a:spcBef>
              <a:spcAft>
                <a:spcPct val="0"/>
              </a:spcAft>
              <a:buClrTx/>
              <a:buSzTx/>
              <a:buFontTx/>
              <a:buNone/>
              <a:tabLst/>
            </a:pPr>
            <a:r>
              <a:rPr lang="ru-RU" sz="1200" dirty="0" smtClean="0">
                <a:latin typeface="Arial" pitchFamily="34" charset="0"/>
                <a:ea typeface="Times New Roman" pitchFamily="18" charset="0"/>
              </a:rPr>
              <a:t>         Привезенный из экспедиции материал используется в исследовательских проектах актива музея.</a:t>
            </a:r>
            <a:endParaRPr kumimoji="0" lang="ru-RU" sz="1200" b="0" i="0" u="none" strike="noStrike" cap="none" normalizeH="0" dirty="0" smtClean="0">
              <a:ln>
                <a:noFill/>
              </a:ln>
              <a:solidFill>
                <a:schemeClr val="tx1"/>
              </a:solidFill>
              <a:effectLst/>
              <a:latin typeface="Arial" pitchFamily="34" charset="0"/>
              <a:ea typeface="Times New Roman" pitchFamily="18" charset="0"/>
            </a:endParaRPr>
          </a:p>
        </p:txBody>
      </p:sp>
      <p:pic>
        <p:nvPicPr>
          <p:cNvPr id="63492" name="Picture 4"/>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214346" y="0"/>
            <a:ext cx="2286016" cy="1714512"/>
          </a:xfrm>
          <a:prstGeom prst="rect">
            <a:avLst/>
          </a:prstGeom>
          <a:noFill/>
          <a:ln w="9525">
            <a:noFill/>
            <a:miter lim="800000"/>
            <a:headEnd/>
            <a:tailEnd/>
          </a:ln>
          <a:effectLst/>
        </p:spPr>
      </p:pic>
      <p:pic>
        <p:nvPicPr>
          <p:cNvPr id="6349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3728" y="692696"/>
            <a:ext cx="2071702" cy="2088000"/>
          </a:xfrm>
          <a:prstGeom prst="rect">
            <a:avLst/>
          </a:prstGeom>
          <a:noFill/>
          <a:ln w="9525">
            <a:noFill/>
            <a:miter lim="800000"/>
            <a:headEnd/>
            <a:tailEnd/>
          </a:ln>
          <a:effectLst/>
        </p:spPr>
      </p:pic>
      <p:sp>
        <p:nvSpPr>
          <p:cNvPr id="11" name="TextBox 10"/>
          <p:cNvSpPr txBox="1"/>
          <p:nvPr/>
        </p:nvSpPr>
        <p:spPr>
          <a:xfrm>
            <a:off x="-142908" y="1428736"/>
            <a:ext cx="2007729" cy="307777"/>
          </a:xfrm>
          <a:prstGeom prst="rect">
            <a:avLst/>
          </a:prstGeom>
          <a:solidFill>
            <a:schemeClr val="bg1"/>
          </a:solidFill>
        </p:spPr>
        <p:txBody>
          <a:bodyPr wrap="none" rtlCol="0">
            <a:spAutoFit/>
          </a:bodyPr>
          <a:lstStyle/>
          <a:p>
            <a:r>
              <a:rPr lang="ru-RU" sz="1400" dirty="0" smtClean="0"/>
              <a:t>Экспедиция в Балтийск.</a:t>
            </a:r>
            <a:endParaRPr lang="ru-RU" sz="1400" dirty="0"/>
          </a:p>
        </p:txBody>
      </p:sp>
      <p:pic>
        <p:nvPicPr>
          <p:cNvPr id="63494" name="Picture 6"/>
          <p:cNvPicPr>
            <a:picLocks noChangeAspect="1" noChangeArrowheads="1"/>
          </p:cNvPicPr>
          <p:nvPr/>
        </p:nvPicPr>
        <p:blipFill>
          <a:blip r:embed="rId5" cstate="email">
            <a:lum contrast="20000"/>
            <a:extLst>
              <a:ext uri="{28A0092B-C50C-407E-A947-70E740481C1C}">
                <a14:useLocalDpi xmlns:a14="http://schemas.microsoft.com/office/drawing/2010/main"/>
              </a:ext>
            </a:extLst>
          </a:blip>
          <a:srcRect/>
          <a:stretch>
            <a:fillRect/>
          </a:stretch>
        </p:blipFill>
        <p:spPr bwMode="auto">
          <a:xfrm>
            <a:off x="7678532" y="3357562"/>
            <a:ext cx="1742426" cy="1357322"/>
          </a:xfrm>
          <a:prstGeom prst="rect">
            <a:avLst/>
          </a:prstGeom>
          <a:noFill/>
          <a:ln w="9525">
            <a:noFill/>
            <a:miter lim="800000"/>
            <a:headEnd/>
            <a:tailEnd/>
          </a:ln>
          <a:effectLst/>
        </p:spPr>
      </p:pic>
      <p:pic>
        <p:nvPicPr>
          <p:cNvPr id="63495" name="Picture 7"/>
          <p:cNvPicPr>
            <a:picLocks noChangeAspect="1" noChangeArrowheads="1"/>
          </p:cNvPicPr>
          <p:nvPr/>
        </p:nvPicPr>
        <p:blipFill>
          <a:blip r:embed="rId6" cstate="email">
            <a:lum contrast="20000"/>
            <a:extLst>
              <a:ext uri="{28A0092B-C50C-407E-A947-70E740481C1C}">
                <a14:useLocalDpi xmlns:a14="http://schemas.microsoft.com/office/drawing/2010/main"/>
              </a:ext>
            </a:extLst>
          </a:blip>
          <a:srcRect/>
          <a:stretch>
            <a:fillRect/>
          </a:stretch>
        </p:blipFill>
        <p:spPr bwMode="auto">
          <a:xfrm rot="5400000">
            <a:off x="7858148" y="5357801"/>
            <a:ext cx="1714513" cy="1285885"/>
          </a:xfrm>
          <a:prstGeom prst="rect">
            <a:avLst/>
          </a:prstGeom>
          <a:noFill/>
          <a:ln w="9525">
            <a:noFill/>
            <a:miter lim="800000"/>
            <a:headEnd/>
            <a:tailEnd/>
          </a:ln>
          <a:effectLst/>
        </p:spPr>
      </p:pic>
      <p:pic>
        <p:nvPicPr>
          <p:cNvPr id="63496" name="Picture 8"/>
          <p:cNvPicPr>
            <a:picLocks noChangeAspect="1" noChangeArrowheads="1"/>
          </p:cNvPicPr>
          <p:nvPr/>
        </p:nvPicPr>
        <p:blipFill>
          <a:blip r:embed="rId7" cstate="email">
            <a:lum contrast="10000"/>
            <a:extLst>
              <a:ext uri="{28A0092B-C50C-407E-A947-70E740481C1C}">
                <a14:useLocalDpi xmlns:a14="http://schemas.microsoft.com/office/drawing/2010/main"/>
              </a:ext>
            </a:extLst>
          </a:blip>
          <a:srcRect/>
          <a:stretch>
            <a:fillRect/>
          </a:stretch>
        </p:blipFill>
        <p:spPr bwMode="auto">
          <a:xfrm rot="5400000">
            <a:off x="3683439" y="2013305"/>
            <a:ext cx="2357453" cy="1012379"/>
          </a:xfrm>
          <a:prstGeom prst="rect">
            <a:avLst/>
          </a:prstGeom>
          <a:noFill/>
          <a:ln w="9525">
            <a:noFill/>
            <a:miter lim="800000"/>
            <a:headEnd/>
            <a:tailEnd/>
          </a:ln>
          <a:effectLst/>
        </p:spPr>
      </p:pic>
      <p:pic>
        <p:nvPicPr>
          <p:cNvPr id="63498" name="Picture 10"/>
          <p:cNvPicPr>
            <a:picLocks noChangeAspect="1" noChangeArrowheads="1"/>
          </p:cNvPicPr>
          <p:nvPr/>
        </p:nvPicPr>
        <p:blipFill>
          <a:blip r:embed="rId8" cstate="email">
            <a:lum contrast="20000"/>
            <a:extLst>
              <a:ext uri="{28A0092B-C50C-407E-A947-70E740481C1C}">
                <a14:useLocalDpi xmlns:a14="http://schemas.microsoft.com/office/drawing/2010/main"/>
              </a:ext>
            </a:extLst>
          </a:blip>
          <a:srcRect/>
          <a:stretch>
            <a:fillRect/>
          </a:stretch>
        </p:blipFill>
        <p:spPr bwMode="auto">
          <a:xfrm>
            <a:off x="899592" y="3140968"/>
            <a:ext cx="1571636" cy="714380"/>
          </a:xfrm>
          <a:prstGeom prst="rect">
            <a:avLst/>
          </a:prstGeom>
          <a:noFill/>
          <a:ln w="9525">
            <a:noFill/>
            <a:miter lim="800000"/>
            <a:headEnd/>
            <a:tailEnd/>
          </a:ln>
          <a:effectLst/>
        </p:spPr>
      </p:pic>
      <p:pic>
        <p:nvPicPr>
          <p:cNvPr id="63500" name="Picture 1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5400000">
            <a:off x="-357222" y="2857496"/>
            <a:ext cx="1357322" cy="928694"/>
          </a:xfrm>
          <a:prstGeom prst="rect">
            <a:avLst/>
          </a:prstGeom>
          <a:noFill/>
          <a:ln w="9525">
            <a:noFill/>
            <a:miter lim="800000"/>
            <a:headEnd/>
            <a:tailEnd/>
          </a:ln>
          <a:effectLst/>
        </p:spPr>
      </p:pic>
      <p:sp>
        <p:nvSpPr>
          <p:cNvPr id="14" name="TextBox 13"/>
          <p:cNvSpPr txBox="1"/>
          <p:nvPr/>
        </p:nvSpPr>
        <p:spPr>
          <a:xfrm>
            <a:off x="2627784" y="3717032"/>
            <a:ext cx="4223849" cy="307777"/>
          </a:xfrm>
          <a:prstGeom prst="rect">
            <a:avLst/>
          </a:prstGeom>
          <a:solidFill>
            <a:schemeClr val="bg1"/>
          </a:solidFill>
        </p:spPr>
        <p:txBody>
          <a:bodyPr wrap="none" rtlCol="0">
            <a:spAutoFit/>
          </a:bodyPr>
          <a:lstStyle/>
          <a:p>
            <a:r>
              <a:rPr lang="ru-RU" sz="1400" dirty="0" smtClean="0"/>
              <a:t>Экспонаты, привезенные из  экспедиции в Балтийск.</a:t>
            </a:r>
            <a:endParaRPr lang="ru-RU" sz="14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285784" y="-285776"/>
            <a:ext cx="9763126" cy="7324726"/>
          </a:xfrm>
          <a:prstGeom prst="rect">
            <a:avLst/>
          </a:prstGeom>
          <a:noFill/>
        </p:spPr>
      </p:pic>
      <p:sp>
        <p:nvSpPr>
          <p:cNvPr id="2" name="Заголовок 1"/>
          <p:cNvSpPr>
            <a:spLocks noGrp="1"/>
          </p:cNvSpPr>
          <p:nvPr>
            <p:ph type="title"/>
          </p:nvPr>
        </p:nvSpPr>
        <p:spPr>
          <a:xfrm>
            <a:off x="457200" y="274638"/>
            <a:ext cx="8229600" cy="720000"/>
          </a:xfrm>
          <a:solidFill>
            <a:schemeClr val="accent4">
              <a:lumMod val="40000"/>
              <a:lumOff val="60000"/>
            </a:schemeClr>
          </a:solidFill>
        </p:spPr>
        <p:txBody>
          <a:bodyPr>
            <a:normAutofit/>
          </a:bodyPr>
          <a:lstStyle/>
          <a:p>
            <a:r>
              <a:rPr lang="ru-RU" sz="3600" dirty="0" smtClean="0">
                <a:solidFill>
                  <a:schemeClr val="accent4">
                    <a:lumMod val="75000"/>
                  </a:schemeClr>
                </a:solidFill>
              </a:rPr>
              <a:t>Краткий обзор музейного фонда</a:t>
            </a:r>
            <a:endParaRPr lang="ru-RU" sz="3600" dirty="0">
              <a:solidFill>
                <a:schemeClr val="accent4">
                  <a:lumMod val="75000"/>
                </a:schemeClr>
              </a:solidFill>
            </a:endParaRPr>
          </a:p>
        </p:txBody>
      </p:sp>
      <p:sp>
        <p:nvSpPr>
          <p:cNvPr id="3" name="Содержимое 2"/>
          <p:cNvSpPr>
            <a:spLocks noGrp="1"/>
          </p:cNvSpPr>
          <p:nvPr>
            <p:ph idx="1"/>
          </p:nvPr>
        </p:nvSpPr>
        <p:spPr>
          <a:xfrm>
            <a:off x="457200" y="1600200"/>
            <a:ext cx="8229600" cy="4900634"/>
          </a:xfrm>
        </p:spPr>
        <p:txBody>
          <a:bodyPr>
            <a:noAutofit/>
          </a:bodyPr>
          <a:lstStyle/>
          <a:p>
            <a:pPr>
              <a:buNone/>
            </a:pPr>
            <a:r>
              <a:rPr lang="ru-RU" sz="1200" dirty="0" smtClean="0"/>
              <a:t>                 Деятельность школьного </a:t>
            </a:r>
            <a:r>
              <a:rPr lang="ru-RU" sz="1200" dirty="0" err="1" smtClean="0"/>
              <a:t>историко</a:t>
            </a:r>
            <a:r>
              <a:rPr lang="ru-RU" sz="1200" dirty="0" smtClean="0"/>
              <a:t>- краеведческого музея, посвященного</a:t>
            </a:r>
            <a:r>
              <a:rPr lang="ru-RU" sz="1200" b="1" dirty="0" smtClean="0"/>
              <a:t> 308/120 -ой </a:t>
            </a:r>
            <a:r>
              <a:rPr lang="ru-RU" sz="1200" b="1" dirty="0" err="1" smtClean="0"/>
              <a:t>гвардейскаой</a:t>
            </a:r>
            <a:r>
              <a:rPr lang="ru-RU" sz="1200" b="1" dirty="0" smtClean="0"/>
              <a:t> мотострелковой Рогачевской Краснознаменной орденов Суворова и Кутузова дивизии , </a:t>
            </a:r>
            <a:r>
              <a:rPr lang="ru-RU" sz="1200" dirty="0" smtClean="0"/>
              <a:t>связана с постоянным пополнением материалами фондов музея. Сбор материальных предметов, их сохранение и  изучение - это главное условие развития музея. В музее накоплен огромный материал о наших земляках, воевавших с фашистами. Фонды насчитывают 3958 единиц хранения. Фонд используется в работе по краеведению, по военно-патриотическому воспитанию и в школьном курсе истории при изучении темы "Великая Отечественная война».  Осколки снарядов, гранаты, мины и другое - все это найдено на полях былых сражений или подарены музею ветеранами и  гостями музея. В музее хранятся также письма ветеранов войны (более тысячи), их воспоминания, материал о знаменательных битвах, о командирах и героях Советского Союза – бойцах 308/120-ой дивизии, сформированной в годы войны в Омске.</a:t>
            </a:r>
          </a:p>
          <a:p>
            <a:endParaRPr lang="ru-RU" sz="1200" dirty="0"/>
          </a:p>
        </p:txBody>
      </p:sp>
      <p:pic>
        <p:nvPicPr>
          <p:cNvPr id="1029" name="Picture 5" descr="C:\Documents and Settings\Нина Дмитриевна\Рабочий стол\Фото Фонды\SNV3185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7422" y="4500570"/>
            <a:ext cx="2438746" cy="2143140"/>
          </a:xfrm>
          <a:prstGeom prst="rect">
            <a:avLst/>
          </a:prstGeom>
          <a:noFill/>
        </p:spPr>
      </p:pic>
      <p:pic>
        <p:nvPicPr>
          <p:cNvPr id="1031" name="Picture 7" descr="C:\Documents and Settings\Нина Дмитриевна\Рабочий стол\Фото Фонды\SNV3185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43768" y="4500570"/>
            <a:ext cx="2237058" cy="2160000"/>
          </a:xfrm>
          <a:prstGeom prst="rect">
            <a:avLst/>
          </a:prstGeom>
          <a:noFill/>
        </p:spPr>
      </p:pic>
      <p:pic>
        <p:nvPicPr>
          <p:cNvPr id="1030" name="Picture 6" descr="C:\Documents and Settings\Нина Дмитриевна\Рабочий стол\Фото Фонды\SNV3185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4876" y="4500570"/>
            <a:ext cx="2428892" cy="2160000"/>
          </a:xfrm>
          <a:prstGeom prst="rect">
            <a:avLst/>
          </a:prstGeom>
          <a:noFill/>
        </p:spPr>
      </p:pic>
      <p:pic>
        <p:nvPicPr>
          <p:cNvPr id="1032" name="Picture 8" descr="C:\Documents and Settings\Нина Дмитриевна\Рабочий стол\Фото Фонды\SNV3185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2908" y="4500570"/>
            <a:ext cx="2500298" cy="2160000"/>
          </a:xfrm>
          <a:prstGeom prst="rect">
            <a:avLst/>
          </a:prstGeom>
          <a:noFill/>
        </p:spPr>
      </p:pic>
      <p:sp>
        <p:nvSpPr>
          <p:cNvPr id="9" name="TextBox 8"/>
          <p:cNvSpPr txBox="1"/>
          <p:nvPr/>
        </p:nvSpPr>
        <p:spPr>
          <a:xfrm>
            <a:off x="971600" y="4077072"/>
            <a:ext cx="5722207" cy="307777"/>
          </a:xfrm>
          <a:prstGeom prst="rect">
            <a:avLst/>
          </a:prstGeom>
          <a:solidFill>
            <a:schemeClr val="bg1"/>
          </a:solidFill>
        </p:spPr>
        <p:txBody>
          <a:bodyPr wrap="none" rtlCol="0">
            <a:spAutoFit/>
          </a:bodyPr>
          <a:lstStyle/>
          <a:p>
            <a:r>
              <a:rPr lang="ru-RU" sz="1400" dirty="0" smtClean="0"/>
              <a:t> Экспонаты, привезенные учащимися школы  из поисковых экспедиций .</a:t>
            </a:r>
            <a:endParaRPr lang="ru-RU" sz="1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sp>
        <p:nvSpPr>
          <p:cNvPr id="5" name="Прямоугольник 4"/>
          <p:cNvSpPr/>
          <p:nvPr/>
        </p:nvSpPr>
        <p:spPr>
          <a:xfrm>
            <a:off x="5500694" y="0"/>
            <a:ext cx="3286148" cy="6924973"/>
          </a:xfrm>
          <a:prstGeom prst="rect">
            <a:avLst/>
          </a:prstGeom>
        </p:spPr>
        <p:txBody>
          <a:bodyPr wrap="square">
            <a:spAutoFit/>
          </a:bodyPr>
          <a:lstStyle/>
          <a:p>
            <a:pPr algn="just">
              <a:buNone/>
            </a:pPr>
            <a:r>
              <a:rPr lang="ru-RU" sz="1200" dirty="0" smtClean="0"/>
              <a:t> Наиболее ценные материалы : фотографии, письма, документы, фотографии командного состава дивизии, фотографии Героев Советского Союза выставлены в центральных витринах. На видном месте письма, рассказывающие о поиске  сведений о Матвее Путилове. Эти письма  имеют непосредственное отношение к нашему поиску. Их передал в музей фронтовой корреспондент Михаил </a:t>
            </a:r>
            <a:r>
              <a:rPr lang="ru-RU" sz="1200" dirty="0" err="1" smtClean="0"/>
              <a:t>Ингор</a:t>
            </a:r>
            <a:r>
              <a:rPr lang="ru-RU" sz="1200" dirty="0" smtClean="0"/>
              <a:t>. Книги Памяти, воспоминания ветеранов о боевой юности, земля городов-героев, каски, гранаты, патроны, схема боевого пути 308/120-ой дивизии, переписка  с ветеранами  гвардейцами: В. Е. Корнеевым-генерал-майором, бывшим комсоргом дивизии, А. Г. </a:t>
            </a:r>
            <a:r>
              <a:rPr lang="ru-RU" sz="1200" dirty="0" err="1" smtClean="0"/>
              <a:t>Саламатовым</a:t>
            </a:r>
            <a:r>
              <a:rPr lang="ru-RU" sz="1200" dirty="0" smtClean="0"/>
              <a:t>- председателем Совета ветеранов дивизии, бывшей медсестрой Н.А.Вологодской .</a:t>
            </a:r>
          </a:p>
          <a:p>
            <a:pPr algn="just">
              <a:buNone/>
            </a:pPr>
            <a:r>
              <a:rPr lang="ru-RU" sz="1200" dirty="0" smtClean="0"/>
              <a:t>                   Интересны многочисленные видеокассеты,  фотоснимки, рассказывающие о встречах и слетах ветеранов, проводимых как в школе, так и в городах, где проходил боевой путь </a:t>
            </a:r>
            <a:r>
              <a:rPr lang="ru-RU" sz="1200" dirty="0" err="1" smtClean="0"/>
              <a:t>гуртьевцев</a:t>
            </a:r>
            <a:r>
              <a:rPr lang="ru-RU" sz="1200" dirty="0" smtClean="0"/>
              <a:t>. Сибиряки были участниками битвы за Сталинград, Орел,  Минск, Кенигсберг, за Берлин. В музее можно посмотреть фильм (2009 г.) о встрече с учащимися- нашими друзьями из 141-ой минской школы, где также работает музей посвященный 308/120-ой гвардейской мотострелковой  Рогачевская Краснознаменная орденов Суворова и Кутузова дивизии орденов Суворова и  А. Невского. Имеются альбомы  с  фотографиями поездок и экспедиций  - своеобразная летопись содружества ветеранов 308/120-ой дивизии с учащимися школы №4.</a:t>
            </a:r>
          </a:p>
        </p:txBody>
      </p:sp>
      <p:pic>
        <p:nvPicPr>
          <p:cNvPr id="6" name="Picture 3" descr="C:\Documents and Settings\Нина Дмитриевна\Рабочий стол\Фото Фонды\SNV31844.JPG"/>
          <p:cNvPicPr>
            <a:picLocks noChangeAspect="1" noChangeArrowheads="1"/>
          </p:cNvPicPr>
          <p:nvPr/>
        </p:nvPicPr>
        <p:blipFill>
          <a:blip r:embed="rId3" cstate="email">
            <a:extLst>
              <a:ext uri="{28A0092B-C50C-407E-A947-70E740481C1C}">
                <a14:useLocalDpi xmlns:a14="http://schemas.microsoft.com/office/drawing/2010/main"/>
              </a:ext>
            </a:extLst>
          </a:blip>
          <a:srcRect b="-145"/>
          <a:stretch>
            <a:fillRect/>
          </a:stretch>
        </p:blipFill>
        <p:spPr bwMode="auto">
          <a:xfrm rot="5400000">
            <a:off x="-584788" y="370442"/>
            <a:ext cx="2741148" cy="2000264"/>
          </a:xfrm>
          <a:prstGeom prst="rect">
            <a:avLst/>
          </a:prstGeom>
          <a:noFill/>
        </p:spPr>
      </p:pic>
      <p:pic>
        <p:nvPicPr>
          <p:cNvPr id="12290" name="Picture 2" descr="C:\Documents and Settings\Нина Дмитриевна\Рабочий стол\Фото Фонды\SNV3184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608660" y="3323248"/>
            <a:ext cx="2880000" cy="2091372"/>
          </a:xfrm>
          <a:prstGeom prst="rect">
            <a:avLst/>
          </a:prstGeom>
          <a:noFill/>
        </p:spPr>
      </p:pic>
      <p:pic>
        <p:nvPicPr>
          <p:cNvPr id="12291" name="Picture 3" descr="C:\Documents and Settings\Нина Дмитриевна\Рабочий стол\Фото Фонды\SNV3184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2068860" y="360000"/>
            <a:ext cx="2880000" cy="2160000"/>
          </a:xfrm>
          <a:prstGeom prst="rect">
            <a:avLst/>
          </a:prstGeom>
          <a:noFill/>
        </p:spPr>
      </p:pic>
      <p:pic>
        <p:nvPicPr>
          <p:cNvPr id="12292" name="Picture 4" descr="C:\Documents and Settings\Нина Дмитриевна\Рабочий стол\Фото Фонды\SNV3186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71670" y="3357562"/>
            <a:ext cx="2594248" cy="21600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252536" y="-171400"/>
            <a:ext cx="9763126" cy="7324726"/>
          </a:xfrm>
          <a:prstGeom prst="rect">
            <a:avLst/>
          </a:prstGeom>
          <a:noFill/>
        </p:spPr>
      </p:pic>
      <p:sp>
        <p:nvSpPr>
          <p:cNvPr id="25603" name="Text Box 3"/>
          <p:cNvSpPr txBox="1">
            <a:spLocks noChangeArrowheads="1"/>
          </p:cNvSpPr>
          <p:nvPr/>
        </p:nvSpPr>
        <p:spPr bwMode="auto">
          <a:xfrm>
            <a:off x="428596" y="785794"/>
            <a:ext cx="2628929" cy="4929222"/>
          </a:xfrm>
          <a:prstGeom prst="rect">
            <a:avLst/>
          </a:prstGeom>
          <a:solidFill>
            <a:schemeClr val="accent4">
              <a:lumMod val="40000"/>
              <a:lumOff val="60000"/>
            </a:schemeClr>
          </a:solidFill>
          <a:ln w="127000" cmpd="dbl">
            <a:solidFill>
              <a:schemeClr val="accent4">
                <a:lumMod val="60000"/>
                <a:lumOff val="40000"/>
              </a:schemeClr>
            </a:solidFill>
            <a:miter lim="800000"/>
            <a:headEnd/>
            <a:tailEnd/>
          </a:ln>
        </p:spPr>
        <p:txBody>
          <a:bodyPr/>
          <a:lstStyle/>
          <a:p>
            <a:pPr algn="ctr" fontAlgn="base">
              <a:spcBef>
                <a:spcPct val="0"/>
              </a:spcBef>
              <a:spcAft>
                <a:spcPct val="0"/>
              </a:spcAft>
            </a:pPr>
            <a:r>
              <a:rPr lang="ru-RU" sz="1100" b="1" dirty="0">
                <a:latin typeface="Calibri"/>
              </a:rPr>
              <a:t> </a:t>
            </a:r>
            <a:r>
              <a:rPr lang="ru-RU" sz="1400" b="1" dirty="0">
                <a:latin typeface="Calibri"/>
              </a:rPr>
              <a:t>По инициативе группы «Искатель»  изданы 2 книги «Память». </a:t>
            </a:r>
          </a:p>
          <a:p>
            <a:pPr algn="ctr" fontAlgn="base">
              <a:spcBef>
                <a:spcPct val="0"/>
              </a:spcBef>
              <a:spcAft>
                <a:spcPct val="0"/>
              </a:spcAft>
            </a:pPr>
            <a:r>
              <a:rPr lang="ru-RU" sz="1400" b="1" dirty="0">
                <a:latin typeface="Calibri"/>
              </a:rPr>
              <a:t>Связь искателей с  Центральным архивом Министерства обороны Российской Федерации, встречи и переписка с ветеранами и их родственниками дали  возможность собрать информацию о погибших, которая нашла свое отражение в 2-х книгах памяти. </a:t>
            </a:r>
            <a:endParaRPr lang="ru-RU" sz="1400" b="1" dirty="0">
              <a:latin typeface="Times New Roman"/>
            </a:endParaRPr>
          </a:p>
          <a:p>
            <a:pPr algn="ctr" fontAlgn="base">
              <a:spcBef>
                <a:spcPct val="0"/>
              </a:spcBef>
              <a:spcAft>
                <a:spcPts val="1000"/>
              </a:spcAft>
            </a:pPr>
            <a:r>
              <a:rPr lang="ru-RU" sz="1400" b="1" dirty="0">
                <a:latin typeface="Calibri"/>
              </a:rPr>
              <a:t>   Всего на страницах книги увековечено более 6 тысяч имен бойцов </a:t>
            </a:r>
            <a:r>
              <a:rPr lang="ru-RU" sz="1400" b="1" dirty="0">
                <a:latin typeface="Times New Roman"/>
              </a:rPr>
              <a:t>308/120</a:t>
            </a:r>
            <a:r>
              <a:rPr lang="ru-RU" sz="1400" b="1" dirty="0">
                <a:latin typeface="Calibri"/>
              </a:rPr>
              <a:t> гвардейской мотострелковой Рогачевской орденов Красного знамени, Суворова и Кутузова дивизии, отдавших свою жизнь за Родину.</a:t>
            </a:r>
            <a:endParaRPr lang="ru-RU" sz="1400" b="1" i="1" dirty="0">
              <a:latin typeface="Times New Roman"/>
            </a:endParaRPr>
          </a:p>
          <a:p>
            <a:pPr fontAlgn="base">
              <a:spcBef>
                <a:spcPct val="0"/>
              </a:spcBef>
              <a:spcAft>
                <a:spcPts val="1000"/>
              </a:spcAft>
            </a:pPr>
            <a:endParaRPr lang="ru-RU" sz="1100" b="1" i="1" dirty="0">
              <a:latin typeface="Times New Roman"/>
            </a:endParaRPr>
          </a:p>
          <a:p>
            <a:pPr fontAlgn="base">
              <a:spcBef>
                <a:spcPct val="0"/>
              </a:spcBef>
              <a:spcAft>
                <a:spcPct val="0"/>
              </a:spcAft>
            </a:pPr>
            <a:endParaRPr lang="ru-RU" dirty="0">
              <a:latin typeface="Arial" charset="0"/>
            </a:endParaRPr>
          </a:p>
        </p:txBody>
      </p:sp>
      <p:sp>
        <p:nvSpPr>
          <p:cNvPr id="31748" name="Text Box 4"/>
          <p:cNvSpPr txBox="1">
            <a:spLocks noChangeArrowheads="1"/>
          </p:cNvSpPr>
          <p:nvPr/>
        </p:nvSpPr>
        <p:spPr bwMode="auto">
          <a:xfrm>
            <a:off x="1142976" y="0"/>
            <a:ext cx="7543824" cy="495300"/>
          </a:xfrm>
          <a:prstGeom prst="rect">
            <a:avLst/>
          </a:prstGeom>
          <a:solidFill>
            <a:schemeClr val="accent4">
              <a:lumMod val="20000"/>
              <a:lumOff val="80000"/>
            </a:schemeClr>
          </a:solidFill>
          <a:ln w="12700">
            <a:solidFill>
              <a:srgbClr val="BAAFA8"/>
            </a:solidFill>
            <a:miter lim="800000"/>
            <a:headEnd/>
            <a:tailEnd/>
          </a:ln>
          <a:effectLst>
            <a:outerShdw dist="28398" dir="3806097" algn="ctr" rotWithShape="0">
              <a:srgbClr val="453D37">
                <a:alpha val="50000"/>
              </a:srgbClr>
            </a:outerShdw>
          </a:effectLst>
        </p:spPr>
        <p:txBody>
          <a:bodyPr/>
          <a:lstStyle/>
          <a:p>
            <a:pPr algn="ctr" fontAlgn="base">
              <a:spcBef>
                <a:spcPct val="0"/>
              </a:spcBef>
              <a:spcAft>
                <a:spcPts val="1000"/>
              </a:spcAft>
              <a:defRPr/>
            </a:pPr>
            <a:r>
              <a:rPr lang="ru-RU" dirty="0" smtClean="0">
                <a:solidFill>
                  <a:srgbClr val="7030A0"/>
                </a:solidFill>
                <a:latin typeface="Arial" pitchFamily="34" charset="0"/>
              </a:rPr>
              <a:t>Основной результат поисково-исследовательской работы</a:t>
            </a:r>
            <a:endParaRPr lang="ru-RU" dirty="0">
              <a:solidFill>
                <a:srgbClr val="7030A0"/>
              </a:solidFill>
              <a:latin typeface="Arial" pitchFamily="34" charset="0"/>
            </a:endParaRPr>
          </a:p>
        </p:txBody>
      </p:sp>
      <p:pic>
        <p:nvPicPr>
          <p:cNvPr id="25606" name="Рисунок 7" descr="3333"/>
          <p:cNvPicPr>
            <a:picLocks noChangeAspect="1" noChangeArrowheads="1"/>
          </p:cNvPicPr>
          <p:nvPr/>
        </p:nvPicPr>
        <p:blipFill>
          <a:blip r:embed="rId3" cstate="screen">
            <a:lum contrast="20000"/>
          </a:blip>
          <a:srcRect/>
          <a:stretch>
            <a:fillRect/>
          </a:stretch>
        </p:blipFill>
        <p:spPr bwMode="auto">
          <a:xfrm rot="-378842">
            <a:off x="3466905" y="1055944"/>
            <a:ext cx="2503488" cy="3425825"/>
          </a:xfrm>
          <a:prstGeom prst="rect">
            <a:avLst/>
          </a:prstGeom>
          <a:noFill/>
        </p:spPr>
      </p:pic>
      <p:pic>
        <p:nvPicPr>
          <p:cNvPr id="25607" name="Рисунок 8" descr="I8888A"/>
          <p:cNvPicPr>
            <a:picLocks noChangeAspect="1" noChangeArrowheads="1"/>
          </p:cNvPicPr>
          <p:nvPr/>
        </p:nvPicPr>
        <p:blipFill>
          <a:blip r:embed="rId4" cstate="screen">
            <a:lum contrast="20000"/>
          </a:blip>
          <a:srcRect/>
          <a:stretch>
            <a:fillRect/>
          </a:stretch>
        </p:blipFill>
        <p:spPr bwMode="auto">
          <a:xfrm rot="271672">
            <a:off x="6138863" y="1096963"/>
            <a:ext cx="2579687" cy="3586162"/>
          </a:xfrm>
          <a:prstGeom prst="rect">
            <a:avLst/>
          </a:prstGeom>
          <a:noFill/>
        </p:spPr>
      </p:pic>
      <p:pic>
        <p:nvPicPr>
          <p:cNvPr id="25608" name="Рисунок 9" descr="777A"/>
          <p:cNvPicPr>
            <a:picLocks noChangeAspect="1" noChangeArrowheads="1"/>
          </p:cNvPicPr>
          <p:nvPr/>
        </p:nvPicPr>
        <p:blipFill>
          <a:blip r:embed="rId5" cstate="screen">
            <a:lum bright="-42000"/>
          </a:blip>
          <a:srcRect/>
          <a:stretch>
            <a:fillRect/>
          </a:stretch>
        </p:blipFill>
        <p:spPr bwMode="auto">
          <a:xfrm>
            <a:off x="4786313" y="2643188"/>
            <a:ext cx="2478087" cy="3165475"/>
          </a:xfrm>
          <a:prstGeom prst="rect">
            <a:avLst/>
          </a:prstGeom>
          <a:noFill/>
        </p:spPr>
      </p:pic>
      <p:sp>
        <p:nvSpPr>
          <p:cNvPr id="31759" name="Text Box 14"/>
          <p:cNvSpPr txBox="1">
            <a:spLocks noChangeArrowheads="1"/>
          </p:cNvSpPr>
          <p:nvPr/>
        </p:nvSpPr>
        <p:spPr bwMode="auto">
          <a:xfrm>
            <a:off x="251520" y="5857875"/>
            <a:ext cx="8535321" cy="1000125"/>
          </a:xfrm>
          <a:prstGeom prst="rect">
            <a:avLst/>
          </a:prstGeom>
          <a:gradFill rotWithShape="0">
            <a:gsLst>
              <a:gs pos="0">
                <a:srgbClr val="FFFFFF"/>
              </a:gs>
              <a:gs pos="100000">
                <a:srgbClr val="ECD2B6"/>
              </a:gs>
            </a:gsLst>
            <a:lin ang="5400000" scaled="1"/>
          </a:gradFill>
          <a:ln w="12700">
            <a:solidFill>
              <a:schemeClr val="accent4">
                <a:lumMod val="60000"/>
                <a:lumOff val="40000"/>
              </a:schemeClr>
            </a:solidFill>
            <a:miter lim="800000"/>
            <a:headEnd/>
            <a:tailEnd/>
          </a:ln>
          <a:effectLst>
            <a:outerShdw dist="28398" dir="3806097" algn="ctr" rotWithShape="0">
              <a:srgbClr val="6F471C">
                <a:alpha val="50000"/>
              </a:srgbClr>
            </a:outerShdw>
          </a:effectLst>
        </p:spPr>
        <p:txBody>
          <a:bodyPr/>
          <a:lstStyle/>
          <a:p>
            <a:pPr algn="just" fontAlgn="base">
              <a:spcBef>
                <a:spcPct val="0"/>
              </a:spcBef>
              <a:spcAft>
                <a:spcPts val="1000"/>
              </a:spcAft>
              <a:defRPr/>
            </a:pPr>
            <a:r>
              <a:rPr lang="ru-RU" sz="1400" b="1" dirty="0">
                <a:latin typeface="Calibri" pitchFamily="34" charset="0"/>
              </a:rPr>
              <a:t>Искатели нашей школы выполнили долг памяти перед ветеранами и перед всеми жителями города,  издав буклет «Солдаты, подарившие планете Великий май,  победный май». В нем размещены фотографии и информация  о </a:t>
            </a:r>
            <a:r>
              <a:rPr lang="ru-RU" sz="1400" b="1" dirty="0">
                <a:latin typeface="Times New Roman" pitchFamily="18" charset="0"/>
              </a:rPr>
              <a:t>154 </a:t>
            </a:r>
            <a:r>
              <a:rPr lang="ru-RU" sz="1400" b="1" dirty="0">
                <a:latin typeface="Calibri" pitchFamily="34" charset="0"/>
              </a:rPr>
              <a:t>ветеранах, проживающих в г. Нефтеюганске. Накануне </a:t>
            </a:r>
            <a:r>
              <a:rPr lang="ru-RU" sz="1400" b="1" dirty="0">
                <a:latin typeface="Times New Roman" pitchFamily="18" charset="0"/>
              </a:rPr>
              <a:t>65</a:t>
            </a:r>
            <a:r>
              <a:rPr lang="ru-RU" sz="1400" b="1" dirty="0">
                <a:latin typeface="Calibri" pitchFamily="34" charset="0"/>
              </a:rPr>
              <a:t>-годовщины Великой </a:t>
            </a:r>
            <a:r>
              <a:rPr lang="ru-RU" sz="1400" b="1" dirty="0" smtClean="0">
                <a:latin typeface="Calibri" pitchFamily="34" charset="0"/>
              </a:rPr>
              <a:t>Победы выпустили диск, посвященный ветеранам, проживающим в нашем городе.                   </a:t>
            </a:r>
            <a:endParaRPr lang="ru-RU" sz="2400" dirty="0">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Documents and Settings\Нина Дмитриевна\Мои документы\Мои рисунки\image001Фон.jpg"/>
          <p:cNvPicPr>
            <a:picLocks noChangeAspect="1" noChangeArrowheads="1"/>
          </p:cNvPicPr>
          <p:nvPr/>
        </p:nvPicPr>
        <p:blipFill>
          <a:blip r:embed="rId3" cstate="screen"/>
          <a:srcRect/>
          <a:stretch>
            <a:fillRect/>
          </a:stretch>
        </p:blipFill>
        <p:spPr bwMode="auto">
          <a:xfrm>
            <a:off x="-357222" y="-466726"/>
            <a:ext cx="9763126" cy="7324726"/>
          </a:xfrm>
          <a:prstGeom prst="rect">
            <a:avLst/>
          </a:prstGeom>
          <a:noFill/>
        </p:spPr>
      </p:pic>
      <p:pic>
        <p:nvPicPr>
          <p:cNvPr id="3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868" y="3053950"/>
            <a:ext cx="1500198" cy="1125149"/>
          </a:xfrm>
          <a:prstGeom prst="rect">
            <a:avLst/>
          </a:prstGeom>
          <a:noFill/>
          <a:ln w="9525">
            <a:noFill/>
            <a:miter lim="800000"/>
            <a:headEnd/>
            <a:tailEnd/>
          </a:ln>
          <a:effectLst/>
        </p:spPr>
      </p:pic>
      <p:sp>
        <p:nvSpPr>
          <p:cNvPr id="9" name="Скругленный прямоугольник 8"/>
          <p:cNvSpPr/>
          <p:nvPr/>
        </p:nvSpPr>
        <p:spPr>
          <a:xfrm>
            <a:off x="3071802" y="2786058"/>
            <a:ext cx="2571768" cy="15716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solidFill>
                <a:srgbClr val="FFC000"/>
              </a:solidFill>
            </a:endParaRPr>
          </a:p>
        </p:txBody>
      </p:sp>
      <p:sp>
        <p:nvSpPr>
          <p:cNvPr id="56" name="Овал 55"/>
          <p:cNvSpPr/>
          <p:nvPr/>
        </p:nvSpPr>
        <p:spPr>
          <a:xfrm>
            <a:off x="3286116" y="2857496"/>
            <a:ext cx="2071702" cy="1500198"/>
          </a:xfrm>
          <a:prstGeom prst="ellipse">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C000"/>
                </a:solidFill>
              </a:rPr>
              <a:t>Совет музея</a:t>
            </a:r>
            <a:endParaRPr lang="ru-RU" b="1" dirty="0"/>
          </a:p>
        </p:txBody>
      </p:sp>
      <p:sp>
        <p:nvSpPr>
          <p:cNvPr id="2" name="Заголовок 1"/>
          <p:cNvSpPr>
            <a:spLocks noGrp="1"/>
          </p:cNvSpPr>
          <p:nvPr>
            <p:ph type="title"/>
          </p:nvPr>
        </p:nvSpPr>
        <p:spPr>
          <a:xfrm>
            <a:off x="-180528" y="-238336"/>
            <a:ext cx="6336704" cy="476672"/>
          </a:xfrm>
          <a:solidFill>
            <a:schemeClr val="accent4">
              <a:lumMod val="20000"/>
              <a:lumOff val="80000"/>
            </a:schemeClr>
          </a:solidFill>
        </p:spPr>
        <p:txBody>
          <a:bodyPr>
            <a:normAutofit fontScale="90000"/>
          </a:bodyPr>
          <a:lstStyle/>
          <a:p>
            <a:r>
              <a:rPr lang="ru-RU" dirty="0" smtClean="0"/>
              <a:t/>
            </a:r>
            <a:br>
              <a:rPr lang="ru-RU" dirty="0" smtClean="0"/>
            </a:br>
            <a:r>
              <a:rPr lang="ru-RU" sz="4000" dirty="0" smtClean="0">
                <a:solidFill>
                  <a:schemeClr val="accent4">
                    <a:lumMod val="75000"/>
                  </a:schemeClr>
                </a:solidFill>
              </a:rPr>
              <a:t>Укрепляются наши связи </a:t>
            </a:r>
            <a:r>
              <a:rPr lang="ru-RU" dirty="0" smtClean="0">
                <a:solidFill>
                  <a:srgbClr val="FFC000"/>
                </a:solidFill>
              </a:rPr>
              <a:t/>
            </a:r>
            <a:br>
              <a:rPr lang="ru-RU" dirty="0" smtClean="0">
                <a:solidFill>
                  <a:srgbClr val="FFC000"/>
                </a:solidFill>
              </a:rPr>
            </a:br>
            <a:endParaRPr lang="ru-RU" dirty="0"/>
          </a:p>
        </p:txBody>
      </p:sp>
      <p:sp>
        <p:nvSpPr>
          <p:cNvPr id="4" name="Скругленный прямоугольник 3"/>
          <p:cNvSpPr/>
          <p:nvPr/>
        </p:nvSpPr>
        <p:spPr>
          <a:xfrm>
            <a:off x="357158" y="1785926"/>
            <a:ext cx="2214578" cy="1128714"/>
          </a:xfrm>
          <a:prstGeom prst="roundRect">
            <a:avLst/>
          </a:prstGeom>
          <a:solidFill>
            <a:schemeClr val="accent6">
              <a:lumMod val="75000"/>
            </a:schemeClr>
          </a:solidFill>
          <a:effectLst>
            <a:glow rad="63500">
              <a:schemeClr val="accent2">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Клуб </a:t>
            </a:r>
          </a:p>
          <a:p>
            <a:pPr algn="ctr"/>
            <a:r>
              <a:rPr lang="ru-RU" b="1" dirty="0" smtClean="0"/>
              <a:t>фронтовых друзей</a:t>
            </a:r>
          </a:p>
          <a:p>
            <a:pPr algn="ctr"/>
            <a:endParaRPr lang="ru-RU" dirty="0"/>
          </a:p>
        </p:txBody>
      </p:sp>
      <p:sp>
        <p:nvSpPr>
          <p:cNvPr id="5" name="Скругленный прямоугольник 4"/>
          <p:cNvSpPr/>
          <p:nvPr/>
        </p:nvSpPr>
        <p:spPr>
          <a:xfrm>
            <a:off x="3143240" y="1643050"/>
            <a:ext cx="2357454" cy="914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b="1" dirty="0" smtClean="0"/>
              <a:t>336-я бригада </a:t>
            </a:r>
          </a:p>
          <a:p>
            <a:pPr algn="ctr"/>
            <a:r>
              <a:rPr lang="ru-RU" b="1" dirty="0" smtClean="0"/>
              <a:t>морской пехоты</a:t>
            </a:r>
            <a:endParaRPr lang="ru-RU" b="1" dirty="0"/>
          </a:p>
        </p:txBody>
      </p:sp>
      <p:sp>
        <p:nvSpPr>
          <p:cNvPr id="7" name="Скругленный прямоугольник 6"/>
          <p:cNvSpPr/>
          <p:nvPr/>
        </p:nvSpPr>
        <p:spPr>
          <a:xfrm>
            <a:off x="6286512" y="1643050"/>
            <a:ext cx="2214578" cy="128588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b="1" dirty="0" smtClean="0"/>
          </a:p>
          <a:p>
            <a:pPr algn="ctr"/>
            <a:r>
              <a:rPr lang="ru-RU" b="1" dirty="0" smtClean="0"/>
              <a:t>Мотострелковая </a:t>
            </a:r>
          </a:p>
          <a:p>
            <a:pPr algn="ctr"/>
            <a:r>
              <a:rPr lang="ru-RU" b="1" dirty="0" smtClean="0"/>
              <a:t>бригада</a:t>
            </a:r>
          </a:p>
          <a:p>
            <a:pPr algn="ctr"/>
            <a:r>
              <a:rPr lang="ru-RU" b="1" dirty="0" smtClean="0"/>
              <a:t>г.Минск</a:t>
            </a:r>
            <a:endParaRPr lang="ru-RU" dirty="0" smtClean="0"/>
          </a:p>
          <a:p>
            <a:pPr algn="ctr"/>
            <a:endParaRPr lang="ru-RU" dirty="0"/>
          </a:p>
        </p:txBody>
      </p:sp>
      <p:sp>
        <p:nvSpPr>
          <p:cNvPr id="8" name="Скругленный прямоугольник 7"/>
          <p:cNvSpPr/>
          <p:nvPr/>
        </p:nvSpPr>
        <p:spPr>
          <a:xfrm>
            <a:off x="285720" y="3000372"/>
            <a:ext cx="2357454" cy="10572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b="1" dirty="0" smtClean="0"/>
          </a:p>
          <a:p>
            <a:pPr algn="ctr"/>
            <a:r>
              <a:rPr lang="ru-RU" b="1" dirty="0" smtClean="0"/>
              <a:t>Совет старожилов</a:t>
            </a:r>
          </a:p>
          <a:p>
            <a:pPr algn="ctr"/>
            <a:endParaRPr lang="ru-RU" dirty="0" smtClean="0"/>
          </a:p>
          <a:p>
            <a:pPr algn="ctr"/>
            <a:endParaRPr lang="ru-RU" dirty="0"/>
          </a:p>
        </p:txBody>
      </p:sp>
      <p:sp>
        <p:nvSpPr>
          <p:cNvPr id="10" name="Скругленный прямоугольник 9"/>
          <p:cNvSpPr/>
          <p:nvPr/>
        </p:nvSpPr>
        <p:spPr>
          <a:xfrm>
            <a:off x="6156176" y="4149080"/>
            <a:ext cx="2428892" cy="914400"/>
          </a:xfrm>
          <a:prstGeom prst="roundRect">
            <a:avLst/>
          </a:prstGeom>
          <a:gradFill>
            <a:gsLst>
              <a:gs pos="0">
                <a:srgbClr val="DDEBCF"/>
              </a:gs>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p>
          <a:p>
            <a:pPr algn="ctr"/>
            <a:r>
              <a:rPr lang="ru-RU" b="1" dirty="0" smtClean="0"/>
              <a:t>Омский кадетский </a:t>
            </a:r>
          </a:p>
          <a:p>
            <a:pPr algn="ctr"/>
            <a:r>
              <a:rPr lang="ru-RU" b="1" dirty="0" smtClean="0"/>
              <a:t>корпус</a:t>
            </a:r>
          </a:p>
          <a:p>
            <a:pPr algn="ctr"/>
            <a:endParaRPr lang="ru-RU" dirty="0"/>
          </a:p>
        </p:txBody>
      </p:sp>
      <p:sp>
        <p:nvSpPr>
          <p:cNvPr id="11" name="Скругленный прямоугольник 10"/>
          <p:cNvSpPr/>
          <p:nvPr/>
        </p:nvSpPr>
        <p:spPr>
          <a:xfrm>
            <a:off x="357158" y="4143380"/>
            <a:ext cx="2286016" cy="914400"/>
          </a:xfrm>
          <a:prstGeom prst="roundRect">
            <a:avLst/>
          </a:prstGeom>
          <a:effectLst>
            <a:glow rad="635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err="1" smtClean="0"/>
              <a:t>Нефтеюганский</a:t>
            </a:r>
            <a:r>
              <a:rPr lang="ru-RU" dirty="0" smtClean="0"/>
              <a:t> музейный комплекс</a:t>
            </a:r>
            <a:endParaRPr lang="ru-RU" dirty="0"/>
          </a:p>
        </p:txBody>
      </p:sp>
      <p:pic>
        <p:nvPicPr>
          <p:cNvPr id="3379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24000" y="-171400"/>
            <a:ext cx="2100528" cy="1296144"/>
          </a:xfrm>
          <a:prstGeom prst="rect">
            <a:avLst/>
          </a:prstGeom>
          <a:noFill/>
          <a:ln w="9525">
            <a:noFill/>
            <a:miter lim="800000"/>
            <a:headEnd/>
            <a:tailEnd/>
          </a:ln>
          <a:effectLst/>
        </p:spPr>
      </p:pic>
      <p:graphicFrame>
        <p:nvGraphicFramePr>
          <p:cNvPr id="69633" name="Object 1"/>
          <p:cNvGraphicFramePr>
            <a:graphicFrameLocks noGrp="1" noChangeAspect="1"/>
          </p:cNvGraphicFramePr>
          <p:nvPr>
            <p:ph idx="1"/>
          </p:nvPr>
        </p:nvGraphicFramePr>
        <p:xfrm>
          <a:off x="2928926" y="4500570"/>
          <a:ext cx="2701925" cy="2098748"/>
        </p:xfrm>
        <a:graphic>
          <a:graphicData uri="http://schemas.openxmlformats.org/presentationml/2006/ole">
            <mc:AlternateContent xmlns:mc="http://schemas.openxmlformats.org/markup-compatibility/2006">
              <mc:Choice xmlns:v="urn:schemas-microsoft-com:vml" Requires="v">
                <p:oleObj spid="_x0000_s3096" name="CorelDRAW" r:id="rId6" imgW="2773080" imgH="2154960" progId="">
                  <p:embed/>
                </p:oleObj>
              </mc:Choice>
              <mc:Fallback>
                <p:oleObj name="CorelDRAW" r:id="rId6" imgW="2773080" imgH="215496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926" y="4500570"/>
                        <a:ext cx="2701925" cy="209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Скругленный прямоугольник 14"/>
          <p:cNvSpPr/>
          <p:nvPr/>
        </p:nvSpPr>
        <p:spPr>
          <a:xfrm>
            <a:off x="6516216" y="3000372"/>
            <a:ext cx="1984874" cy="1004692"/>
          </a:xfrm>
          <a:prstGeom prst="roundRect">
            <a:avLst/>
          </a:prstGeom>
          <a:solidFill>
            <a:schemeClr val="accent2">
              <a:lumMod val="50000"/>
            </a:schemeClr>
          </a:solidFill>
          <a:ln>
            <a:noFill/>
          </a:ln>
          <a:effectLst>
            <a:glow rad="635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СМИ</a:t>
            </a:r>
          </a:p>
          <a:p>
            <a:pPr algn="ctr"/>
            <a:endParaRPr lang="ru-RU" dirty="0"/>
          </a:p>
        </p:txBody>
      </p:sp>
      <p:sp>
        <p:nvSpPr>
          <p:cNvPr id="16" name="Скругленный прямоугольник 15"/>
          <p:cNvSpPr/>
          <p:nvPr/>
        </p:nvSpPr>
        <p:spPr>
          <a:xfrm>
            <a:off x="5929322" y="5286388"/>
            <a:ext cx="2928958" cy="1357298"/>
          </a:xfrm>
          <a:prstGeom prst="roundRect">
            <a:avLst/>
          </a:prstGeom>
          <a:effectLst>
            <a:glow rad="635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dirty="0" smtClean="0"/>
              <a:t>Общественные организации ветеранов: Минска, </a:t>
            </a:r>
            <a:r>
              <a:rPr lang="ru-RU" sz="1600" dirty="0" err="1" smtClean="0"/>
              <a:t>Ханты-Мансийска,Сургута</a:t>
            </a:r>
            <a:r>
              <a:rPr lang="ru-RU" sz="1600" dirty="0" smtClean="0"/>
              <a:t>, Омска, </a:t>
            </a:r>
            <a:r>
              <a:rPr lang="ru-RU" sz="1600" dirty="0" err="1" smtClean="0"/>
              <a:t>Пыть-яха</a:t>
            </a:r>
            <a:r>
              <a:rPr lang="ru-RU" sz="1600" dirty="0" smtClean="0"/>
              <a:t>.</a:t>
            </a:r>
            <a:endParaRPr lang="ru-RU" sz="1600" dirty="0"/>
          </a:p>
        </p:txBody>
      </p:sp>
      <p:cxnSp>
        <p:nvCxnSpPr>
          <p:cNvPr id="18" name="Прямая со стрелкой 17"/>
          <p:cNvCxnSpPr/>
          <p:nvPr/>
        </p:nvCxnSpPr>
        <p:spPr>
          <a:xfrm rot="10800000">
            <a:off x="2571736" y="2786058"/>
            <a:ext cx="428628"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9" idx="1"/>
            <a:endCxn id="8" idx="3"/>
          </p:cNvCxnSpPr>
          <p:nvPr/>
        </p:nvCxnSpPr>
        <p:spPr>
          <a:xfrm rot="10800000">
            <a:off x="2643174" y="3529010"/>
            <a:ext cx="428628" cy="42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9" idx="0"/>
          </p:cNvCxnSpPr>
          <p:nvPr/>
        </p:nvCxnSpPr>
        <p:spPr>
          <a:xfrm rot="5400000" flipH="1" flipV="1">
            <a:off x="4251323" y="2678901"/>
            <a:ext cx="21352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5643570" y="2428868"/>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9" idx="3"/>
            <a:endCxn id="15" idx="1"/>
          </p:cNvCxnSpPr>
          <p:nvPr/>
        </p:nvCxnSpPr>
        <p:spPr>
          <a:xfrm flipV="1">
            <a:off x="5643570" y="3502718"/>
            <a:ext cx="872646" cy="691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endCxn id="10" idx="1"/>
          </p:cNvCxnSpPr>
          <p:nvPr/>
        </p:nvCxnSpPr>
        <p:spPr>
          <a:xfrm>
            <a:off x="5584672" y="4149080"/>
            <a:ext cx="571504"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16200000" flipH="1">
            <a:off x="4714876" y="4357694"/>
            <a:ext cx="1214446"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2786050" y="4429132"/>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Скругленный прямоугольник 47"/>
          <p:cNvSpPr/>
          <p:nvPr/>
        </p:nvSpPr>
        <p:spPr>
          <a:xfrm>
            <a:off x="323528" y="5157192"/>
            <a:ext cx="2605398" cy="1440160"/>
          </a:xfrm>
          <a:prstGeom prst="roundRect">
            <a:avLst/>
          </a:prstGeom>
          <a:effectLst>
            <a:glow rad="63500">
              <a:schemeClr val="accent2">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Учреждения образования: Самофаловки, Омска, Минска, </a:t>
            </a:r>
            <a:r>
              <a:rPr lang="ru-RU" sz="1400" dirty="0" err="1" smtClean="0"/>
              <a:t>Пыть-яха</a:t>
            </a:r>
            <a:r>
              <a:rPr lang="ru-RU" sz="1400" dirty="0" smtClean="0"/>
              <a:t>, </a:t>
            </a:r>
            <a:r>
              <a:rPr lang="ru-RU" sz="1400" dirty="0" err="1" smtClean="0"/>
              <a:t>Сургута,Пойкова</a:t>
            </a:r>
            <a:r>
              <a:rPr lang="ru-RU" sz="1400" dirty="0" smtClean="0"/>
              <a:t> , Нефтеюганска</a:t>
            </a:r>
            <a:endParaRPr lang="ru-RU" sz="1400" dirty="0"/>
          </a:p>
        </p:txBody>
      </p:sp>
      <p:cxnSp>
        <p:nvCxnSpPr>
          <p:cNvPr id="51" name="Прямая со стрелкой 50"/>
          <p:cNvCxnSpPr/>
          <p:nvPr/>
        </p:nvCxnSpPr>
        <p:spPr>
          <a:xfrm rot="5400000">
            <a:off x="2700326" y="4371980"/>
            <a:ext cx="457200"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9634" name="Object 2"/>
          <p:cNvGraphicFramePr>
            <a:graphicFrameLocks noChangeAspect="1"/>
          </p:cNvGraphicFramePr>
          <p:nvPr/>
        </p:nvGraphicFramePr>
        <p:xfrm>
          <a:off x="428596" y="857232"/>
          <a:ext cx="4357718" cy="785818"/>
        </p:xfrm>
        <a:graphic>
          <a:graphicData uri="http://schemas.openxmlformats.org/presentationml/2006/ole">
            <mc:AlternateContent xmlns:mc="http://schemas.openxmlformats.org/markup-compatibility/2006">
              <mc:Choice xmlns:v="urn:schemas-microsoft-com:vml" Requires="v">
                <p:oleObj spid="_x0000_s3097" r:id="rId8" imgW="3857400" imgH="627840" progId="">
                  <p:embed/>
                </p:oleObj>
              </mc:Choice>
              <mc:Fallback>
                <p:oleObj r:id="rId8" imgW="3857400" imgH="6278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596" y="857232"/>
                        <a:ext cx="4357718"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Скругленный прямоугольник 25"/>
          <p:cNvSpPr/>
          <p:nvPr/>
        </p:nvSpPr>
        <p:spPr>
          <a:xfrm>
            <a:off x="4929190" y="214290"/>
            <a:ext cx="2000264" cy="1071570"/>
          </a:xfrm>
          <a:prstGeom prst="roundRect">
            <a:avLst/>
          </a:prstGeom>
          <a:solidFill>
            <a:srgbClr val="FFC000"/>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Ветераны 308/120</a:t>
            </a:r>
          </a:p>
          <a:p>
            <a:pPr algn="ctr"/>
            <a:endParaRPr lang="ru-RU" dirty="0"/>
          </a:p>
        </p:txBody>
      </p:sp>
      <p:cxnSp>
        <p:nvCxnSpPr>
          <p:cNvPr id="29" name="Прямая со стрелкой 28"/>
          <p:cNvCxnSpPr/>
          <p:nvPr/>
        </p:nvCxnSpPr>
        <p:spPr>
          <a:xfrm rot="5400000" flipH="1" flipV="1">
            <a:off x="5107785" y="1678769"/>
            <a:ext cx="1428760"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Скругленный прямоугольник 34"/>
          <p:cNvSpPr/>
          <p:nvPr/>
        </p:nvSpPr>
        <p:spPr>
          <a:xfrm>
            <a:off x="3563888" y="5301208"/>
            <a:ext cx="2016224"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Музеи округа, Волгограда</a:t>
            </a:r>
          </a:p>
          <a:p>
            <a:pPr algn="ctr"/>
            <a:r>
              <a:rPr lang="ru-RU" sz="1400" dirty="0" smtClean="0"/>
              <a:t>Омска, городской и центральные архивы</a:t>
            </a:r>
            <a:endParaRPr lang="ru-RU" sz="1400" dirty="0"/>
          </a:p>
        </p:txBody>
      </p:sp>
      <p:cxnSp>
        <p:nvCxnSpPr>
          <p:cNvPr id="37" name="Прямая со стрелкой 36"/>
          <p:cNvCxnSpPr>
            <a:stCxn id="9" idx="2"/>
          </p:cNvCxnSpPr>
          <p:nvPr/>
        </p:nvCxnSpPr>
        <p:spPr>
          <a:xfrm rot="16200000" flipH="1">
            <a:off x="3893339" y="4822041"/>
            <a:ext cx="100013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36296" y="980728"/>
            <a:ext cx="2021707" cy="577081"/>
          </a:xfrm>
          <a:prstGeom prst="rect">
            <a:avLst/>
          </a:prstGeom>
          <a:solidFill>
            <a:schemeClr val="accent4">
              <a:lumMod val="20000"/>
              <a:lumOff val="80000"/>
            </a:schemeClr>
          </a:solidFill>
          <a:ln>
            <a:noFill/>
          </a:ln>
        </p:spPr>
        <p:txBody>
          <a:bodyPr wrap="none" rtlCol="0">
            <a:spAutoFit/>
          </a:bodyPr>
          <a:lstStyle/>
          <a:p>
            <a:r>
              <a:rPr lang="ru-RU" sz="1050" dirty="0" err="1" smtClean="0"/>
              <a:t>Бессценный</a:t>
            </a:r>
            <a:r>
              <a:rPr lang="ru-RU" sz="1050" dirty="0" smtClean="0"/>
              <a:t> опыт приобретают </a:t>
            </a:r>
          </a:p>
          <a:p>
            <a:r>
              <a:rPr lang="ru-RU" sz="1050" dirty="0" smtClean="0"/>
              <a:t>активисты музея, посещая  </a:t>
            </a:r>
          </a:p>
          <a:p>
            <a:r>
              <a:rPr lang="ru-RU" sz="1050" dirty="0" smtClean="0"/>
              <a:t>городской музейный комплекс.</a:t>
            </a:r>
            <a:endParaRPr lang="ru-RU" sz="1050" dirty="0"/>
          </a:p>
        </p:txBody>
      </p:sp>
      <p:pic>
        <p:nvPicPr>
          <p:cNvPr id="40" name="Picture 5"/>
          <p:cNvPicPr>
            <a:picLocks noChangeAspect="1" noChangeArrowheads="1"/>
          </p:cNvPicPr>
          <p:nvPr/>
        </p:nvPicPr>
        <p:blipFill>
          <a:blip r:embed="rId10" cstate="email">
            <a:lum bright="20000"/>
            <a:extLst>
              <a:ext uri="{28A0092B-C50C-407E-A947-70E740481C1C}">
                <a14:useLocalDpi xmlns:a14="http://schemas.microsoft.com/office/drawing/2010/main"/>
              </a:ext>
            </a:extLst>
          </a:blip>
          <a:srcRect/>
          <a:stretch>
            <a:fillRect/>
          </a:stretch>
        </p:blipFill>
        <p:spPr bwMode="auto">
          <a:xfrm>
            <a:off x="-324544" y="332656"/>
            <a:ext cx="1920875" cy="1296144"/>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57222" y="-466726"/>
            <a:ext cx="9763126" cy="7324726"/>
          </a:xfrm>
          <a:prstGeom prst="rect">
            <a:avLst/>
          </a:prstGeom>
          <a:noFill/>
        </p:spPr>
      </p:pic>
      <p:sp>
        <p:nvSpPr>
          <p:cNvPr id="2" name="Заголовок 1"/>
          <p:cNvSpPr>
            <a:spLocks noGrp="1"/>
          </p:cNvSpPr>
          <p:nvPr>
            <p:ph type="title"/>
          </p:nvPr>
        </p:nvSpPr>
        <p:spPr>
          <a:xfrm>
            <a:off x="467544" y="0"/>
            <a:ext cx="8229600" cy="720000"/>
          </a:xfrm>
          <a:solidFill>
            <a:schemeClr val="accent4">
              <a:lumMod val="40000"/>
              <a:lumOff val="60000"/>
            </a:schemeClr>
          </a:solidFill>
        </p:spPr>
        <p:txBody>
          <a:bodyPr>
            <a:normAutofit fontScale="90000"/>
          </a:bodyPr>
          <a:lstStyle/>
          <a:p>
            <a:r>
              <a:rPr lang="ru-RU" sz="3100" dirty="0" smtClean="0">
                <a:solidFill>
                  <a:srgbClr val="7030A0"/>
                </a:solidFill>
                <a:latin typeface="+mn-lt"/>
              </a:rPr>
              <a:t>Выступления в средствах массовой информации</a:t>
            </a:r>
            <a:endParaRPr lang="ru-RU" dirty="0">
              <a:solidFill>
                <a:srgbClr val="7030A0"/>
              </a:solidFill>
              <a:latin typeface="+mn-lt"/>
            </a:endParaRPr>
          </a:p>
        </p:txBody>
      </p:sp>
      <p:pic>
        <p:nvPicPr>
          <p:cNvPr id="135170" name="Picture 2"/>
          <p:cNvPicPr>
            <a:picLocks noChangeAspect="1" noChangeArrowheads="1"/>
          </p:cNvPicPr>
          <p:nvPr/>
        </p:nvPicPr>
        <p:blipFill>
          <a:blip r:embed="rId3" cstate="email">
            <a:lum bright="20000" contrast="20000"/>
            <a:extLst>
              <a:ext uri="{28A0092B-C50C-407E-A947-70E740481C1C}">
                <a14:useLocalDpi xmlns:a14="http://schemas.microsoft.com/office/drawing/2010/main"/>
              </a:ext>
            </a:extLst>
          </a:blip>
          <a:srcRect/>
          <a:stretch>
            <a:fillRect/>
          </a:stretch>
        </p:blipFill>
        <p:spPr bwMode="auto">
          <a:xfrm rot="16200000">
            <a:off x="-1548679" y="2348881"/>
            <a:ext cx="5328592" cy="2736305"/>
          </a:xfrm>
          <a:prstGeom prst="rect">
            <a:avLst/>
          </a:prstGeom>
          <a:noFill/>
          <a:ln w="9525">
            <a:noFill/>
            <a:miter lim="800000"/>
            <a:headEnd/>
            <a:tailEnd/>
          </a:ln>
          <a:effectLst/>
        </p:spPr>
      </p:pic>
      <p:pic>
        <p:nvPicPr>
          <p:cNvPr id="135172" name="Picture 4"/>
          <p:cNvPicPr>
            <a:picLocks noGrp="1" noChangeAspect="1" noChangeArrowheads="1"/>
          </p:cNvPicPr>
          <p:nvPr>
            <p:ph idx="1"/>
          </p:nvPr>
        </p:nvPicPr>
        <p:blipFill>
          <a:blip r:embed="rId4" cstate="email">
            <a:lum bright="20000" contrast="20000"/>
            <a:extLst>
              <a:ext uri="{28A0092B-C50C-407E-A947-70E740481C1C}">
                <a14:useLocalDpi xmlns:a14="http://schemas.microsoft.com/office/drawing/2010/main"/>
              </a:ext>
            </a:extLst>
          </a:blip>
          <a:srcRect/>
          <a:stretch>
            <a:fillRect/>
          </a:stretch>
        </p:blipFill>
        <p:spPr bwMode="auto">
          <a:xfrm rot="16200000">
            <a:off x="2298424" y="1598120"/>
            <a:ext cx="4797152" cy="3418352"/>
          </a:xfrm>
          <a:prstGeom prst="rect">
            <a:avLst/>
          </a:prstGeom>
          <a:noFill/>
          <a:ln w="9525">
            <a:noFill/>
            <a:miter lim="800000"/>
            <a:headEnd/>
            <a:tailEnd/>
          </a:ln>
          <a:effectLst/>
        </p:spPr>
      </p:pic>
      <p:pic>
        <p:nvPicPr>
          <p:cNvPr id="135171" name="Picture 3"/>
          <p:cNvPicPr>
            <a:picLocks noChangeAspect="1" noChangeArrowheads="1"/>
          </p:cNvPicPr>
          <p:nvPr/>
        </p:nvPicPr>
        <p:blipFill>
          <a:blip r:embed="rId5" cstate="email">
            <a:lum contrast="20000"/>
            <a:extLst>
              <a:ext uri="{28A0092B-C50C-407E-A947-70E740481C1C}">
                <a14:useLocalDpi xmlns:a14="http://schemas.microsoft.com/office/drawing/2010/main"/>
              </a:ext>
            </a:extLst>
          </a:blip>
          <a:srcRect/>
          <a:stretch>
            <a:fillRect/>
          </a:stretch>
        </p:blipFill>
        <p:spPr bwMode="auto">
          <a:xfrm>
            <a:off x="323528" y="3068960"/>
            <a:ext cx="2803498" cy="3284984"/>
          </a:xfrm>
          <a:prstGeom prst="rect">
            <a:avLst/>
          </a:prstGeom>
          <a:noFill/>
          <a:ln w="9525">
            <a:noFill/>
            <a:miter lim="800000"/>
            <a:headEnd/>
            <a:tailEnd/>
          </a:ln>
          <a:effectLst/>
        </p:spPr>
      </p:pic>
      <p:pic>
        <p:nvPicPr>
          <p:cNvPr id="11" name="Picture 27" descr="E:\АРХИВ\2008-2009\Портфолио школы 2008-2009\Статьи\ЗН 15.05.2009 Фото кадет.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6176" y="4149080"/>
            <a:ext cx="2736304" cy="2160000"/>
          </a:xfrm>
          <a:prstGeom prst="rect">
            <a:avLst/>
          </a:prstGeom>
          <a:noFill/>
        </p:spPr>
      </p:pic>
      <p:pic>
        <p:nvPicPr>
          <p:cNvPr id="12" name="Picture 30" descr="E:\АРХИВ\2008-2009\Портфолио школы 2008-2009\Статьи\ЗН 24.04.2009 Страницы истории.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32512" y="773088"/>
            <a:ext cx="3196812" cy="5464800"/>
          </a:xfrm>
          <a:prstGeom prst="rect">
            <a:avLst/>
          </a:prstGeom>
          <a:noFill/>
        </p:spPr>
      </p:pic>
      <p:pic>
        <p:nvPicPr>
          <p:cNvPr id="14" name="Picture 29" descr="E:\АРХИВ\2008-2009\Портфолио школы 2008-2009\Статьи\ЗН 22.05.2009 Прошлое живет рядом.jpg"/>
          <p:cNvPicPr>
            <a:picLocks noChangeAspect="1" noChangeArrowheads="1"/>
          </p:cNvPicPr>
          <p:nvPr/>
        </p:nvPicPr>
        <p:blipFill>
          <a:blip r:embed="rId8" cstate="email">
            <a:lum bright="20000"/>
            <a:extLst>
              <a:ext uri="{28A0092B-C50C-407E-A947-70E740481C1C}">
                <a14:useLocalDpi xmlns:a14="http://schemas.microsoft.com/office/drawing/2010/main"/>
              </a:ext>
            </a:extLst>
          </a:blip>
          <a:srcRect/>
          <a:stretch>
            <a:fillRect/>
          </a:stretch>
        </p:blipFill>
        <p:spPr bwMode="auto">
          <a:xfrm>
            <a:off x="4211960" y="2996952"/>
            <a:ext cx="2311807" cy="3473011"/>
          </a:xfrm>
          <a:prstGeom prst="rect">
            <a:avLst/>
          </a:prstGeom>
          <a:noFill/>
        </p:spPr>
      </p:pic>
      <p:pic>
        <p:nvPicPr>
          <p:cNvPr id="16" name="Picture 27" descr="E:\АРХИВ\2008-2009\Портфолио школы 2008-2009\Статьи\ЗН 15.05.2009 Фото кадет.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67944" y="4293096"/>
            <a:ext cx="2736304" cy="21600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57222" y="-357214"/>
            <a:ext cx="9763126" cy="7324726"/>
          </a:xfrm>
          <a:prstGeom prst="rect">
            <a:avLst/>
          </a:prstGeom>
          <a:noFill/>
        </p:spPr>
      </p:pic>
      <p:sp>
        <p:nvSpPr>
          <p:cNvPr id="2" name="Заголовок 1"/>
          <p:cNvSpPr>
            <a:spLocks noGrp="1"/>
          </p:cNvSpPr>
          <p:nvPr>
            <p:ph type="ctrTitle"/>
          </p:nvPr>
        </p:nvSpPr>
        <p:spPr>
          <a:xfrm>
            <a:off x="714348" y="214290"/>
            <a:ext cx="7772400" cy="1470025"/>
          </a:xfrm>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62465" name="Объект 7"/>
          <p:cNvPicPr>
            <a:picLocks noChangeArrowheads="1"/>
          </p:cNvPicPr>
          <p:nvPr/>
        </p:nvPicPr>
        <p:blipFill>
          <a:blip r:embed="rId3" cstate="email">
            <a:extLst>
              <a:ext uri="{28A0092B-C50C-407E-A947-70E740481C1C}">
                <a14:useLocalDpi xmlns:a14="http://schemas.microsoft.com/office/drawing/2010/main"/>
              </a:ext>
            </a:extLst>
          </a:blip>
          <a:srcRect t="-162" r="-31" b="-243"/>
          <a:stretch>
            <a:fillRect/>
          </a:stretch>
        </p:blipFill>
        <p:spPr bwMode="auto">
          <a:xfrm>
            <a:off x="285720" y="-142900"/>
            <a:ext cx="8429652" cy="6143668"/>
          </a:xfrm>
          <a:prstGeom prst="rect">
            <a:avLst/>
          </a:prstGeom>
          <a:noFill/>
          <a:ln w="9525">
            <a:noFill/>
            <a:miter lim="800000"/>
            <a:headEnd/>
            <a:tailEnd/>
          </a:ln>
        </p:spPr>
      </p:pic>
      <p:sp>
        <p:nvSpPr>
          <p:cNvPr id="6" name="Прямоугольник 5"/>
          <p:cNvSpPr/>
          <p:nvPr/>
        </p:nvSpPr>
        <p:spPr>
          <a:xfrm>
            <a:off x="3351837" y="5500702"/>
            <a:ext cx="5792163" cy="923330"/>
          </a:xfrm>
          <a:prstGeom prst="rect">
            <a:avLst/>
          </a:prstGeom>
          <a:solidFill>
            <a:schemeClr val="accent4">
              <a:lumMod val="40000"/>
              <a:lumOff val="60000"/>
            </a:schemeClr>
          </a:solidFill>
        </p:spPr>
        <p:txBody>
          <a:bodyPr wrap="none">
            <a:spAutoFit/>
          </a:bodyPr>
          <a:lstStyle/>
          <a:p>
            <a:r>
              <a:rPr lang="ru-RU" dirty="0" smtClean="0">
                <a:solidFill>
                  <a:srgbClr val="7030A0"/>
                </a:solidFill>
              </a:rPr>
              <a:t>Дети любят свой музей, он им интересен, а это значит, </a:t>
            </a:r>
          </a:p>
          <a:p>
            <a:r>
              <a:rPr lang="ru-RU" dirty="0" smtClean="0">
                <a:solidFill>
                  <a:srgbClr val="7030A0"/>
                </a:solidFill>
              </a:rPr>
              <a:t>что будут новые исследования и маленькие открытия, </a:t>
            </a:r>
          </a:p>
          <a:p>
            <a:r>
              <a:rPr lang="ru-RU" dirty="0" smtClean="0">
                <a:solidFill>
                  <a:srgbClr val="7030A0"/>
                </a:solidFill>
              </a:rPr>
              <a:t>значит будет расти достойный гражданин своей страны .</a:t>
            </a:r>
            <a:endParaRPr lang="ru-RU" dirty="0">
              <a:solidFill>
                <a:srgbClr val="7030A0"/>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Documents and Settings\Нина Дмитриевна\Мои документы\Мои рисунки\image001Фон.jpg"/>
          <p:cNvPicPr>
            <a:picLocks noChangeAspect="1" noChangeArrowheads="1"/>
          </p:cNvPicPr>
          <p:nvPr/>
        </p:nvPicPr>
        <p:blipFill>
          <a:blip r:embed="rId3" cstate="screen"/>
          <a:srcRect/>
          <a:stretch>
            <a:fillRect/>
          </a:stretch>
        </p:blipFill>
        <p:spPr bwMode="auto">
          <a:xfrm>
            <a:off x="-309563" y="-233363"/>
            <a:ext cx="9763126" cy="7324726"/>
          </a:xfrm>
          <a:prstGeom prst="rect">
            <a:avLst/>
          </a:prstGeom>
          <a:noFill/>
        </p:spPr>
      </p:pic>
      <p:sp>
        <p:nvSpPr>
          <p:cNvPr id="257026" name="Rectangle 2"/>
          <p:cNvSpPr>
            <a:spLocks noGrp="1" noChangeArrowheads="1"/>
          </p:cNvSpPr>
          <p:nvPr>
            <p:ph type="title"/>
          </p:nvPr>
        </p:nvSpPr>
        <p:spPr>
          <a:xfrm>
            <a:off x="457200" y="332656"/>
            <a:ext cx="8229600" cy="936104"/>
          </a:xfrm>
          <a:solidFill>
            <a:schemeClr val="accent4">
              <a:lumMod val="40000"/>
              <a:lumOff val="60000"/>
            </a:schemeClr>
          </a:solidFill>
        </p:spPr>
        <p:txBody>
          <a:bodyPr>
            <a:normAutofit fontScale="90000"/>
          </a:bodyPr>
          <a:lstStyle/>
          <a:p>
            <a:r>
              <a:rPr lang="ru-RU" sz="3600" dirty="0"/>
              <a:t/>
            </a:r>
            <a:br>
              <a:rPr lang="ru-RU" sz="3600" dirty="0"/>
            </a:br>
            <a:r>
              <a:rPr lang="ru-RU" sz="3600" dirty="0" smtClean="0"/>
              <a:t/>
            </a:r>
            <a:br>
              <a:rPr lang="ru-RU" sz="3600" dirty="0" smtClean="0"/>
            </a:br>
            <a:r>
              <a:rPr lang="ru-RU" sz="3600" dirty="0" smtClean="0">
                <a:solidFill>
                  <a:schemeClr val="accent4">
                    <a:lumMod val="75000"/>
                  </a:schemeClr>
                </a:solidFill>
                <a:ea typeface="Arial Unicode MS" pitchFamily="34" charset="-128"/>
                <a:cs typeface="Arial Unicode MS" pitchFamily="34" charset="-128"/>
              </a:rPr>
              <a:t>Эффекты воспитания средствами</a:t>
            </a:r>
            <a:br>
              <a:rPr lang="ru-RU" sz="3600" dirty="0" smtClean="0">
                <a:solidFill>
                  <a:schemeClr val="accent4">
                    <a:lumMod val="75000"/>
                  </a:schemeClr>
                </a:solidFill>
                <a:ea typeface="Arial Unicode MS" pitchFamily="34" charset="-128"/>
                <a:cs typeface="Arial Unicode MS" pitchFamily="34" charset="-128"/>
              </a:rPr>
            </a:br>
            <a:r>
              <a:rPr lang="ru-RU" sz="3600" dirty="0" smtClean="0">
                <a:solidFill>
                  <a:schemeClr val="accent4">
                    <a:lumMod val="75000"/>
                  </a:schemeClr>
                </a:solidFill>
                <a:ea typeface="Arial Unicode MS" pitchFamily="34" charset="-128"/>
                <a:cs typeface="Arial Unicode MS" pitchFamily="34" charset="-128"/>
              </a:rPr>
              <a:t> музея:</a:t>
            </a:r>
            <a:r>
              <a:rPr lang="ru-RU" sz="3600" dirty="0">
                <a:ea typeface="Arial Unicode MS" pitchFamily="34" charset="-128"/>
                <a:cs typeface="Arial Unicode MS" pitchFamily="34" charset="-128"/>
              </a:rPr>
              <a:t/>
            </a:r>
            <a:br>
              <a:rPr lang="ru-RU" sz="3600" dirty="0">
                <a:ea typeface="Arial Unicode MS" pitchFamily="34" charset="-128"/>
                <a:cs typeface="Arial Unicode MS" pitchFamily="34" charset="-128"/>
              </a:rPr>
            </a:br>
            <a:r>
              <a:rPr lang="ru-RU" sz="3600" dirty="0">
                <a:ea typeface="Arial Unicode MS" pitchFamily="34" charset="-128"/>
                <a:cs typeface="Arial Unicode MS" pitchFamily="34" charset="-128"/>
              </a:rPr>
              <a:t/>
            </a:r>
            <a:br>
              <a:rPr lang="ru-RU" sz="3600" dirty="0">
                <a:ea typeface="Arial Unicode MS" pitchFamily="34" charset="-128"/>
                <a:cs typeface="Arial Unicode MS" pitchFamily="34" charset="-128"/>
              </a:rPr>
            </a:br>
            <a:endParaRPr lang="ru-RU" sz="3600" dirty="0">
              <a:ea typeface="Arial Unicode MS" pitchFamily="34" charset="-128"/>
              <a:cs typeface="Arial Unicode MS" pitchFamily="34" charset="-128"/>
            </a:endParaRPr>
          </a:p>
        </p:txBody>
      </p:sp>
      <p:sp>
        <p:nvSpPr>
          <p:cNvPr id="257027" name="Rectangle 3"/>
          <p:cNvSpPr>
            <a:spLocks noGrp="1" noChangeArrowheads="1"/>
          </p:cNvSpPr>
          <p:nvPr>
            <p:ph type="body" idx="1"/>
          </p:nvPr>
        </p:nvSpPr>
        <p:spPr>
          <a:xfrm>
            <a:off x="357158" y="1928803"/>
            <a:ext cx="7095162" cy="4524534"/>
          </a:xfrm>
        </p:spPr>
        <p:txBody>
          <a:bodyPr>
            <a:normAutofit fontScale="85000" lnSpcReduction="20000"/>
          </a:bodyPr>
          <a:lstStyle/>
          <a:p>
            <a:pPr marL="609600" indent="-609600" algn="just">
              <a:buFont typeface="Wingdings" pitchFamily="2" charset="2"/>
              <a:buAutoNum type="arabicPeriod"/>
            </a:pPr>
            <a:r>
              <a:rPr lang="ru-RU" dirty="0" smtClean="0"/>
              <a:t>включение обучающихся </a:t>
            </a:r>
            <a:r>
              <a:rPr lang="ru-RU" dirty="0"/>
              <a:t>в активную </a:t>
            </a:r>
            <a:r>
              <a:rPr lang="ru-RU" dirty="0" smtClean="0"/>
              <a:t>деятельность</a:t>
            </a:r>
            <a:r>
              <a:rPr lang="ru-RU" dirty="0"/>
              <a:t>; </a:t>
            </a:r>
          </a:p>
          <a:p>
            <a:pPr marL="609600" indent="-609600" algn="just">
              <a:buFont typeface="Wingdings" pitchFamily="2" charset="2"/>
              <a:buAutoNum type="arabicPeriod"/>
            </a:pPr>
            <a:r>
              <a:rPr lang="ru-RU" dirty="0"/>
              <a:t>сотрудничество </a:t>
            </a:r>
            <a:r>
              <a:rPr lang="ru-RU" dirty="0" smtClean="0"/>
              <a:t>учителей, учащихся и родителей ; </a:t>
            </a:r>
            <a:endParaRPr lang="ru-RU" dirty="0"/>
          </a:p>
          <a:p>
            <a:pPr marL="609600" indent="-609600">
              <a:buFont typeface="Wingdings" pitchFamily="2" charset="2"/>
              <a:buAutoNum type="arabicPeriod"/>
            </a:pPr>
            <a:r>
              <a:rPr lang="ru-RU" dirty="0">
                <a:cs typeface="Times New Roman" pitchFamily="18" charset="0"/>
              </a:rPr>
              <a:t>укрепление связи </a:t>
            </a:r>
            <a:r>
              <a:rPr lang="ru-RU" dirty="0" smtClean="0">
                <a:cs typeface="Times New Roman" pitchFamily="18" charset="0"/>
              </a:rPr>
              <a:t>музея  с </a:t>
            </a:r>
            <a:r>
              <a:rPr lang="ru-RU" dirty="0">
                <a:cs typeface="Times New Roman" pitchFamily="18" charset="0"/>
              </a:rPr>
              <a:t>общественными </a:t>
            </a:r>
            <a:r>
              <a:rPr lang="ru-RU" dirty="0" smtClean="0">
                <a:cs typeface="Times New Roman" pitchFamily="18" charset="0"/>
              </a:rPr>
              <a:t>организациями;</a:t>
            </a:r>
          </a:p>
          <a:p>
            <a:pPr marL="609600" indent="-609600">
              <a:buFont typeface="Wingdings" pitchFamily="2" charset="2"/>
              <a:buAutoNum type="arabicPeriod"/>
            </a:pPr>
            <a:r>
              <a:rPr lang="ru-RU" dirty="0" smtClean="0"/>
              <a:t>Формирование гражданского самосознания.</a:t>
            </a:r>
          </a:p>
          <a:p>
            <a:pPr marL="609600" indent="-609600">
              <a:buFont typeface="Wingdings" pitchFamily="2" charset="2"/>
              <a:buAutoNum type="arabicPeriod"/>
            </a:pPr>
            <a:r>
              <a:rPr lang="ru-RU" dirty="0" smtClean="0"/>
              <a:t>Приобщение к общечеловеческим ценностям.</a:t>
            </a:r>
          </a:p>
          <a:p>
            <a:pPr marL="609600" indent="-609600">
              <a:buFont typeface="Wingdings" pitchFamily="2" charset="2"/>
              <a:buAutoNum type="arabicPeriod"/>
            </a:pPr>
            <a:r>
              <a:rPr lang="ru-RU" dirty="0" smtClean="0"/>
              <a:t>Развитие творческих начал. </a:t>
            </a:r>
            <a:endParaRPr lang="ru-RU" dirty="0"/>
          </a:p>
        </p:txBody>
      </p:sp>
      <p:graphicFrame>
        <p:nvGraphicFramePr>
          <p:cNvPr id="212994" name="Object 2"/>
          <p:cNvGraphicFramePr>
            <a:graphicFrameLocks noChangeAspect="1"/>
          </p:cNvGraphicFramePr>
          <p:nvPr/>
        </p:nvGraphicFramePr>
        <p:xfrm>
          <a:off x="7786710" y="142852"/>
          <a:ext cx="1214438" cy="6858000"/>
        </p:xfrm>
        <a:graphic>
          <a:graphicData uri="http://schemas.openxmlformats.org/presentationml/2006/ole">
            <mc:AlternateContent xmlns:mc="http://schemas.openxmlformats.org/markup-compatibility/2006">
              <mc:Choice xmlns:v="urn:schemas-microsoft-com:vml" Requires="v">
                <p:oleObj spid="_x0000_s4109" r:id="rId4" imgW="721080" imgH="4372200" progId="">
                  <p:embed/>
                </p:oleObj>
              </mc:Choice>
              <mc:Fallback>
                <p:oleObj r:id="rId4" imgW="721080" imgH="43722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6710" y="142852"/>
                        <a:ext cx="1214438"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299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43834" y="2500306"/>
            <a:ext cx="1462708" cy="976524"/>
          </a:xfrm>
          <a:prstGeom prst="rect">
            <a:avLst/>
          </a:prstGeom>
          <a:noFill/>
          <a:ln w="9525">
            <a:noFill/>
            <a:miter lim="800000"/>
            <a:headEnd/>
            <a:tailEnd/>
          </a:ln>
          <a:effectLst/>
        </p:spPr>
      </p:pic>
      <p:pic>
        <p:nvPicPr>
          <p:cNvPr id="212996"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72396" y="1428736"/>
            <a:ext cx="1403388" cy="1012190"/>
          </a:xfrm>
          <a:prstGeom prst="rect">
            <a:avLst/>
          </a:prstGeom>
          <a:noFill/>
          <a:ln w="9525">
            <a:noFill/>
            <a:miter lim="800000"/>
            <a:headEnd/>
            <a:tailEnd/>
          </a:ln>
          <a:effectLst/>
        </p:spPr>
      </p:pic>
      <p:pic>
        <p:nvPicPr>
          <p:cNvPr id="212997"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72396" y="5572140"/>
            <a:ext cx="1455090" cy="971438"/>
          </a:xfrm>
          <a:prstGeom prst="rect">
            <a:avLst/>
          </a:prstGeom>
          <a:noFill/>
          <a:ln w="9525">
            <a:noFill/>
            <a:miter lim="800000"/>
            <a:headEnd/>
            <a:tailEnd/>
          </a:ln>
          <a:effectLst/>
        </p:spPr>
      </p:pic>
      <p:pic>
        <p:nvPicPr>
          <p:cNvPr id="212998"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72528" y="3500438"/>
            <a:ext cx="429980" cy="92869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24544" y="-315416"/>
            <a:ext cx="9763126" cy="7324726"/>
          </a:xfrm>
          <a:prstGeom prst="rect">
            <a:avLst/>
          </a:prstGeom>
          <a:noFill/>
        </p:spPr>
      </p:pic>
      <p:sp>
        <p:nvSpPr>
          <p:cNvPr id="4" name="Заголовок 3"/>
          <p:cNvSpPr>
            <a:spLocks noGrp="1"/>
          </p:cNvSpPr>
          <p:nvPr>
            <p:ph type="title"/>
          </p:nvPr>
        </p:nvSpPr>
        <p:spPr>
          <a:xfrm>
            <a:off x="-252536" y="188640"/>
            <a:ext cx="6480720" cy="648072"/>
          </a:xfrm>
          <a:solidFill>
            <a:schemeClr val="accent4">
              <a:lumMod val="20000"/>
              <a:lumOff val="80000"/>
            </a:schemeClr>
          </a:solidFill>
          <a:ln>
            <a:noFill/>
          </a:ln>
        </p:spPr>
        <p:txBody>
          <a:bodyPr>
            <a:noAutofit/>
          </a:bodyPr>
          <a:lstStyle/>
          <a:p>
            <a:pPr algn="ctr"/>
            <a:r>
              <a:rPr lang="ru-RU" sz="1600" dirty="0" smtClean="0">
                <a:solidFill>
                  <a:schemeClr val="accent4">
                    <a:lumMod val="75000"/>
                  </a:schemeClr>
                </a:solidFill>
              </a:rPr>
              <a:t>Наличие нормативно-правовой базы и организационных документов по направлениям деятельности</a:t>
            </a:r>
            <a:endParaRPr lang="ru-RU" sz="1600" dirty="0">
              <a:solidFill>
                <a:schemeClr val="accent4">
                  <a:lumMod val="75000"/>
                </a:schemeClr>
              </a:solidFill>
            </a:endParaRPr>
          </a:p>
        </p:txBody>
      </p:sp>
      <p:pic>
        <p:nvPicPr>
          <p:cNvPr id="117761" name="Picture 1"/>
          <p:cNvPicPr>
            <a:picLocks noChangeAspect="1" noChangeArrowheads="1"/>
          </p:cNvPicPr>
          <p:nvPr/>
        </p:nvPicPr>
        <p:blipFill>
          <a:blip r:embed="rId3" cstate="email">
            <a:lum bright="-10000" contrast="40000"/>
            <a:extLst>
              <a:ext uri="{28A0092B-C50C-407E-A947-70E740481C1C}">
                <a14:useLocalDpi xmlns:a14="http://schemas.microsoft.com/office/drawing/2010/main"/>
              </a:ext>
            </a:extLst>
          </a:blip>
          <a:srcRect/>
          <a:stretch>
            <a:fillRect/>
          </a:stretch>
        </p:blipFill>
        <p:spPr bwMode="auto">
          <a:xfrm>
            <a:off x="-180529" y="4293096"/>
            <a:ext cx="3077885" cy="2564904"/>
          </a:xfrm>
          <a:prstGeom prst="rect">
            <a:avLst/>
          </a:prstGeom>
          <a:noFill/>
          <a:ln w="9525">
            <a:noFill/>
            <a:miter lim="800000"/>
            <a:headEnd/>
            <a:tailEnd/>
          </a:ln>
          <a:effectLst/>
        </p:spPr>
      </p:pic>
      <p:sp>
        <p:nvSpPr>
          <p:cNvPr id="7" name="Text Box 5"/>
          <p:cNvSpPr txBox="1">
            <a:spLocks noChangeArrowheads="1"/>
          </p:cNvSpPr>
          <p:nvPr/>
        </p:nvSpPr>
        <p:spPr bwMode="auto">
          <a:xfrm>
            <a:off x="2843808" y="980728"/>
            <a:ext cx="3528392" cy="5616624"/>
          </a:xfrm>
          <a:prstGeom prst="rect">
            <a:avLst/>
          </a:prstGeom>
          <a:noFill/>
          <a:ln w="9525">
            <a:noFill/>
            <a:miter lim="800000"/>
            <a:headEnd/>
            <a:tailEnd/>
          </a:ln>
        </p:spPr>
        <p:txBody>
          <a:bodyPr/>
          <a:lstStyle/>
          <a:p>
            <a:pPr algn="just">
              <a:spcAft>
                <a:spcPts val="600"/>
              </a:spcAft>
              <a:defRPr/>
            </a:pPr>
            <a:r>
              <a:rPr lang="ru-RU" sz="1400" dirty="0" smtClean="0"/>
              <a:t>По результатам анализа работы школьного музея, педагогический процесс, организованный в нем,  является эффективным прежде всего  потому, что организован как целесообразная система при обеспечении согласованности, взаимосвязи, последовательности и обоснованности ее компонентов, чему способствует созданная нормативно-правовая база.</a:t>
            </a:r>
          </a:p>
          <a:p>
            <a:pPr>
              <a:spcAft>
                <a:spcPts val="600"/>
              </a:spcAft>
              <a:defRPr/>
            </a:pPr>
            <a:r>
              <a:rPr lang="ru-RU" sz="1400" b="1" dirty="0" smtClean="0"/>
              <a:t>В нормативно-правовую базу включены следующие документы:</a:t>
            </a:r>
          </a:p>
          <a:p>
            <a:pPr lvl="1">
              <a:spcAft>
                <a:spcPts val="600"/>
              </a:spcAft>
              <a:defRPr/>
            </a:pPr>
            <a:r>
              <a:rPr lang="ru-RU" sz="1400" dirty="0" smtClean="0"/>
              <a:t>-Государственная программа «Патриотического воспитания граждан РФ на 2011-2015 годы»</a:t>
            </a:r>
            <a:r>
              <a:rPr lang="ru-RU" sz="1200" dirty="0" smtClean="0">
                <a:latin typeface="Arial" pitchFamily="34" charset="0"/>
                <a:cs typeface="Arial" pitchFamily="34" charset="0"/>
              </a:rPr>
              <a:t>.     </a:t>
            </a:r>
          </a:p>
          <a:p>
            <a:pPr lvl="1">
              <a:spcAft>
                <a:spcPts val="600"/>
              </a:spcAft>
              <a:defRPr/>
            </a:pPr>
            <a:r>
              <a:rPr lang="ru-RU" sz="1200" dirty="0" smtClean="0">
                <a:latin typeface="Arial" pitchFamily="34" charset="0"/>
                <a:cs typeface="Arial" pitchFamily="34" charset="0"/>
              </a:rPr>
              <a:t>  -Программа «Патриотическое воспитание и гражданское становление школьников МОУ «СОШ №4»  на 2011-2015 годы».</a:t>
            </a:r>
            <a:endParaRPr lang="ru-RU" sz="1400" dirty="0">
              <a:latin typeface="Times New Roman" pitchFamily="18" charset="0"/>
            </a:endParaRPr>
          </a:p>
          <a:p>
            <a:pPr lvl="1">
              <a:spcAft>
                <a:spcPts val="600"/>
              </a:spcAft>
              <a:defRPr/>
            </a:pPr>
            <a:r>
              <a:rPr lang="ru-RU" sz="1200" dirty="0" smtClean="0">
                <a:latin typeface="Arial" pitchFamily="34" charset="0"/>
                <a:cs typeface="Arial" pitchFamily="34" charset="0"/>
              </a:rPr>
              <a:t>-Рабочие программы дополнительного образования краеведческой направленности. </a:t>
            </a:r>
          </a:p>
          <a:p>
            <a:pPr lvl="1">
              <a:spcAft>
                <a:spcPts val="600"/>
              </a:spcAft>
              <a:defRPr/>
            </a:pPr>
            <a:r>
              <a:rPr lang="ru-RU" sz="1200" dirty="0" smtClean="0">
                <a:latin typeface="Arial" pitchFamily="34" charset="0"/>
                <a:cs typeface="Arial" pitchFamily="34" charset="0"/>
              </a:rPr>
              <a:t>-Положение о школьном музее. </a:t>
            </a:r>
          </a:p>
          <a:p>
            <a:pPr lvl="1">
              <a:spcAft>
                <a:spcPts val="600"/>
              </a:spcAft>
              <a:defRPr/>
            </a:pPr>
            <a:r>
              <a:rPr lang="ru-RU" sz="1200" dirty="0" smtClean="0">
                <a:latin typeface="Arial" pitchFamily="34" charset="0"/>
                <a:cs typeface="Arial" pitchFamily="34" charset="0"/>
              </a:rPr>
              <a:t>-Должностная инструкция.</a:t>
            </a:r>
          </a:p>
          <a:p>
            <a:pPr lvl="1">
              <a:spcAft>
                <a:spcPts val="600"/>
              </a:spcAft>
              <a:defRPr/>
            </a:pPr>
            <a:r>
              <a:rPr lang="ru-RU" sz="1200" dirty="0" smtClean="0">
                <a:latin typeface="Arial" pitchFamily="34" charset="0"/>
                <a:cs typeface="Arial" pitchFamily="34" charset="0"/>
              </a:rPr>
              <a:t>-Организационные документы.</a:t>
            </a:r>
          </a:p>
          <a:p>
            <a:pPr>
              <a:defRPr/>
            </a:pPr>
            <a:endParaRPr lang="ru-RU" dirty="0"/>
          </a:p>
        </p:txBody>
      </p:sp>
      <p:pic>
        <p:nvPicPr>
          <p:cNvPr id="117763" name="Picture 3"/>
          <p:cNvPicPr>
            <a:picLocks noChangeAspect="1" noChangeArrowheads="1"/>
          </p:cNvPicPr>
          <p:nvPr/>
        </p:nvPicPr>
        <p:blipFill>
          <a:blip r:embed="rId4" cstate="email">
            <a:lum bright="-10000" contrast="40000"/>
            <a:extLst>
              <a:ext uri="{28A0092B-C50C-407E-A947-70E740481C1C}">
                <a14:useLocalDpi xmlns:a14="http://schemas.microsoft.com/office/drawing/2010/main"/>
              </a:ext>
            </a:extLst>
          </a:blip>
          <a:srcRect/>
          <a:stretch>
            <a:fillRect/>
          </a:stretch>
        </p:blipFill>
        <p:spPr bwMode="auto">
          <a:xfrm>
            <a:off x="-300541" y="1124744"/>
            <a:ext cx="3072341" cy="2376264"/>
          </a:xfrm>
          <a:prstGeom prst="rect">
            <a:avLst/>
          </a:prstGeom>
          <a:noFill/>
          <a:ln w="9525">
            <a:noFill/>
            <a:miter lim="800000"/>
            <a:headEnd/>
            <a:tailEnd/>
          </a:ln>
          <a:effectLst/>
        </p:spPr>
      </p:pic>
      <p:pic>
        <p:nvPicPr>
          <p:cNvPr id="117764" name="Picture 4"/>
          <p:cNvPicPr>
            <a:picLocks noChangeAspect="1" noChangeArrowheads="1"/>
          </p:cNvPicPr>
          <p:nvPr/>
        </p:nvPicPr>
        <p:blipFill>
          <a:blip r:embed="rId5" cstate="email">
            <a:lum bright="-10000" contrast="40000"/>
            <a:extLst>
              <a:ext uri="{28A0092B-C50C-407E-A947-70E740481C1C}">
                <a14:useLocalDpi xmlns:a14="http://schemas.microsoft.com/office/drawing/2010/main"/>
              </a:ext>
            </a:extLst>
          </a:blip>
          <a:srcRect/>
          <a:stretch>
            <a:fillRect/>
          </a:stretch>
        </p:blipFill>
        <p:spPr bwMode="auto">
          <a:xfrm rot="5400000">
            <a:off x="6001845" y="458245"/>
            <a:ext cx="3600400" cy="268390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sp>
        <p:nvSpPr>
          <p:cNvPr id="4" name="Text Box 4"/>
          <p:cNvSpPr txBox="1">
            <a:spLocks noChangeArrowheads="1"/>
          </p:cNvSpPr>
          <p:nvPr/>
        </p:nvSpPr>
        <p:spPr bwMode="auto">
          <a:xfrm>
            <a:off x="1142976" y="0"/>
            <a:ext cx="7543824" cy="495300"/>
          </a:xfrm>
          <a:prstGeom prst="rect">
            <a:avLst/>
          </a:prstGeom>
          <a:solidFill>
            <a:schemeClr val="accent4">
              <a:lumMod val="20000"/>
              <a:lumOff val="80000"/>
            </a:schemeClr>
          </a:solidFill>
          <a:ln w="12700">
            <a:solidFill>
              <a:srgbClr val="BAAFA8"/>
            </a:solidFill>
            <a:miter lim="800000"/>
            <a:headEnd/>
            <a:tailEnd/>
          </a:ln>
          <a:effectLst>
            <a:outerShdw dist="28398" dir="3806097" algn="ctr" rotWithShape="0">
              <a:srgbClr val="453D37">
                <a:alpha val="50000"/>
              </a:srgbClr>
            </a:outerShdw>
          </a:effectLst>
        </p:spPr>
        <p:txBody>
          <a:bodyPr/>
          <a:lstStyle/>
          <a:p>
            <a:pPr algn="ctr" fontAlgn="base">
              <a:spcBef>
                <a:spcPct val="0"/>
              </a:spcBef>
              <a:spcAft>
                <a:spcPts val="1000"/>
              </a:spcAft>
              <a:defRPr/>
            </a:pPr>
            <a:r>
              <a:rPr lang="ru-RU" b="1" dirty="0" smtClean="0">
                <a:solidFill>
                  <a:srgbClr val="7030A0"/>
                </a:solidFill>
                <a:latin typeface="Arial" pitchFamily="34" charset="0"/>
              </a:rPr>
              <a:t>Основные результаты - в детях</a:t>
            </a:r>
            <a:endParaRPr lang="ru-RU" b="1" dirty="0">
              <a:solidFill>
                <a:srgbClr val="7030A0"/>
              </a:solidFill>
              <a:latin typeface="Arial" pitchFamily="34" charset="0"/>
            </a:endParaRPr>
          </a:p>
        </p:txBody>
      </p:sp>
      <p:sp>
        <p:nvSpPr>
          <p:cNvPr id="5" name="TextBox 4"/>
          <p:cNvSpPr txBox="1"/>
          <p:nvPr/>
        </p:nvSpPr>
        <p:spPr>
          <a:xfrm>
            <a:off x="2071670" y="2500306"/>
            <a:ext cx="184731" cy="369332"/>
          </a:xfrm>
          <a:prstGeom prst="rect">
            <a:avLst/>
          </a:prstGeom>
          <a:noFill/>
        </p:spPr>
        <p:txBody>
          <a:bodyPr wrap="none" rtlCol="0">
            <a:spAutoFit/>
          </a:bodyPr>
          <a:lstStyle/>
          <a:p>
            <a:endParaRPr lang="ru-RU" dirty="0"/>
          </a:p>
        </p:txBody>
      </p:sp>
      <p:sp>
        <p:nvSpPr>
          <p:cNvPr id="6" name="Содержимое 3"/>
          <p:cNvSpPr txBox="1">
            <a:spLocks/>
          </p:cNvSpPr>
          <p:nvPr/>
        </p:nvSpPr>
        <p:spPr>
          <a:xfrm>
            <a:off x="357158" y="1214423"/>
            <a:ext cx="7786742" cy="4216539"/>
          </a:xfrm>
          <a:prstGeom prst="rect">
            <a:avLst/>
          </a:prstGeom>
          <a:solidFill>
            <a:schemeClr val="accent4">
              <a:lumMod val="20000"/>
              <a:lumOff val="80000"/>
            </a:schemeClr>
          </a:solidFill>
        </p:spPr>
        <p:txBody>
          <a:bodyPr wrap="square">
            <a:sp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2800" i="0" u="none" strike="noStrike" kern="1200" cap="none" spc="0" normalizeH="0" baseline="0" noProof="0" dirty="0" smtClean="0">
                <a:ln>
                  <a:noFill/>
                </a:ln>
                <a:solidFill>
                  <a:schemeClr val="accent4">
                    <a:lumMod val="75000"/>
                  </a:schemeClr>
                </a:solidFill>
                <a:effectLst/>
                <a:uLnTx/>
                <a:uFillTx/>
                <a:latin typeface="+mn-lt"/>
                <a:ea typeface="+mn-ea"/>
                <a:cs typeface="+mn-cs"/>
              </a:rPr>
              <a:t>Нравственно-духовные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i="0" u="none" strike="noStrike" kern="1200" cap="none" spc="0" normalizeH="0" baseline="0" noProof="0" dirty="0" smtClean="0">
                <a:ln>
                  <a:noFill/>
                </a:ln>
                <a:solidFill>
                  <a:schemeClr val="accent4">
                    <a:lumMod val="75000"/>
                  </a:schemeClr>
                </a:solidFill>
                <a:effectLst/>
                <a:uLnTx/>
                <a:uFillTx/>
                <a:latin typeface="+mn-lt"/>
                <a:ea typeface="+mn-ea"/>
                <a:cs typeface="+mn-cs"/>
              </a:rPr>
              <a:t>параметры</a:t>
            </a:r>
          </a:p>
          <a:p>
            <a:pPr marL="342900" marR="0" lvl="0" indent="-342900" defTabSz="914400" rtl="0" eaLnBrk="1" fontAlgn="auto" latinLnBrk="0" hangingPunct="1">
              <a:lnSpc>
                <a:spcPct val="100000"/>
              </a:lnSpc>
              <a:spcBef>
                <a:spcPct val="20000"/>
              </a:spcBef>
              <a:spcAft>
                <a:spcPts val="0"/>
              </a:spcAft>
              <a:buClrTx/>
              <a:buSzTx/>
              <a:tabLst/>
              <a:defRPr/>
            </a:pPr>
            <a:r>
              <a:rPr kumimoji="0" lang="ru-RU" sz="2000" b="0" i="1" u="none" strike="noStrike" kern="1200" cap="none" spc="0" normalizeH="0" baseline="0" noProof="0" dirty="0" smtClean="0">
                <a:ln>
                  <a:noFill/>
                </a:ln>
                <a:solidFill>
                  <a:schemeClr val="tx1"/>
                </a:solidFill>
                <a:effectLst/>
                <a:uLnTx/>
                <a:uFillTx/>
                <a:latin typeface="+mn-lt"/>
                <a:ea typeface="+mn-ea"/>
                <a:cs typeface="+mn-cs"/>
              </a:rPr>
              <a:t>на основе данных диагностики: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(анкетирование, тестирование,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наблюдение, независимая оценка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2000" b="0" i="1" u="none" strike="noStrike" kern="1200" cap="none" spc="0" normalizeH="0" baseline="0" noProof="0" dirty="0" smtClean="0">
                <a:ln>
                  <a:noFill/>
                </a:ln>
                <a:solidFill>
                  <a:schemeClr val="tx1"/>
                </a:solidFill>
                <a:effectLst/>
                <a:uLnTx/>
                <a:uFillTx/>
                <a:latin typeface="+mn-lt"/>
                <a:ea typeface="+mn-ea"/>
                <a:cs typeface="+mn-cs"/>
              </a:rPr>
              <a:t>рейтинговая оценка:</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повышение трудолюбия, умения доводить начатое дело до конца;</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Повышение уровня реализации творческого потенциала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chemeClr val="tx1"/>
                </a:solidFill>
                <a:effectLst/>
                <a:uLnTx/>
                <a:uFillTx/>
                <a:latin typeface="+mn-lt"/>
                <a:ea typeface="+mn-ea"/>
                <a:cs typeface="+mn-cs"/>
              </a:rPr>
              <a:t>в области патриотического воспитания.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 Box 4"/>
          <p:cNvSpPr txBox="1">
            <a:spLocks noChangeArrowheads="1"/>
          </p:cNvSpPr>
          <p:nvPr/>
        </p:nvSpPr>
        <p:spPr bwMode="auto">
          <a:xfrm>
            <a:off x="1115616" y="0"/>
            <a:ext cx="7543824" cy="495300"/>
          </a:xfrm>
          <a:prstGeom prst="rect">
            <a:avLst/>
          </a:prstGeom>
          <a:solidFill>
            <a:schemeClr val="accent4">
              <a:lumMod val="20000"/>
              <a:lumOff val="80000"/>
            </a:schemeClr>
          </a:solidFill>
          <a:ln w="12700">
            <a:solidFill>
              <a:srgbClr val="BAAFA8"/>
            </a:solidFill>
            <a:miter lim="800000"/>
            <a:headEnd/>
            <a:tailEnd/>
          </a:ln>
          <a:effectLst>
            <a:outerShdw dist="28398" dir="3806097" algn="ctr" rotWithShape="0">
              <a:srgbClr val="453D37">
                <a:alpha val="50000"/>
              </a:srgbClr>
            </a:outerShdw>
          </a:effectLst>
        </p:spPr>
        <p:txBody>
          <a:bodyPr/>
          <a:lstStyle/>
          <a:p>
            <a:pPr algn="ctr" fontAlgn="base">
              <a:spcBef>
                <a:spcPct val="0"/>
              </a:spcBef>
              <a:spcAft>
                <a:spcPts val="1000"/>
              </a:spcAft>
              <a:defRPr/>
            </a:pPr>
            <a:r>
              <a:rPr lang="ru-RU" b="1" dirty="0" smtClean="0">
                <a:solidFill>
                  <a:srgbClr val="7030A0"/>
                </a:solidFill>
                <a:latin typeface="Arial" pitchFamily="34" charset="0"/>
              </a:rPr>
              <a:t>Основные результаты - в детях</a:t>
            </a:r>
            <a:endParaRPr lang="ru-RU" b="1" dirty="0">
              <a:solidFill>
                <a:srgbClr val="7030A0"/>
              </a:solidFill>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pic>
        <p:nvPicPr>
          <p:cNvPr id="4" name="Рисунок 3" descr="Панорама_без_названия3_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47875"/>
            <a:ext cx="9144000" cy="4762249"/>
          </a:xfrm>
          <a:prstGeom prst="rect">
            <a:avLst/>
          </a:prstGeom>
        </p:spPr>
      </p:pic>
      <p:sp>
        <p:nvSpPr>
          <p:cNvPr id="6" name="TextBox 5"/>
          <p:cNvSpPr txBox="1"/>
          <p:nvPr/>
        </p:nvSpPr>
        <p:spPr>
          <a:xfrm>
            <a:off x="611560" y="188640"/>
            <a:ext cx="7497310" cy="584775"/>
          </a:xfrm>
          <a:prstGeom prst="rect">
            <a:avLst/>
          </a:prstGeom>
          <a:solidFill>
            <a:schemeClr val="accent4">
              <a:lumMod val="40000"/>
              <a:lumOff val="60000"/>
            </a:schemeClr>
          </a:solidFill>
        </p:spPr>
        <p:txBody>
          <a:bodyPr wrap="none" rtlCol="0">
            <a:spAutoFit/>
          </a:bodyPr>
          <a:lstStyle/>
          <a:p>
            <a:pPr algn="ctr"/>
            <a:r>
              <a:rPr lang="ru-RU" sz="3200" b="1" dirty="0" smtClean="0">
                <a:solidFill>
                  <a:schemeClr val="accent4">
                    <a:lumMod val="75000"/>
                  </a:schemeClr>
                </a:solidFill>
              </a:rPr>
              <a:t>Приезжайте к нам в музей! Будем рады!</a:t>
            </a:r>
            <a:endParaRPr lang="ru-RU" sz="3200" b="1" dirty="0">
              <a:solidFill>
                <a:schemeClr val="accent4">
                  <a:lumMod val="75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0" y="-171400"/>
            <a:ext cx="9763126" cy="7324726"/>
          </a:xfrm>
          <a:prstGeom prst="rect">
            <a:avLst/>
          </a:prstGeom>
          <a:noFill/>
        </p:spPr>
      </p:pic>
      <p:sp>
        <p:nvSpPr>
          <p:cNvPr id="2" name="Заголовок 1"/>
          <p:cNvSpPr>
            <a:spLocks noGrp="1"/>
          </p:cNvSpPr>
          <p:nvPr>
            <p:ph type="title"/>
          </p:nvPr>
        </p:nvSpPr>
        <p:spPr>
          <a:xfrm>
            <a:off x="467544" y="260648"/>
            <a:ext cx="8229600" cy="936104"/>
          </a:xfrm>
          <a:solidFill>
            <a:schemeClr val="accent4">
              <a:lumMod val="40000"/>
              <a:lumOff val="60000"/>
            </a:schemeClr>
          </a:solidFill>
        </p:spPr>
        <p:txBody>
          <a:bodyPr/>
          <a:lstStyle/>
          <a:p>
            <a:r>
              <a:rPr lang="ru-RU" dirty="0" smtClean="0">
                <a:solidFill>
                  <a:schemeClr val="accent4">
                    <a:lumMod val="75000"/>
                  </a:schemeClr>
                </a:solidFill>
              </a:rPr>
              <a:t>О программе развития музея</a:t>
            </a:r>
            <a:endParaRPr lang="ru-RU" dirty="0">
              <a:solidFill>
                <a:schemeClr val="accent4">
                  <a:lumMod val="75000"/>
                </a:schemeClr>
              </a:solidFill>
            </a:endParaRPr>
          </a:p>
        </p:txBody>
      </p:sp>
      <p:sp>
        <p:nvSpPr>
          <p:cNvPr id="3" name="Содержимое 2"/>
          <p:cNvSpPr>
            <a:spLocks noGrp="1"/>
          </p:cNvSpPr>
          <p:nvPr>
            <p:ph idx="1"/>
          </p:nvPr>
        </p:nvSpPr>
        <p:spPr>
          <a:xfrm>
            <a:off x="467544" y="1412776"/>
            <a:ext cx="8229600" cy="5616624"/>
          </a:xfrm>
        </p:spPr>
        <p:txBody>
          <a:bodyPr>
            <a:noAutofit/>
          </a:bodyPr>
          <a:lstStyle/>
          <a:p>
            <a:pPr algn="just"/>
            <a:r>
              <a:rPr lang="ru-RU" sz="1600" dirty="0" smtClean="0"/>
              <a:t>В программе развития музея</a:t>
            </a:r>
            <a:r>
              <a:rPr lang="ru-RU" sz="1600" b="1" dirty="0" smtClean="0"/>
              <a:t> «Школьный  историко-краеведческий  музей -</a:t>
            </a:r>
            <a:r>
              <a:rPr lang="ru-RU" sz="1600" b="1" dirty="0" err="1" smtClean="0"/>
              <a:t>системообразующий</a:t>
            </a:r>
            <a:r>
              <a:rPr lang="ru-RU" sz="1600" b="1" dirty="0" smtClean="0"/>
              <a:t> центр патриотического воспитания и гражданского становления школьников МБОУ «СОКШ №4» на 2011-2015 гг.»</a:t>
            </a:r>
            <a:r>
              <a:rPr lang="ru-RU" sz="1600" dirty="0" smtClean="0"/>
              <a:t> отражены основные концептуальные положения. В основу концепции развития Историко-Краеведческого  музея легли  следующие положения:</a:t>
            </a:r>
          </a:p>
          <a:p>
            <a:pPr algn="just"/>
            <a:r>
              <a:rPr lang="ru-RU" sz="1600" dirty="0" smtClean="0"/>
              <a:t>школьный музей должен стать центром музейно-педагогической работы в школе, основой которого является собрание предметов музейного значения;</a:t>
            </a:r>
          </a:p>
          <a:p>
            <a:pPr lvl="0" algn="just"/>
            <a:r>
              <a:rPr lang="ru-RU" sz="1600" dirty="0" smtClean="0"/>
              <a:t>школьный музей </a:t>
            </a:r>
            <a:r>
              <a:rPr lang="ru-RU" sz="1600" dirty="0" smtClean="0">
                <a:sym typeface="Symbol"/>
              </a:rPr>
              <a:t></a:t>
            </a:r>
            <a:r>
              <a:rPr lang="ru-RU" sz="1600" dirty="0" smtClean="0"/>
              <a:t> это открытая система, где в наибольшей степени может осуществляться идея сотворчества детей, учителей, родителей, ветеранов, направленная на формирование личности  гражданина и патриота;</a:t>
            </a:r>
          </a:p>
          <a:p>
            <a:pPr algn="just"/>
            <a:r>
              <a:rPr lang="ru-RU" sz="1600" b="1" dirty="0" smtClean="0"/>
              <a:t>Программа «Школьный  историко-краеведческий  </a:t>
            </a:r>
            <a:r>
              <a:rPr lang="ru-RU" sz="1600" b="1" dirty="0" err="1" smtClean="0"/>
              <a:t>музей-системообразующий</a:t>
            </a:r>
            <a:r>
              <a:rPr lang="ru-RU" sz="1600" b="1" dirty="0" smtClean="0"/>
              <a:t> центр патриотического воспитания и гражданского становления школьников МБОУ «СОКШ №4» на 2011-2015 гг.» </a:t>
            </a:r>
            <a:r>
              <a:rPr lang="ru-RU" sz="1600" dirty="0" smtClean="0"/>
              <a:t>способствует совершенствованию форм и методов обучения и воспитания учащихся средствами краеведения и музееведения и организация деятельности школьного музея как научно-исследовательского, </a:t>
            </a:r>
            <a:r>
              <a:rPr lang="ru-RU" sz="1600" dirty="0" err="1" smtClean="0"/>
              <a:t>учебно</a:t>
            </a:r>
            <a:r>
              <a:rPr lang="ru-RU" sz="1600" dirty="0" smtClean="0"/>
              <a:t> – воспитательного и </a:t>
            </a:r>
            <a:r>
              <a:rPr lang="ru-RU" sz="1600" dirty="0" err="1" smtClean="0"/>
              <a:t>досугового</a:t>
            </a:r>
            <a:r>
              <a:rPr lang="ru-RU" sz="1600" dirty="0" smtClean="0"/>
              <a:t>  центра; является важнейшим средством воспитания гражданственности и патриотизма в системе функционирования кадетской школы. Программа ориентирована на обеспечение условий для овладения обучающимися знаниями о боевом прошлом Родины, освоения культурными традициями народа; формирования  социально-активную личность; развитие нравственных начали творческой  инициативы учащихся.</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Нина Дмитриевна\Мои документы\Мои рисунки\image001Фон.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3363"/>
            <a:ext cx="9453563" cy="7324726"/>
          </a:xfrm>
          <a:prstGeom prst="rect">
            <a:avLst/>
          </a:prstGeom>
          <a:noFill/>
        </p:spPr>
      </p:pic>
      <p:sp>
        <p:nvSpPr>
          <p:cNvPr id="2" name="Заголовок 1"/>
          <p:cNvSpPr>
            <a:spLocks noGrp="1"/>
          </p:cNvSpPr>
          <p:nvPr>
            <p:ph type="title"/>
          </p:nvPr>
        </p:nvSpPr>
        <p:spPr>
          <a:solidFill>
            <a:schemeClr val="accent4">
              <a:lumMod val="40000"/>
              <a:lumOff val="60000"/>
            </a:schemeClr>
          </a:solidFill>
        </p:spPr>
        <p:txBody>
          <a:bodyPr>
            <a:noAutofit/>
          </a:bodyPr>
          <a:lstStyle/>
          <a:p>
            <a:r>
              <a:rPr lang="ru-RU" sz="2000" b="1" dirty="0" smtClean="0">
                <a:solidFill>
                  <a:schemeClr val="accent4">
                    <a:lumMod val="75000"/>
                  </a:schemeClr>
                </a:solidFill>
              </a:rPr>
              <a:t>Программа «Школьный  историко-краеведческий  музей -</a:t>
            </a:r>
            <a:r>
              <a:rPr lang="ru-RU" sz="2000" b="1" dirty="0" err="1" smtClean="0">
                <a:solidFill>
                  <a:schemeClr val="accent4">
                    <a:lumMod val="75000"/>
                  </a:schemeClr>
                </a:solidFill>
              </a:rPr>
              <a:t>системообразующий</a:t>
            </a:r>
            <a:r>
              <a:rPr lang="ru-RU" sz="2000" b="1" dirty="0" smtClean="0">
                <a:solidFill>
                  <a:schemeClr val="accent4">
                    <a:lumMod val="75000"/>
                  </a:schemeClr>
                </a:solidFill>
              </a:rPr>
              <a:t> центр патриотического воспитания и гражданского становления школьников МБОУ «СОКШ №4» на 2011-2015 гг.»</a:t>
            </a:r>
            <a:endParaRPr lang="ru-RU" sz="2000" dirty="0">
              <a:solidFill>
                <a:schemeClr val="accent4">
                  <a:lumMod val="75000"/>
                </a:schemeClr>
              </a:solidFill>
            </a:endParaRPr>
          </a:p>
        </p:txBody>
      </p:sp>
      <p:graphicFrame>
        <p:nvGraphicFramePr>
          <p:cNvPr id="4" name="Содержимое 3"/>
          <p:cNvGraphicFramePr>
            <a:graphicFrameLocks noGrp="1"/>
          </p:cNvGraphicFramePr>
          <p:nvPr>
            <p:ph idx="1"/>
          </p:nvPr>
        </p:nvGraphicFramePr>
        <p:xfrm>
          <a:off x="1547664" y="1556792"/>
          <a:ext cx="6000750" cy="4479384"/>
        </p:xfrm>
        <a:graphic>
          <a:graphicData uri="http://schemas.openxmlformats.org/drawingml/2006/table">
            <a:tbl>
              <a:tblPr/>
              <a:tblGrid>
                <a:gridCol w="1237130"/>
                <a:gridCol w="4763620"/>
              </a:tblGrid>
              <a:tr h="1358900">
                <a:tc>
                  <a:txBody>
                    <a:bodyPr/>
                    <a:lstStyle/>
                    <a:p>
                      <a:pPr marL="36195" marR="36195" indent="0" algn="l" defTabSz="914400" rtl="0" eaLnBrk="1" fontAlgn="auto" latinLnBrk="0" hangingPunct="1">
                        <a:lnSpc>
                          <a:spcPct val="115000"/>
                        </a:lnSpc>
                        <a:spcBef>
                          <a:spcPts val="0"/>
                        </a:spcBef>
                        <a:spcAft>
                          <a:spcPts val="0"/>
                        </a:spcAft>
                        <a:buClrTx/>
                        <a:buSzTx/>
                        <a:buFontTx/>
                        <a:buNone/>
                        <a:tabLst/>
                        <a:defRPr/>
                      </a:pPr>
                      <a:r>
                        <a:rPr lang="ru-RU" sz="1200" dirty="0" smtClean="0">
                          <a:latin typeface="Times New Roman"/>
                          <a:ea typeface="Times New Roman"/>
                        </a:rPr>
                        <a:t>Наименование Программы</a:t>
                      </a:r>
                    </a:p>
                    <a:p>
                      <a:pPr marL="36195" marR="36195">
                        <a:lnSpc>
                          <a:spcPct val="115000"/>
                        </a:lnSpc>
                        <a:spcAft>
                          <a:spcPts val="0"/>
                        </a:spcAft>
                      </a:pPr>
                      <a:endParaRPr lang="ru-RU" sz="1200" dirty="0">
                        <a:latin typeface="Times New Roman"/>
                        <a:ea typeface="Times New Roman"/>
                      </a:endParaRPr>
                    </a:p>
                  </a:txBody>
                  <a:tcPr marL="19050" marR="19050" marT="0" marB="0">
                    <a:lnL w="38100" cap="flat" cmpd="dbl" algn="ctr">
                      <a:solidFill>
                        <a:srgbClr val="808080"/>
                      </a:solidFill>
                      <a:prstDash val="solid"/>
                      <a:round/>
                      <a:headEnd type="none" w="med" len="med"/>
                      <a:tailEnd type="none" w="med" len="med"/>
                    </a:lnL>
                    <a:lnR w="38100" cap="flat" cmpd="dbl" algn="ctr">
                      <a:solidFill>
                        <a:srgbClr val="808080"/>
                      </a:solidFill>
                      <a:prstDash val="solid"/>
                      <a:round/>
                      <a:headEnd type="none" w="med" len="med"/>
                      <a:tailEnd type="none" w="med" len="med"/>
                    </a:lnR>
                    <a:lnT w="38100" cap="flat" cmpd="dbl" algn="ctr">
                      <a:solidFill>
                        <a:srgbClr val="808080"/>
                      </a:solidFill>
                      <a:prstDash val="solid"/>
                      <a:round/>
                      <a:headEnd type="none" w="med" len="med"/>
                      <a:tailEnd type="none" w="med" len="med"/>
                    </a:lnT>
                    <a:lnB w="38100" cap="flat" cmpd="dbl" algn="ctr">
                      <a:solidFill>
                        <a:srgbClr val="808080"/>
                      </a:solidFill>
                      <a:prstDash val="solid"/>
                      <a:round/>
                      <a:headEnd type="none" w="med" len="med"/>
                      <a:tailEnd type="none" w="med" len="med"/>
                    </a:lnB>
                  </a:tcPr>
                </a:tc>
                <a:tc>
                  <a:txBody>
                    <a:bodyPr/>
                    <a:lstStyle/>
                    <a:p>
                      <a:pPr marL="493395" marR="36195" algn="just">
                        <a:lnSpc>
                          <a:spcPct val="115000"/>
                        </a:lnSpc>
                        <a:spcAft>
                          <a:spcPts val="0"/>
                        </a:spcAft>
                      </a:pPr>
                      <a:r>
                        <a:rPr lang="ru-RU" sz="1200" b="1" dirty="0" smtClean="0">
                          <a:latin typeface="Times New Roman"/>
                          <a:ea typeface="Times New Roman"/>
                        </a:rPr>
                        <a:t>«Школьный  историко-краеведческий  музей -</a:t>
                      </a:r>
                      <a:r>
                        <a:rPr lang="ru-RU" sz="1200" b="1" dirty="0" err="1" smtClean="0">
                          <a:latin typeface="Times New Roman"/>
                          <a:ea typeface="Times New Roman"/>
                        </a:rPr>
                        <a:t>системообразующий</a:t>
                      </a:r>
                      <a:r>
                        <a:rPr lang="ru-RU" sz="1200" b="1" dirty="0" smtClean="0">
                          <a:latin typeface="Times New Roman"/>
                          <a:ea typeface="Times New Roman"/>
                        </a:rPr>
                        <a:t> центр патриотического воспитания и гражданского становления школьников МБОУ «СОКШ №4» на 2011-2015 гг.»</a:t>
                      </a:r>
                      <a:endParaRPr lang="ru-RU" sz="1200" dirty="0">
                        <a:latin typeface="Times New Roman"/>
                        <a:ea typeface="Times New Roman"/>
                      </a:endParaRPr>
                    </a:p>
                  </a:txBody>
                  <a:tcPr marL="19050" marR="19050" marT="0" marB="0">
                    <a:lnL w="38100" cap="flat" cmpd="dbl" algn="ctr">
                      <a:solidFill>
                        <a:srgbClr val="808080"/>
                      </a:solidFill>
                      <a:prstDash val="solid"/>
                      <a:round/>
                      <a:headEnd type="none" w="med" len="med"/>
                      <a:tailEnd type="none" w="med" len="med"/>
                    </a:lnL>
                    <a:lnR w="38100" cap="flat" cmpd="dbl" algn="ctr">
                      <a:solidFill>
                        <a:srgbClr val="808080"/>
                      </a:solidFill>
                      <a:prstDash val="solid"/>
                      <a:round/>
                      <a:headEnd type="none" w="med" len="med"/>
                      <a:tailEnd type="none" w="med" len="med"/>
                    </a:lnR>
                    <a:lnT w="38100" cap="flat" cmpd="dbl" algn="ctr">
                      <a:solidFill>
                        <a:srgbClr val="808080"/>
                      </a:solidFill>
                      <a:prstDash val="solid"/>
                      <a:round/>
                      <a:headEnd type="none" w="med" len="med"/>
                      <a:tailEnd type="none" w="med" len="med"/>
                    </a:lnT>
                    <a:lnB w="38100" cap="flat" cmpd="dbl" algn="ctr">
                      <a:solidFill>
                        <a:srgbClr val="808080"/>
                      </a:solidFill>
                      <a:prstDash val="solid"/>
                      <a:round/>
                      <a:headEnd type="none" w="med" len="med"/>
                      <a:tailEnd type="none" w="med" len="med"/>
                    </a:lnB>
                  </a:tcPr>
                </a:tc>
              </a:tr>
              <a:tr h="1017364">
                <a:tc>
                  <a:txBody>
                    <a:bodyPr/>
                    <a:lstStyle/>
                    <a:p>
                      <a:pPr marL="36195" marR="36195">
                        <a:lnSpc>
                          <a:spcPct val="115000"/>
                        </a:lnSpc>
                        <a:spcAft>
                          <a:spcPts val="0"/>
                        </a:spcAft>
                      </a:pPr>
                      <a:r>
                        <a:rPr lang="ru-RU" sz="1200" dirty="0">
                          <a:latin typeface="Times New Roman"/>
                          <a:ea typeface="Times New Roman"/>
                        </a:rPr>
                        <a:t>Цель программы</a:t>
                      </a:r>
                    </a:p>
                  </a:txBody>
                  <a:tcPr marL="19050" marR="19050" marT="0" marB="0">
                    <a:lnL w="38100" cap="flat" cmpd="dbl" algn="ctr">
                      <a:solidFill>
                        <a:srgbClr val="808080"/>
                      </a:solidFill>
                      <a:prstDash val="solid"/>
                      <a:round/>
                      <a:headEnd type="none" w="med" len="med"/>
                      <a:tailEnd type="none" w="med" len="med"/>
                    </a:lnL>
                    <a:lnR w="38100" cap="flat" cmpd="dbl" algn="ctr">
                      <a:solidFill>
                        <a:srgbClr val="808080"/>
                      </a:solidFill>
                      <a:prstDash val="solid"/>
                      <a:round/>
                      <a:headEnd type="none" w="med" len="med"/>
                      <a:tailEnd type="none" w="med" len="med"/>
                    </a:lnR>
                    <a:lnT w="38100" cap="flat" cmpd="dbl" algn="ctr">
                      <a:solidFill>
                        <a:srgbClr val="808080"/>
                      </a:solidFill>
                      <a:prstDash val="solid"/>
                      <a:round/>
                      <a:headEnd type="none" w="med" len="med"/>
                      <a:tailEnd type="none" w="med" len="med"/>
                    </a:lnT>
                    <a:lnB w="38100" cap="flat" cmpd="dbl" algn="ctr">
                      <a:solidFill>
                        <a:srgbClr val="808080"/>
                      </a:solidFill>
                      <a:prstDash val="solid"/>
                      <a:round/>
                      <a:headEnd type="none" w="med" len="med"/>
                      <a:tailEnd type="none" w="med" len="med"/>
                    </a:lnB>
                  </a:tcPr>
                </a:tc>
                <a:tc>
                  <a:txBody>
                    <a:bodyPr/>
                    <a:lstStyle/>
                    <a:p>
                      <a:pPr marL="493395" marR="36195" algn="just">
                        <a:lnSpc>
                          <a:spcPct val="115000"/>
                        </a:lnSpc>
                        <a:spcAft>
                          <a:spcPts val="0"/>
                        </a:spcAft>
                      </a:pPr>
                      <a:r>
                        <a:rPr lang="ru-RU" sz="1200" dirty="0">
                          <a:latin typeface="Times New Roman"/>
                          <a:ea typeface="Times New Roman"/>
                        </a:rPr>
                        <a:t>Создание условий для формирования социально-активной личности гражданина и патриота средствами школьного историко-краеведческого музея.</a:t>
                      </a:r>
                    </a:p>
                  </a:txBody>
                  <a:tcPr marL="19050" marR="19050" marT="0" marB="0">
                    <a:lnL w="38100" cap="flat" cmpd="dbl" algn="ctr">
                      <a:solidFill>
                        <a:srgbClr val="808080"/>
                      </a:solidFill>
                      <a:prstDash val="solid"/>
                      <a:round/>
                      <a:headEnd type="none" w="med" len="med"/>
                      <a:tailEnd type="none" w="med" len="med"/>
                    </a:lnL>
                    <a:lnR w="38100" cap="flat" cmpd="dbl" algn="ctr">
                      <a:solidFill>
                        <a:srgbClr val="808080"/>
                      </a:solidFill>
                      <a:prstDash val="solid"/>
                      <a:round/>
                      <a:headEnd type="none" w="med" len="med"/>
                      <a:tailEnd type="none" w="med" len="med"/>
                    </a:lnR>
                    <a:lnT w="38100" cap="flat" cmpd="dbl" algn="ctr">
                      <a:solidFill>
                        <a:srgbClr val="808080"/>
                      </a:solidFill>
                      <a:prstDash val="solid"/>
                      <a:round/>
                      <a:headEnd type="none" w="med" len="med"/>
                      <a:tailEnd type="none" w="med" len="med"/>
                    </a:lnT>
                    <a:lnB w="38100" cap="flat" cmpd="dbl" algn="ctr">
                      <a:solidFill>
                        <a:srgbClr val="808080"/>
                      </a:solidFill>
                      <a:prstDash val="solid"/>
                      <a:round/>
                      <a:headEnd type="none" w="med" len="med"/>
                      <a:tailEnd type="none" w="med" len="med"/>
                    </a:lnB>
                  </a:tcPr>
                </a:tc>
              </a:tr>
              <a:tr h="0">
                <a:tc>
                  <a:txBody>
                    <a:bodyPr/>
                    <a:lstStyle/>
                    <a:p>
                      <a:pPr marL="36195" marR="36195">
                        <a:lnSpc>
                          <a:spcPct val="115000"/>
                        </a:lnSpc>
                        <a:spcAft>
                          <a:spcPts val="0"/>
                        </a:spcAft>
                      </a:pPr>
                      <a:r>
                        <a:rPr lang="ru-RU" sz="1200" dirty="0">
                          <a:latin typeface="Times New Roman"/>
                          <a:ea typeface="Times New Roman"/>
                        </a:rPr>
                        <a:t>Задачи Программы</a:t>
                      </a:r>
                    </a:p>
                  </a:txBody>
                  <a:tcPr marL="19050" marR="19050" marT="0" marB="0">
                    <a:lnL w="38100" cap="flat" cmpd="dbl" algn="ctr">
                      <a:solidFill>
                        <a:srgbClr val="808080"/>
                      </a:solidFill>
                      <a:prstDash val="solid"/>
                      <a:round/>
                      <a:headEnd type="none" w="med" len="med"/>
                      <a:tailEnd type="none" w="med" len="med"/>
                    </a:lnL>
                    <a:lnR w="38100" cap="flat" cmpd="dbl" algn="ctr">
                      <a:solidFill>
                        <a:srgbClr val="808080"/>
                      </a:solidFill>
                      <a:prstDash val="solid"/>
                      <a:round/>
                      <a:headEnd type="none" w="med" len="med"/>
                      <a:tailEnd type="none" w="med" len="med"/>
                    </a:lnR>
                    <a:lnT w="38100" cap="flat" cmpd="dbl" algn="ctr">
                      <a:solidFill>
                        <a:srgbClr val="808080"/>
                      </a:solidFill>
                      <a:prstDash val="solid"/>
                      <a:round/>
                      <a:headEnd type="none" w="med" len="med"/>
                      <a:tailEnd type="none" w="med" len="med"/>
                    </a:lnT>
                    <a:lnB w="38100" cap="flat" cmpd="dbl" algn="ctr">
                      <a:solidFill>
                        <a:srgbClr val="808080"/>
                      </a:solidFill>
                      <a:prstDash val="solid"/>
                      <a:round/>
                      <a:headEnd type="none" w="med" len="med"/>
                      <a:tailEnd type="none" w="med" len="med"/>
                    </a:lnB>
                  </a:tcPr>
                </a:tc>
                <a:tc>
                  <a:txBody>
                    <a:bodyPr/>
                    <a:lstStyle/>
                    <a:p>
                      <a:pPr marL="342900" marR="120015" lvl="0" indent="-342900" algn="just">
                        <a:lnSpc>
                          <a:spcPct val="115000"/>
                        </a:lnSpc>
                        <a:spcAft>
                          <a:spcPts val="0"/>
                        </a:spcAft>
                        <a:buFont typeface="Wingdings"/>
                        <a:buChar char=""/>
                      </a:pPr>
                      <a:r>
                        <a:rPr lang="ru-RU" sz="1200" b="0" dirty="0">
                          <a:latin typeface="Times New Roman"/>
                          <a:ea typeface="Times New Roman"/>
                        </a:rPr>
                        <a:t>Совершенствование работы Совета музея и </a:t>
                      </a:r>
                      <a:r>
                        <a:rPr lang="ru-RU" sz="1200" b="0" dirty="0" smtClean="0">
                          <a:latin typeface="Times New Roman"/>
                          <a:ea typeface="Times New Roman"/>
                        </a:rPr>
                        <a:t>его актива </a:t>
                      </a:r>
                      <a:r>
                        <a:rPr lang="ru-RU" sz="1200" b="0" dirty="0">
                          <a:latin typeface="Times New Roman"/>
                          <a:ea typeface="Times New Roman"/>
                        </a:rPr>
                        <a:t>как формы организации жизнедеятельности детского коллектива музея, направленной на развитие социально-активной личности гражданина и патриота. </a:t>
                      </a:r>
                    </a:p>
                    <a:p>
                      <a:pPr marL="342900" marR="120015" lvl="0" indent="-342900" algn="just">
                        <a:lnSpc>
                          <a:spcPct val="115000"/>
                        </a:lnSpc>
                        <a:spcAft>
                          <a:spcPts val="0"/>
                        </a:spcAft>
                        <a:buFont typeface="Wingdings"/>
                        <a:buChar char=""/>
                      </a:pPr>
                      <a:r>
                        <a:rPr lang="ru-RU" sz="1200" b="0" dirty="0">
                          <a:latin typeface="Times New Roman"/>
                          <a:ea typeface="Times New Roman"/>
                        </a:rPr>
                        <a:t>Совершенствование методической подготовленности педагогов и  учителей школы для  активного использования возможностей музея.</a:t>
                      </a:r>
                    </a:p>
                    <a:p>
                      <a:pPr marL="342900" marR="36195" lvl="0" indent="-342900" algn="just">
                        <a:lnSpc>
                          <a:spcPct val="115000"/>
                        </a:lnSpc>
                        <a:spcAft>
                          <a:spcPts val="0"/>
                        </a:spcAft>
                        <a:buFont typeface="Wingdings"/>
                        <a:buChar char=""/>
                        <a:tabLst>
                          <a:tab pos="533400" algn="l"/>
                        </a:tabLst>
                      </a:pPr>
                      <a:r>
                        <a:rPr lang="ru-RU" sz="1200" b="0" dirty="0">
                          <a:latin typeface="Times New Roman"/>
                          <a:ea typeface="Times New Roman"/>
                        </a:rPr>
                        <a:t>Сотрудничество с родителями для целенаправленного влияния на процесс воспитания</a:t>
                      </a:r>
                      <a:r>
                        <a:rPr lang="ru-RU" sz="1200" b="0" dirty="0" smtClean="0">
                          <a:latin typeface="Times New Roman"/>
                          <a:ea typeface="Times New Roman"/>
                        </a:rPr>
                        <a:t>.</a:t>
                      </a:r>
                    </a:p>
                    <a:p>
                      <a:pPr marL="342900" marR="36195" lvl="0" indent="-342900" algn="just">
                        <a:lnSpc>
                          <a:spcPct val="115000"/>
                        </a:lnSpc>
                        <a:spcAft>
                          <a:spcPts val="0"/>
                        </a:spcAft>
                        <a:buFont typeface="Wingdings"/>
                        <a:buChar char=""/>
                        <a:tabLst>
                          <a:tab pos="533400" algn="l"/>
                        </a:tabLst>
                      </a:pPr>
                      <a:endParaRPr lang="ru-RU" sz="1200" dirty="0">
                        <a:latin typeface="Times New Roman"/>
                        <a:ea typeface="Times New Roman"/>
                      </a:endParaRPr>
                    </a:p>
                  </a:txBody>
                  <a:tcPr marL="19050" marR="19050" marT="0" marB="0">
                    <a:lnL w="38100" cap="flat" cmpd="dbl" algn="ctr">
                      <a:solidFill>
                        <a:srgbClr val="808080"/>
                      </a:solidFill>
                      <a:prstDash val="solid"/>
                      <a:round/>
                      <a:headEnd type="none" w="med" len="med"/>
                      <a:tailEnd type="none" w="med" len="med"/>
                    </a:lnL>
                    <a:lnR w="38100" cap="flat" cmpd="dbl" algn="ctr">
                      <a:solidFill>
                        <a:srgbClr val="808080"/>
                      </a:solidFill>
                      <a:prstDash val="solid"/>
                      <a:round/>
                      <a:headEnd type="none" w="med" len="med"/>
                      <a:tailEnd type="none" w="med" len="med"/>
                    </a:lnR>
                    <a:lnT w="38100" cap="flat" cmpd="dbl" algn="ctr">
                      <a:solidFill>
                        <a:srgbClr val="808080"/>
                      </a:solidFill>
                      <a:prstDash val="solid"/>
                      <a:round/>
                      <a:headEnd type="none" w="med" len="med"/>
                      <a:tailEnd type="none" w="med" len="med"/>
                    </a:lnT>
                    <a:lnB w="38100" cap="flat" cmpd="dbl" algn="ctr">
                      <a:solidFill>
                        <a:srgbClr val="80808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24544" y="-315416"/>
            <a:ext cx="9763126" cy="7324726"/>
          </a:xfrm>
          <a:prstGeom prst="rect">
            <a:avLst/>
          </a:prstGeom>
          <a:noFill/>
        </p:spPr>
      </p:pic>
      <p:sp>
        <p:nvSpPr>
          <p:cNvPr id="2" name="Заголовок 1"/>
          <p:cNvSpPr>
            <a:spLocks noGrp="1"/>
          </p:cNvSpPr>
          <p:nvPr>
            <p:ph type="title"/>
          </p:nvPr>
        </p:nvSpPr>
        <p:spPr>
          <a:solidFill>
            <a:schemeClr val="accent4">
              <a:lumMod val="40000"/>
              <a:lumOff val="60000"/>
            </a:schemeClr>
          </a:solidFill>
        </p:spPr>
        <p:txBody>
          <a:bodyPr/>
          <a:lstStyle/>
          <a:p>
            <a:r>
              <a:rPr lang="ru-RU" dirty="0" smtClean="0">
                <a:solidFill>
                  <a:schemeClr val="accent4">
                    <a:lumMod val="75000"/>
                  </a:schemeClr>
                </a:solidFill>
              </a:rPr>
              <a:t> Условия реализации программы</a:t>
            </a:r>
            <a:endParaRPr lang="ru-RU" dirty="0">
              <a:solidFill>
                <a:schemeClr val="accent4">
                  <a:lumMod val="75000"/>
                </a:schemeClr>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24544" y="-315416"/>
            <a:ext cx="9763126" cy="7324726"/>
          </a:xfrm>
          <a:prstGeom prst="rect">
            <a:avLst/>
          </a:prstGeom>
          <a:noFill/>
        </p:spPr>
      </p:pic>
      <p:sp>
        <p:nvSpPr>
          <p:cNvPr id="25" name="Rectangle 2"/>
          <p:cNvSpPr>
            <a:spLocks noChangeArrowheads="1"/>
          </p:cNvSpPr>
          <p:nvPr/>
        </p:nvSpPr>
        <p:spPr bwMode="auto">
          <a:xfrm>
            <a:off x="342546" y="292100"/>
            <a:ext cx="8279165" cy="342870"/>
          </a:xfrm>
          <a:prstGeom prst="rect">
            <a:avLst/>
          </a:prstGeom>
          <a:solidFill>
            <a:schemeClr val="accent4">
              <a:lumMod val="20000"/>
              <a:lumOff val="80000"/>
            </a:schemeClr>
          </a:solidFill>
          <a:ln w="9525">
            <a:noFill/>
            <a:miter lim="800000"/>
            <a:headEnd/>
            <a:tailEnd/>
          </a:ln>
          <a:effectLst/>
        </p:spPr>
        <p:txBody>
          <a:bodyPr wrap="none" lIns="65234" tIns="32617" rIns="65234" bIns="32617" anchor="ctr">
            <a:spAutoFit/>
          </a:bodyPr>
          <a:lstStyle/>
          <a:p>
            <a:pPr algn="ctr" defTabSz="652463"/>
            <a:r>
              <a:rPr lang="ru-RU" b="1" dirty="0">
                <a:solidFill>
                  <a:schemeClr val="accent4">
                    <a:lumMod val="75000"/>
                  </a:schemeClr>
                </a:solidFill>
              </a:rPr>
              <a:t>Критерии эффективности </a:t>
            </a:r>
            <a:r>
              <a:rPr lang="ru-RU" b="1" dirty="0" smtClean="0">
                <a:solidFill>
                  <a:schemeClr val="accent4">
                    <a:lumMod val="75000"/>
                  </a:schemeClr>
                </a:solidFill>
              </a:rPr>
              <a:t>деятельности музея на основе требований программы</a:t>
            </a:r>
            <a:endParaRPr lang="ru-RU" b="1" dirty="0">
              <a:solidFill>
                <a:schemeClr val="accent4">
                  <a:lumMod val="75000"/>
                </a:schemeClr>
              </a:solidFill>
            </a:endParaRPr>
          </a:p>
        </p:txBody>
      </p:sp>
      <p:grpSp>
        <p:nvGrpSpPr>
          <p:cNvPr id="2" name="Group 3"/>
          <p:cNvGrpSpPr>
            <a:grpSpLocks/>
          </p:cNvGrpSpPr>
          <p:nvPr/>
        </p:nvGrpSpPr>
        <p:grpSpPr bwMode="auto">
          <a:xfrm>
            <a:off x="107504" y="980728"/>
            <a:ext cx="8434387" cy="5184530"/>
            <a:chOff x="851" y="4271"/>
            <a:chExt cx="10260" cy="12374"/>
          </a:xfrm>
        </p:grpSpPr>
        <p:sp>
          <p:nvSpPr>
            <p:cNvPr id="28" name="Text Box 5"/>
            <p:cNvSpPr txBox="1">
              <a:spLocks noChangeArrowheads="1"/>
            </p:cNvSpPr>
            <p:nvPr/>
          </p:nvSpPr>
          <p:spPr bwMode="auto">
            <a:xfrm>
              <a:off x="3191" y="4271"/>
              <a:ext cx="5400" cy="1080"/>
            </a:xfrm>
            <a:prstGeom prst="rect">
              <a:avLst/>
            </a:prstGeom>
            <a:solidFill>
              <a:schemeClr val="accent4">
                <a:lumMod val="40000"/>
                <a:lumOff val="60000"/>
              </a:schemeClr>
            </a:solidFill>
            <a:ln w="9525">
              <a:solidFill>
                <a:srgbClr val="000000"/>
              </a:solidFill>
              <a:miter lim="800000"/>
              <a:headEnd/>
              <a:tailEnd/>
            </a:ln>
          </p:spPr>
          <p:txBody>
            <a:bodyPr lIns="65234" tIns="32617" rIns="65234" bIns="32617"/>
            <a:lstStyle/>
            <a:p>
              <a:pPr algn="ctr"/>
              <a:r>
                <a:rPr lang="ru-RU" sz="1400" b="1" dirty="0">
                  <a:solidFill>
                    <a:srgbClr val="000000"/>
                  </a:solidFill>
                </a:rPr>
                <a:t>Изменения в конструктивной </a:t>
              </a:r>
              <a:r>
                <a:rPr lang="ru-RU" sz="1400" b="1" dirty="0" smtClean="0">
                  <a:solidFill>
                    <a:srgbClr val="000000"/>
                  </a:solidFill>
                </a:rPr>
                <a:t>активности педагогов</a:t>
              </a:r>
              <a:endParaRPr lang="ru-RU" sz="2600" b="1" dirty="0">
                <a:solidFill>
                  <a:srgbClr val="000000"/>
                </a:solidFill>
              </a:endParaRPr>
            </a:p>
          </p:txBody>
        </p:sp>
        <p:sp>
          <p:nvSpPr>
            <p:cNvPr id="29" name="Text Box 6"/>
            <p:cNvSpPr txBox="1">
              <a:spLocks noChangeArrowheads="1"/>
            </p:cNvSpPr>
            <p:nvPr/>
          </p:nvSpPr>
          <p:spPr bwMode="auto">
            <a:xfrm>
              <a:off x="851" y="6071"/>
              <a:ext cx="2880" cy="2678"/>
            </a:xfrm>
            <a:prstGeom prst="rect">
              <a:avLst/>
            </a:prstGeom>
            <a:solidFill>
              <a:schemeClr val="accent4">
                <a:lumMod val="40000"/>
                <a:lumOff val="60000"/>
              </a:schemeClr>
            </a:solidFill>
            <a:ln w="9525">
              <a:solidFill>
                <a:srgbClr val="000000"/>
              </a:solidFill>
              <a:miter lim="800000"/>
              <a:headEnd/>
              <a:tailEnd/>
            </a:ln>
          </p:spPr>
          <p:txBody>
            <a:bodyPr lIns="65234" tIns="32617" rIns="65234" bIns="32617"/>
            <a:lstStyle/>
            <a:p>
              <a:pPr algn="ctr"/>
              <a:r>
                <a:rPr lang="ru-RU" sz="1400" b="1" dirty="0">
                  <a:solidFill>
                    <a:srgbClr val="000000"/>
                  </a:solidFill>
                </a:rPr>
                <a:t>Профессиональный рост </a:t>
              </a:r>
              <a:r>
                <a:rPr lang="ru-RU" sz="1400" b="1" dirty="0" smtClean="0">
                  <a:solidFill>
                    <a:srgbClr val="000000"/>
                  </a:solidFill>
                </a:rPr>
                <a:t>педагогов по взаимодействию с музеем.</a:t>
              </a:r>
              <a:endParaRPr lang="ru-RU" sz="1400" b="1" dirty="0">
                <a:solidFill>
                  <a:srgbClr val="000000"/>
                </a:solidFill>
              </a:endParaRPr>
            </a:p>
            <a:p>
              <a:pPr algn="ctr"/>
              <a:r>
                <a:rPr lang="ru-RU" sz="1400" b="1" dirty="0" smtClean="0">
                  <a:solidFill>
                    <a:srgbClr val="000000"/>
                  </a:solidFill>
                </a:rPr>
                <a:t>Критерий - деятельность проектирования.</a:t>
              </a:r>
              <a:endParaRPr lang="ru-RU" sz="2600" b="1" dirty="0">
                <a:solidFill>
                  <a:srgbClr val="000000"/>
                </a:solidFill>
              </a:endParaRPr>
            </a:p>
          </p:txBody>
        </p:sp>
        <p:sp>
          <p:nvSpPr>
            <p:cNvPr id="30" name="Text Box 7"/>
            <p:cNvSpPr txBox="1">
              <a:spLocks noChangeArrowheads="1"/>
            </p:cNvSpPr>
            <p:nvPr/>
          </p:nvSpPr>
          <p:spPr bwMode="auto">
            <a:xfrm>
              <a:off x="7871" y="6071"/>
              <a:ext cx="3060" cy="2502"/>
            </a:xfrm>
            <a:prstGeom prst="rect">
              <a:avLst/>
            </a:prstGeom>
            <a:solidFill>
              <a:schemeClr val="accent4">
                <a:lumMod val="40000"/>
                <a:lumOff val="60000"/>
              </a:schemeClr>
            </a:solidFill>
            <a:ln w="9525">
              <a:solidFill>
                <a:srgbClr val="000000"/>
              </a:solidFill>
              <a:miter lim="800000"/>
              <a:headEnd/>
              <a:tailEnd/>
            </a:ln>
          </p:spPr>
          <p:txBody>
            <a:bodyPr lIns="65234" tIns="32617" rIns="65234" bIns="32617"/>
            <a:lstStyle/>
            <a:p>
              <a:pPr algn="ctr"/>
              <a:r>
                <a:rPr lang="ru-RU" sz="1100" b="1" dirty="0">
                  <a:solidFill>
                    <a:srgbClr val="000000"/>
                  </a:solidFill>
                </a:rPr>
                <a:t>Рост методической активности (участие в научно-практических конференциях, опытно-исследовательская работа, </a:t>
              </a:r>
              <a:r>
                <a:rPr lang="ru-RU" sz="1100" b="1" dirty="0" smtClean="0">
                  <a:solidFill>
                    <a:srgbClr val="000000"/>
                  </a:solidFill>
                </a:rPr>
                <a:t>методические выставки, обобщение и обмен опытом)</a:t>
              </a:r>
              <a:endParaRPr lang="ru-RU" sz="2100" b="1" dirty="0">
                <a:solidFill>
                  <a:srgbClr val="000000"/>
                </a:solidFill>
              </a:endParaRPr>
            </a:p>
          </p:txBody>
        </p:sp>
        <p:sp>
          <p:nvSpPr>
            <p:cNvPr id="31" name="Text Box 8"/>
            <p:cNvSpPr txBox="1">
              <a:spLocks noChangeArrowheads="1"/>
            </p:cNvSpPr>
            <p:nvPr/>
          </p:nvSpPr>
          <p:spPr bwMode="auto">
            <a:xfrm>
              <a:off x="851" y="9216"/>
              <a:ext cx="3591" cy="3094"/>
            </a:xfrm>
            <a:prstGeom prst="rect">
              <a:avLst/>
            </a:prstGeom>
            <a:solidFill>
              <a:schemeClr val="accent4">
                <a:lumMod val="40000"/>
                <a:lumOff val="60000"/>
              </a:schemeClr>
            </a:solidFill>
            <a:ln w="9525">
              <a:solidFill>
                <a:srgbClr val="000000"/>
              </a:solidFill>
              <a:miter lim="800000"/>
              <a:headEnd/>
              <a:tailEnd/>
            </a:ln>
          </p:spPr>
          <p:txBody>
            <a:bodyPr lIns="65234" tIns="32617" rIns="65234" bIns="32617"/>
            <a:lstStyle/>
            <a:p>
              <a:pPr algn="ctr"/>
              <a:r>
                <a:rPr lang="ru-RU" sz="1400" b="1" dirty="0">
                  <a:solidFill>
                    <a:srgbClr val="000000"/>
                  </a:solidFill>
                </a:rPr>
                <a:t>Изменение в системе взаимоотношений педагогов </a:t>
              </a:r>
              <a:r>
                <a:rPr lang="ru-RU" sz="1400" b="1" dirty="0" smtClean="0">
                  <a:solidFill>
                    <a:srgbClr val="000000"/>
                  </a:solidFill>
                </a:rPr>
                <a:t> и обучающихся, родителей (коммуникативные умения) на основе музейной практики</a:t>
              </a:r>
              <a:endParaRPr lang="ru-RU" sz="2600" b="1" dirty="0">
                <a:solidFill>
                  <a:srgbClr val="000000"/>
                </a:solidFill>
              </a:endParaRPr>
            </a:p>
          </p:txBody>
        </p:sp>
        <p:sp>
          <p:nvSpPr>
            <p:cNvPr id="32" name="Text Box 9"/>
            <p:cNvSpPr txBox="1">
              <a:spLocks noChangeArrowheads="1"/>
            </p:cNvSpPr>
            <p:nvPr/>
          </p:nvSpPr>
          <p:spPr bwMode="auto">
            <a:xfrm>
              <a:off x="7871" y="9491"/>
              <a:ext cx="3060" cy="2520"/>
            </a:xfrm>
            <a:prstGeom prst="rect">
              <a:avLst/>
            </a:prstGeom>
            <a:solidFill>
              <a:schemeClr val="accent4">
                <a:lumMod val="40000"/>
                <a:lumOff val="60000"/>
              </a:schemeClr>
            </a:solidFill>
            <a:ln w="9525">
              <a:solidFill>
                <a:srgbClr val="000000"/>
              </a:solidFill>
              <a:miter lim="800000"/>
              <a:headEnd/>
              <a:tailEnd/>
            </a:ln>
          </p:spPr>
          <p:txBody>
            <a:bodyPr lIns="65234" tIns="32617" rIns="65234" bIns="32617"/>
            <a:lstStyle/>
            <a:p>
              <a:pPr algn="ctr"/>
              <a:r>
                <a:rPr lang="ru-RU" sz="1100" b="1" dirty="0">
                  <a:solidFill>
                    <a:srgbClr val="000000"/>
                  </a:solidFill>
                </a:rPr>
                <a:t>Рост общепедагогических </a:t>
              </a:r>
              <a:r>
                <a:rPr lang="ru-RU" sz="1100" b="1" dirty="0" smtClean="0">
                  <a:solidFill>
                    <a:srgbClr val="000000"/>
                  </a:solidFill>
                </a:rPr>
                <a:t>инициатив, направленных на развитие музея </a:t>
              </a:r>
              <a:r>
                <a:rPr lang="ru-RU" sz="1100" b="1" dirty="0">
                  <a:solidFill>
                    <a:srgbClr val="000000"/>
                  </a:solidFill>
                </a:rPr>
                <a:t>(творческие группы </a:t>
              </a:r>
              <a:r>
                <a:rPr lang="ru-RU" sz="1100" b="1" dirty="0" smtClean="0">
                  <a:solidFill>
                    <a:srgbClr val="000000"/>
                  </a:solidFill>
                </a:rPr>
                <a:t>учителей, учащихся и родителей, </a:t>
              </a:r>
              <a:r>
                <a:rPr lang="ru-RU" sz="1100" b="1" dirty="0">
                  <a:solidFill>
                    <a:srgbClr val="000000"/>
                  </a:solidFill>
                </a:rPr>
                <a:t>совместные </a:t>
              </a:r>
              <a:r>
                <a:rPr lang="ru-RU" sz="1100" b="1" dirty="0" smtClean="0">
                  <a:solidFill>
                    <a:srgbClr val="000000"/>
                  </a:solidFill>
                </a:rPr>
                <a:t>проекты)</a:t>
              </a:r>
              <a:endParaRPr lang="ru-RU" sz="2100" b="1" dirty="0">
                <a:solidFill>
                  <a:srgbClr val="000000"/>
                </a:solidFill>
              </a:endParaRPr>
            </a:p>
          </p:txBody>
        </p:sp>
        <p:sp>
          <p:nvSpPr>
            <p:cNvPr id="33" name="Text Box 10"/>
            <p:cNvSpPr txBox="1">
              <a:spLocks noChangeArrowheads="1"/>
            </p:cNvSpPr>
            <p:nvPr/>
          </p:nvSpPr>
          <p:spPr bwMode="auto">
            <a:xfrm>
              <a:off x="851" y="13389"/>
              <a:ext cx="2880" cy="2364"/>
            </a:xfrm>
            <a:prstGeom prst="rect">
              <a:avLst/>
            </a:prstGeom>
            <a:solidFill>
              <a:schemeClr val="accent4">
                <a:lumMod val="40000"/>
                <a:lumOff val="60000"/>
              </a:schemeClr>
            </a:solidFill>
            <a:ln w="9525">
              <a:solidFill>
                <a:srgbClr val="000000"/>
              </a:solidFill>
              <a:miter lim="800000"/>
              <a:headEnd/>
              <a:tailEnd/>
            </a:ln>
          </p:spPr>
          <p:txBody>
            <a:bodyPr lIns="65234" tIns="32617" rIns="65234" bIns="32617"/>
            <a:lstStyle/>
            <a:p>
              <a:pPr algn="ctr"/>
              <a:r>
                <a:rPr lang="ru-RU" sz="1400" b="1" dirty="0">
                  <a:solidFill>
                    <a:srgbClr val="000000"/>
                  </a:solidFill>
                </a:rPr>
                <a:t>Рост детских инициатив </a:t>
              </a:r>
              <a:r>
                <a:rPr lang="ru-RU" sz="1400" b="1" dirty="0" smtClean="0">
                  <a:solidFill>
                    <a:srgbClr val="000000"/>
                  </a:solidFill>
                </a:rPr>
                <a:t>(КТД, проекты, встречи, акции, игры, </a:t>
              </a:r>
              <a:r>
                <a:rPr lang="ru-RU" sz="1400" b="1" dirty="0">
                  <a:solidFill>
                    <a:srgbClr val="000000"/>
                  </a:solidFill>
                </a:rPr>
                <a:t>праздники, </a:t>
              </a:r>
              <a:r>
                <a:rPr lang="ru-RU" sz="1400" b="1" dirty="0" smtClean="0">
                  <a:solidFill>
                    <a:srgbClr val="000000"/>
                  </a:solidFill>
                </a:rPr>
                <a:t>конкурсы, вахты)</a:t>
              </a:r>
              <a:endParaRPr lang="ru-RU" sz="2600" b="1" dirty="0">
                <a:solidFill>
                  <a:srgbClr val="000000"/>
                </a:solidFill>
              </a:endParaRPr>
            </a:p>
          </p:txBody>
        </p:sp>
        <p:sp>
          <p:nvSpPr>
            <p:cNvPr id="34" name="Text Box 11"/>
            <p:cNvSpPr txBox="1">
              <a:spLocks noChangeArrowheads="1"/>
            </p:cNvSpPr>
            <p:nvPr/>
          </p:nvSpPr>
          <p:spPr bwMode="auto">
            <a:xfrm>
              <a:off x="4092" y="14067"/>
              <a:ext cx="3679" cy="2578"/>
            </a:xfrm>
            <a:prstGeom prst="rect">
              <a:avLst/>
            </a:prstGeom>
            <a:solidFill>
              <a:schemeClr val="accent4">
                <a:lumMod val="40000"/>
                <a:lumOff val="60000"/>
              </a:schemeClr>
            </a:solidFill>
            <a:ln w="9525">
              <a:solidFill>
                <a:srgbClr val="000000"/>
              </a:solidFill>
              <a:miter lim="800000"/>
              <a:headEnd/>
              <a:tailEnd/>
            </a:ln>
          </p:spPr>
          <p:txBody>
            <a:bodyPr lIns="65234" tIns="32617" rIns="65234" bIns="32617"/>
            <a:lstStyle/>
            <a:p>
              <a:pPr algn="ctr"/>
              <a:r>
                <a:rPr lang="ru-RU" sz="1200" b="1" dirty="0">
                  <a:solidFill>
                    <a:srgbClr val="000000"/>
                  </a:solidFill>
                </a:rPr>
                <a:t>Рост участия в творческой </a:t>
              </a:r>
              <a:r>
                <a:rPr lang="ru-RU" sz="1200" b="1" dirty="0" smtClean="0">
                  <a:solidFill>
                    <a:srgbClr val="000000"/>
                  </a:solidFill>
                </a:rPr>
                <a:t>поисковой и исследовательской, проектной, экспозиционной,  фондовой  и иной специальной музейной деятельности</a:t>
              </a:r>
              <a:endParaRPr lang="ru-RU" sz="2400" b="1" dirty="0">
                <a:solidFill>
                  <a:srgbClr val="000000"/>
                </a:solidFill>
              </a:endParaRPr>
            </a:p>
          </p:txBody>
        </p:sp>
        <p:sp>
          <p:nvSpPr>
            <p:cNvPr id="35" name="Text Box 12"/>
            <p:cNvSpPr txBox="1">
              <a:spLocks noChangeArrowheads="1"/>
            </p:cNvSpPr>
            <p:nvPr/>
          </p:nvSpPr>
          <p:spPr bwMode="auto">
            <a:xfrm>
              <a:off x="8231" y="13389"/>
              <a:ext cx="2880" cy="2364"/>
            </a:xfrm>
            <a:prstGeom prst="rect">
              <a:avLst/>
            </a:prstGeom>
            <a:solidFill>
              <a:schemeClr val="accent4">
                <a:lumMod val="40000"/>
                <a:lumOff val="60000"/>
              </a:schemeClr>
            </a:solidFill>
            <a:ln w="9525">
              <a:solidFill>
                <a:srgbClr val="000000"/>
              </a:solidFill>
              <a:miter lim="800000"/>
              <a:headEnd/>
              <a:tailEnd/>
            </a:ln>
          </p:spPr>
          <p:txBody>
            <a:bodyPr lIns="65234" tIns="32617" rIns="65234" bIns="32617"/>
            <a:lstStyle/>
            <a:p>
              <a:pPr algn="ctr"/>
              <a:r>
                <a:rPr lang="ru-RU" sz="1400" b="1" dirty="0">
                  <a:solidFill>
                    <a:srgbClr val="000000"/>
                  </a:solidFill>
                </a:rPr>
                <a:t>Повышение качества </a:t>
              </a:r>
              <a:r>
                <a:rPr lang="ru-RU" sz="1400" b="1" dirty="0" smtClean="0">
                  <a:solidFill>
                    <a:srgbClr val="000000"/>
                  </a:solidFill>
                </a:rPr>
                <a:t>ЗУН актива, обучающегося по краеведческим программам</a:t>
              </a:r>
              <a:endParaRPr lang="ru-RU" sz="2600" b="1" dirty="0">
                <a:solidFill>
                  <a:srgbClr val="000000"/>
                </a:solidFill>
              </a:endParaRPr>
            </a:p>
          </p:txBody>
        </p:sp>
        <p:sp>
          <p:nvSpPr>
            <p:cNvPr id="37" name="Line 14"/>
            <p:cNvSpPr>
              <a:spLocks noChangeShapeType="1"/>
            </p:cNvSpPr>
            <p:nvPr/>
          </p:nvSpPr>
          <p:spPr bwMode="auto">
            <a:xfrm>
              <a:off x="3371" y="5353"/>
              <a:ext cx="0" cy="720"/>
            </a:xfrm>
            <a:prstGeom prst="line">
              <a:avLst/>
            </a:prstGeom>
            <a:noFill/>
            <a:ln w="9525">
              <a:solidFill>
                <a:srgbClr val="000000"/>
              </a:solidFill>
              <a:round/>
              <a:headEnd/>
              <a:tailEnd type="triangle" w="med" len="med"/>
            </a:ln>
          </p:spPr>
          <p:txBody>
            <a:bodyPr/>
            <a:lstStyle/>
            <a:p>
              <a:endParaRPr lang="ru-RU"/>
            </a:p>
          </p:txBody>
        </p:sp>
        <p:sp>
          <p:nvSpPr>
            <p:cNvPr id="38" name="Line 15"/>
            <p:cNvSpPr>
              <a:spLocks noChangeShapeType="1"/>
            </p:cNvSpPr>
            <p:nvPr/>
          </p:nvSpPr>
          <p:spPr bwMode="auto">
            <a:xfrm>
              <a:off x="4631" y="5353"/>
              <a:ext cx="0" cy="3420"/>
            </a:xfrm>
            <a:prstGeom prst="line">
              <a:avLst/>
            </a:prstGeom>
            <a:noFill/>
            <a:ln w="9525">
              <a:solidFill>
                <a:srgbClr val="000000"/>
              </a:solidFill>
              <a:round/>
              <a:headEnd/>
              <a:tailEnd/>
            </a:ln>
          </p:spPr>
          <p:txBody>
            <a:bodyPr/>
            <a:lstStyle/>
            <a:p>
              <a:endParaRPr lang="ru-RU"/>
            </a:p>
          </p:txBody>
        </p:sp>
        <p:sp>
          <p:nvSpPr>
            <p:cNvPr id="39" name="Line 16"/>
            <p:cNvSpPr>
              <a:spLocks noChangeShapeType="1"/>
            </p:cNvSpPr>
            <p:nvPr/>
          </p:nvSpPr>
          <p:spPr bwMode="auto">
            <a:xfrm>
              <a:off x="6971" y="5353"/>
              <a:ext cx="0" cy="3420"/>
            </a:xfrm>
            <a:prstGeom prst="line">
              <a:avLst/>
            </a:prstGeom>
            <a:noFill/>
            <a:ln w="9525">
              <a:solidFill>
                <a:srgbClr val="000000"/>
              </a:solidFill>
              <a:round/>
              <a:headEnd/>
              <a:tailEnd/>
            </a:ln>
          </p:spPr>
          <p:txBody>
            <a:bodyPr/>
            <a:lstStyle/>
            <a:p>
              <a:endParaRPr lang="ru-RU"/>
            </a:p>
          </p:txBody>
        </p:sp>
        <p:sp>
          <p:nvSpPr>
            <p:cNvPr id="40" name="Line 17"/>
            <p:cNvSpPr>
              <a:spLocks noChangeShapeType="1"/>
            </p:cNvSpPr>
            <p:nvPr/>
          </p:nvSpPr>
          <p:spPr bwMode="auto">
            <a:xfrm flipH="1">
              <a:off x="3011" y="8773"/>
              <a:ext cx="1620" cy="0"/>
            </a:xfrm>
            <a:prstGeom prst="line">
              <a:avLst/>
            </a:prstGeom>
            <a:noFill/>
            <a:ln w="9525">
              <a:solidFill>
                <a:srgbClr val="000000"/>
              </a:solidFill>
              <a:round/>
              <a:headEnd/>
              <a:tailEnd/>
            </a:ln>
          </p:spPr>
          <p:txBody>
            <a:bodyPr/>
            <a:lstStyle/>
            <a:p>
              <a:endParaRPr lang="ru-RU"/>
            </a:p>
          </p:txBody>
        </p:sp>
        <p:sp>
          <p:nvSpPr>
            <p:cNvPr id="41" name="Line 18"/>
            <p:cNvSpPr>
              <a:spLocks noChangeShapeType="1"/>
            </p:cNvSpPr>
            <p:nvPr/>
          </p:nvSpPr>
          <p:spPr bwMode="auto">
            <a:xfrm flipH="1">
              <a:off x="6971" y="8773"/>
              <a:ext cx="1620" cy="0"/>
            </a:xfrm>
            <a:prstGeom prst="line">
              <a:avLst/>
            </a:prstGeom>
            <a:noFill/>
            <a:ln w="9525">
              <a:solidFill>
                <a:srgbClr val="000000"/>
              </a:solidFill>
              <a:round/>
              <a:headEnd/>
              <a:tailEnd/>
            </a:ln>
          </p:spPr>
          <p:txBody>
            <a:bodyPr/>
            <a:lstStyle/>
            <a:p>
              <a:endParaRPr lang="ru-RU"/>
            </a:p>
          </p:txBody>
        </p:sp>
        <p:sp>
          <p:nvSpPr>
            <p:cNvPr id="42" name="Line 19"/>
            <p:cNvSpPr>
              <a:spLocks noChangeShapeType="1"/>
            </p:cNvSpPr>
            <p:nvPr/>
          </p:nvSpPr>
          <p:spPr bwMode="auto">
            <a:xfrm>
              <a:off x="3011" y="8773"/>
              <a:ext cx="30" cy="443"/>
            </a:xfrm>
            <a:prstGeom prst="line">
              <a:avLst/>
            </a:prstGeom>
            <a:noFill/>
            <a:ln w="9525">
              <a:solidFill>
                <a:srgbClr val="000000"/>
              </a:solidFill>
              <a:round/>
              <a:headEnd/>
              <a:tailEnd type="triangle" w="med" len="med"/>
            </a:ln>
          </p:spPr>
          <p:txBody>
            <a:bodyPr/>
            <a:lstStyle/>
            <a:p>
              <a:endParaRPr lang="ru-RU"/>
            </a:p>
          </p:txBody>
        </p:sp>
        <p:sp>
          <p:nvSpPr>
            <p:cNvPr id="43" name="Line 20"/>
            <p:cNvSpPr>
              <a:spLocks noChangeShapeType="1"/>
            </p:cNvSpPr>
            <p:nvPr/>
          </p:nvSpPr>
          <p:spPr bwMode="auto">
            <a:xfrm>
              <a:off x="8591" y="8773"/>
              <a:ext cx="0" cy="720"/>
            </a:xfrm>
            <a:prstGeom prst="line">
              <a:avLst/>
            </a:prstGeom>
            <a:noFill/>
            <a:ln w="9525">
              <a:solidFill>
                <a:srgbClr val="000000"/>
              </a:solidFill>
              <a:round/>
              <a:headEnd/>
              <a:tailEnd type="triangle" w="med" len="med"/>
            </a:ln>
          </p:spPr>
          <p:txBody>
            <a:bodyPr/>
            <a:lstStyle/>
            <a:p>
              <a:endParaRPr lang="ru-RU"/>
            </a:p>
          </p:txBody>
        </p:sp>
        <p:sp>
          <p:nvSpPr>
            <p:cNvPr id="44" name="AutoShape 21"/>
            <p:cNvSpPr>
              <a:spLocks/>
            </p:cNvSpPr>
            <p:nvPr/>
          </p:nvSpPr>
          <p:spPr bwMode="auto">
            <a:xfrm rot="16200000">
              <a:off x="5462" y="8919"/>
              <a:ext cx="900" cy="8370"/>
            </a:xfrm>
            <a:prstGeom prst="leftBrace">
              <a:avLst>
                <a:gd name="adj1" fmla="val 303016"/>
                <a:gd name="adj2" fmla="val 50000"/>
              </a:avLst>
            </a:prstGeom>
            <a:solidFill>
              <a:schemeClr val="accent4">
                <a:lumMod val="40000"/>
                <a:lumOff val="60000"/>
              </a:schemeClr>
            </a:solidFill>
            <a:ln w="9525">
              <a:solidFill>
                <a:srgbClr val="000000"/>
              </a:solidFill>
              <a:round/>
              <a:headEnd/>
              <a:tailEnd/>
            </a:ln>
          </p:spPr>
          <p:txBody>
            <a:bodyPr/>
            <a:lstStyle/>
            <a:p>
              <a:endParaRPr lang="ru-RU"/>
            </a:p>
          </p:txBody>
        </p:sp>
        <p:sp>
          <p:nvSpPr>
            <p:cNvPr id="45" name="Line 22"/>
            <p:cNvSpPr>
              <a:spLocks noChangeShapeType="1"/>
            </p:cNvSpPr>
            <p:nvPr/>
          </p:nvSpPr>
          <p:spPr bwMode="auto">
            <a:xfrm flipH="1">
              <a:off x="5931" y="13513"/>
              <a:ext cx="0" cy="460"/>
            </a:xfrm>
            <a:prstGeom prst="line">
              <a:avLst/>
            </a:prstGeom>
            <a:noFill/>
            <a:ln w="9525">
              <a:solidFill>
                <a:srgbClr val="000000"/>
              </a:solidFill>
              <a:round/>
              <a:headEnd/>
              <a:tailEnd type="triangle" w="med" len="med"/>
            </a:ln>
          </p:spPr>
          <p:txBody>
            <a:bodyPr/>
            <a:lstStyle/>
            <a:p>
              <a:endParaRPr lang="ru-RU"/>
            </a:p>
          </p:txBody>
        </p:sp>
        <p:sp>
          <p:nvSpPr>
            <p:cNvPr id="46" name="Line 23"/>
            <p:cNvSpPr>
              <a:spLocks noChangeShapeType="1"/>
            </p:cNvSpPr>
            <p:nvPr/>
          </p:nvSpPr>
          <p:spPr bwMode="auto">
            <a:xfrm flipH="1">
              <a:off x="9296" y="12310"/>
              <a:ext cx="52" cy="1079"/>
            </a:xfrm>
            <a:prstGeom prst="line">
              <a:avLst/>
            </a:prstGeom>
            <a:noFill/>
            <a:ln w="9525">
              <a:solidFill>
                <a:srgbClr val="000000"/>
              </a:solidFill>
              <a:round/>
              <a:headEnd/>
              <a:tailEnd type="triangle" w="med" len="med"/>
            </a:ln>
          </p:spPr>
          <p:txBody>
            <a:bodyPr/>
            <a:lstStyle/>
            <a:p>
              <a:endParaRPr lang="ru-RU"/>
            </a:p>
          </p:txBody>
        </p:sp>
        <p:sp>
          <p:nvSpPr>
            <p:cNvPr id="47" name="Line 24"/>
            <p:cNvSpPr>
              <a:spLocks noChangeShapeType="1"/>
            </p:cNvSpPr>
            <p:nvPr/>
          </p:nvSpPr>
          <p:spPr bwMode="auto">
            <a:xfrm flipH="1">
              <a:off x="2464" y="12482"/>
              <a:ext cx="51" cy="907"/>
            </a:xfrm>
            <a:prstGeom prst="line">
              <a:avLst/>
            </a:prstGeom>
            <a:noFill/>
            <a:ln w="9525">
              <a:solidFill>
                <a:srgbClr val="000000"/>
              </a:solidFill>
              <a:round/>
              <a:headEnd/>
              <a:tailEnd type="triangle" w="med" len="med"/>
            </a:ln>
          </p:spPr>
          <p:txBody>
            <a:bodyPr/>
            <a:lstStyle/>
            <a:p>
              <a:endParaRPr lang="ru-RU"/>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24544" y="-315416"/>
            <a:ext cx="9763126" cy="7324726"/>
          </a:xfrm>
          <a:prstGeom prst="rect">
            <a:avLst/>
          </a:prstGeom>
          <a:noFill/>
        </p:spPr>
      </p:pic>
      <p:pic>
        <p:nvPicPr>
          <p:cNvPr id="4"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sp>
        <p:nvSpPr>
          <p:cNvPr id="2" name="Заголовок 1"/>
          <p:cNvSpPr>
            <a:spLocks noGrp="1"/>
          </p:cNvSpPr>
          <p:nvPr>
            <p:ph type="title"/>
          </p:nvPr>
        </p:nvSpPr>
        <p:spPr>
          <a:xfrm>
            <a:off x="457200" y="274638"/>
            <a:ext cx="8229600" cy="994122"/>
          </a:xfrm>
          <a:solidFill>
            <a:schemeClr val="accent4">
              <a:lumMod val="20000"/>
              <a:lumOff val="80000"/>
            </a:schemeClr>
          </a:solidFill>
        </p:spPr>
        <p:txBody>
          <a:bodyPr>
            <a:normAutofit/>
          </a:bodyPr>
          <a:lstStyle/>
          <a:p>
            <a:r>
              <a:rPr lang="ru-RU" sz="3600" dirty="0" smtClean="0">
                <a:solidFill>
                  <a:schemeClr val="accent4">
                    <a:lumMod val="75000"/>
                  </a:schemeClr>
                </a:solidFill>
              </a:rPr>
              <a:t>Работа  Совета музея. </a:t>
            </a:r>
            <a:endParaRPr lang="ru-RU" sz="3600" dirty="0">
              <a:solidFill>
                <a:schemeClr val="accent4">
                  <a:lumMod val="75000"/>
                </a:schemeClr>
              </a:solidFill>
            </a:endParaRPr>
          </a:p>
        </p:txBody>
      </p:sp>
      <p:sp>
        <p:nvSpPr>
          <p:cNvPr id="3" name="Содержимое 2"/>
          <p:cNvSpPr>
            <a:spLocks noGrp="1"/>
          </p:cNvSpPr>
          <p:nvPr>
            <p:ph idx="1"/>
          </p:nvPr>
        </p:nvSpPr>
        <p:spPr>
          <a:solidFill>
            <a:schemeClr val="accent4">
              <a:lumMod val="20000"/>
              <a:lumOff val="80000"/>
            </a:schemeClr>
          </a:solidFill>
        </p:spPr>
        <p:txBody>
          <a:bodyPr>
            <a:normAutofit fontScale="85000" lnSpcReduction="10000"/>
          </a:bodyPr>
          <a:lstStyle/>
          <a:p>
            <a:r>
              <a:rPr lang="ru-RU" dirty="0" smtClean="0"/>
              <a:t>Совету школьного музея принадлежит функция осуществления организации и координации деятельности по решению задач, стоящих перед секциями по направлениям деятельности музея, по созданию поисково-исследовательских групп, разработке заданий. Совет  реализует  планы музея. Он является инициатором массовых  мероприятий, поисковых  дел, направленных прежде всего на  сплочение актива музея, развитие инициативы,  ответственности, на этой основе осуществляется пополнение фондов музея, расширение связей. </a:t>
            </a:r>
            <a:endParaRPr lang="ru-RU"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Нина Дмитриевна\Мои документы\Мои рисунки\image001Фон.jpg"/>
          <p:cNvPicPr>
            <a:picLocks noChangeAspect="1" noChangeArrowheads="1"/>
          </p:cNvPicPr>
          <p:nvPr/>
        </p:nvPicPr>
        <p:blipFill>
          <a:blip r:embed="rId2" cstate="screen"/>
          <a:srcRect/>
          <a:stretch>
            <a:fillRect/>
          </a:stretch>
        </p:blipFill>
        <p:spPr bwMode="auto">
          <a:xfrm>
            <a:off x="-309563" y="-233363"/>
            <a:ext cx="9763126" cy="7324726"/>
          </a:xfrm>
          <a:prstGeom prst="rect">
            <a:avLst/>
          </a:prstGeom>
          <a:noFill/>
        </p:spPr>
      </p:pic>
      <p:sp>
        <p:nvSpPr>
          <p:cNvPr id="31748" name="Text Box 4"/>
          <p:cNvSpPr txBox="1">
            <a:spLocks noChangeArrowheads="1"/>
          </p:cNvSpPr>
          <p:nvPr/>
        </p:nvSpPr>
        <p:spPr bwMode="auto">
          <a:xfrm>
            <a:off x="1043608" y="4581128"/>
            <a:ext cx="7543824" cy="1368152"/>
          </a:xfrm>
          <a:prstGeom prst="rect">
            <a:avLst/>
          </a:prstGeom>
          <a:solidFill>
            <a:schemeClr val="accent4">
              <a:lumMod val="20000"/>
              <a:lumOff val="80000"/>
            </a:schemeClr>
          </a:solidFill>
          <a:ln w="12700">
            <a:solidFill>
              <a:srgbClr val="BAAFA8"/>
            </a:solidFill>
            <a:miter lim="800000"/>
            <a:headEnd/>
            <a:tailEnd/>
          </a:ln>
          <a:effectLst>
            <a:outerShdw dist="28398" dir="3806097" algn="ctr" rotWithShape="0">
              <a:srgbClr val="453D37">
                <a:alpha val="50000"/>
              </a:srgbClr>
            </a:outerShdw>
          </a:effectLst>
        </p:spPr>
        <p:txBody>
          <a:bodyPr/>
          <a:lstStyle/>
          <a:p>
            <a:pPr algn="ctr" fontAlgn="base">
              <a:spcBef>
                <a:spcPct val="0"/>
              </a:spcBef>
              <a:spcAft>
                <a:spcPts val="1000"/>
              </a:spcAft>
              <a:defRPr/>
            </a:pPr>
            <a:r>
              <a:rPr lang="ru-RU" sz="3600" b="1" dirty="0" smtClean="0">
                <a:solidFill>
                  <a:srgbClr val="7030A0"/>
                </a:solidFill>
                <a:latin typeface="Arial" pitchFamily="34" charset="0"/>
              </a:rPr>
              <a:t>Фондовая работа</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2821</Words>
  <Application>Microsoft Office PowerPoint</Application>
  <PresentationFormat>Экран (4:3)</PresentationFormat>
  <Paragraphs>241</Paragraphs>
  <Slides>31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3" baseType="lpstr">
      <vt:lpstr>Тема Office</vt:lpstr>
      <vt:lpstr>CorelDRAW</vt:lpstr>
      <vt:lpstr>Презентационные материалы историко-краеведческого музея МБОУ «СОКШ №4» </vt:lpstr>
      <vt:lpstr>Система воспитания.  Система поиска.</vt:lpstr>
      <vt:lpstr>Наличие нормативно-правовой базы и организационных документов по направлениям деятельности</vt:lpstr>
      <vt:lpstr>О программе развития музея</vt:lpstr>
      <vt:lpstr>Программа «Школьный  историко-краеведческий  музей -системообразующий центр патриотического воспитания и гражданского становления школьников МБОУ «СОКШ №4» на 2011-2015 гг.»</vt:lpstr>
      <vt:lpstr> Условия реализации программы</vt:lpstr>
      <vt:lpstr>Презентация PowerPoint</vt:lpstr>
      <vt:lpstr>Работа  Совета музея. </vt:lpstr>
      <vt:lpstr>Презентация PowerPoint</vt:lpstr>
      <vt:lpstr>Презентация PowerPoint</vt:lpstr>
      <vt:lpstr>Презентация PowerPoint</vt:lpstr>
      <vt:lpstr>Презентация PowerPoint</vt:lpstr>
      <vt:lpstr>Систематизация музейных предметов и способы их использования </vt:lpstr>
      <vt:lpstr>Презентация PowerPoint</vt:lpstr>
      <vt:lpstr>Презентация PowerPoint</vt:lpstr>
      <vt:lpstr>Презентация PowerPoint</vt:lpstr>
      <vt:lpstr>Музей -  объект и субъект исследовательской деятельности </vt:lpstr>
      <vt:lpstr>Презентация PowerPoint</vt:lpstr>
      <vt:lpstr>Научно-исследовательская деятельность обучающихся </vt:lpstr>
      <vt:lpstr>Презентация PowerPoint</vt:lpstr>
      <vt:lpstr>Презентация PowerPoint</vt:lpstr>
      <vt:lpstr>Презентация PowerPoint</vt:lpstr>
      <vt:lpstr>Краткий обзор музейного фонда</vt:lpstr>
      <vt:lpstr>Презентация PowerPoint</vt:lpstr>
      <vt:lpstr>Презентация PowerPoint</vt:lpstr>
      <vt:lpstr> Укрепляются наши связи  </vt:lpstr>
      <vt:lpstr>Выступления в средствах массовой информации</vt:lpstr>
      <vt:lpstr>Презентация PowerPoint</vt:lpstr>
      <vt:lpstr>  Эффекты воспитания средствами  музея: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Презентационные материалы историко-краеведческого музея МБОУ «СОКШ №4»</dc:title>
  <dc:creator>Галина</dc:creator>
  <cp:lastModifiedBy>Галина</cp:lastModifiedBy>
  <cp:revision>15</cp:revision>
  <dcterms:modified xsi:type="dcterms:W3CDTF">2014-01-09T16:46:27Z</dcterms:modified>
</cp:coreProperties>
</file>