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0"/>
  </p:notesMasterIdLst>
  <p:sldIdLst>
    <p:sldId id="256" r:id="rId2"/>
    <p:sldId id="264" r:id="rId3"/>
    <p:sldId id="280" r:id="rId4"/>
    <p:sldId id="257" r:id="rId5"/>
    <p:sldId id="258" r:id="rId6"/>
    <p:sldId id="259" r:id="rId7"/>
    <p:sldId id="286" r:id="rId8"/>
    <p:sldId id="287" r:id="rId9"/>
    <p:sldId id="281" r:id="rId10"/>
    <p:sldId id="267" r:id="rId11"/>
    <p:sldId id="263" r:id="rId12"/>
    <p:sldId id="268" r:id="rId13"/>
    <p:sldId id="278" r:id="rId14"/>
    <p:sldId id="282" r:id="rId15"/>
    <p:sldId id="284" r:id="rId16"/>
    <p:sldId id="273" r:id="rId17"/>
    <p:sldId id="285" r:id="rId18"/>
    <p:sldId id="27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731" autoAdjust="0"/>
  </p:normalViewPr>
  <p:slideViewPr>
    <p:cSldViewPr>
      <p:cViewPr varScale="1">
        <p:scale>
          <a:sx n="81" d="100"/>
          <a:sy n="81" d="100"/>
        </p:scale>
        <p:origin x="-8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ustem-&#1055;&#1050;\Documents\&#1050;&#1085;&#1080;&#1075;&#1072;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07.11.2013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Ахметов Р</c:v>
                </c:pt>
                <c:pt idx="1">
                  <c:v>Ахметшина А</c:v>
                </c:pt>
                <c:pt idx="2">
                  <c:v>Исмаилов З</c:v>
                </c:pt>
                <c:pt idx="3">
                  <c:v>Мингалеев Ил</c:v>
                </c:pt>
                <c:pt idx="4">
                  <c:v>Мингалеев Ин</c:v>
                </c:pt>
                <c:pt idx="5">
                  <c:v>Нас ибуллин м</c:v>
                </c:pt>
                <c:pt idx="6">
                  <c:v>Нуруллина Г</c:v>
                </c:pt>
                <c:pt idx="7">
                  <c:v>Садриева И.</c:v>
                </c:pt>
                <c:pt idx="8">
                  <c:v>Сибгатуллин ф.</c:v>
                </c:pt>
                <c:pt idx="9">
                  <c:v>Сибгатуллина З</c:v>
                </c:pt>
                <c:pt idx="10">
                  <c:v>Султанова Л</c:v>
                </c:pt>
                <c:pt idx="11">
                  <c:v>Зарипова М.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10</c:v>
                </c:pt>
                <c:pt idx="1">
                  <c:v>5</c:v>
                </c:pt>
                <c:pt idx="2">
                  <c:v>2</c:v>
                </c:pt>
                <c:pt idx="3">
                  <c:v>3</c:v>
                </c:pt>
                <c:pt idx="4">
                  <c:v>8</c:v>
                </c:pt>
                <c:pt idx="5">
                  <c:v>3</c:v>
                </c:pt>
                <c:pt idx="6">
                  <c:v>2</c:v>
                </c:pt>
                <c:pt idx="7">
                  <c:v>9</c:v>
                </c:pt>
                <c:pt idx="8">
                  <c:v>10</c:v>
                </c:pt>
                <c:pt idx="9">
                  <c:v>9</c:v>
                </c:pt>
                <c:pt idx="1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25.11.2013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Ахметов Р</c:v>
                </c:pt>
                <c:pt idx="1">
                  <c:v>Ахметшина А</c:v>
                </c:pt>
                <c:pt idx="2">
                  <c:v>Исмаилов З</c:v>
                </c:pt>
                <c:pt idx="3">
                  <c:v>Мингалеев Ил</c:v>
                </c:pt>
                <c:pt idx="4">
                  <c:v>Мингалеев Ин</c:v>
                </c:pt>
                <c:pt idx="5">
                  <c:v>Нас ибуллин м</c:v>
                </c:pt>
                <c:pt idx="6">
                  <c:v>Нуруллина Г</c:v>
                </c:pt>
                <c:pt idx="7">
                  <c:v>Садриева И.</c:v>
                </c:pt>
                <c:pt idx="8">
                  <c:v>Сибгатуллин ф.</c:v>
                </c:pt>
                <c:pt idx="9">
                  <c:v>Сибгатуллина З</c:v>
                </c:pt>
                <c:pt idx="10">
                  <c:v>Султанова Л</c:v>
                </c:pt>
                <c:pt idx="11">
                  <c:v>Зарипова М.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9</c:v>
                </c:pt>
                <c:pt idx="1">
                  <c:v>6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  <c:pt idx="5">
                  <c:v>7</c:v>
                </c:pt>
                <c:pt idx="6">
                  <c:v>10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27.01.2014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Ахметов Р</c:v>
                </c:pt>
                <c:pt idx="1">
                  <c:v>Ахметшина А</c:v>
                </c:pt>
                <c:pt idx="2">
                  <c:v>Исмаилов З</c:v>
                </c:pt>
                <c:pt idx="3">
                  <c:v>Мингалеев Ил</c:v>
                </c:pt>
                <c:pt idx="4">
                  <c:v>Мингалеев Ин</c:v>
                </c:pt>
                <c:pt idx="5">
                  <c:v>Нас ибуллин м</c:v>
                </c:pt>
                <c:pt idx="6">
                  <c:v>Нуруллина Г</c:v>
                </c:pt>
                <c:pt idx="7">
                  <c:v>Садриева И.</c:v>
                </c:pt>
                <c:pt idx="8">
                  <c:v>Сибгатуллин ф.</c:v>
                </c:pt>
                <c:pt idx="9">
                  <c:v>Сибгатуллина З</c:v>
                </c:pt>
                <c:pt idx="10">
                  <c:v>Султанова Л</c:v>
                </c:pt>
                <c:pt idx="11">
                  <c:v>Зарипова М.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12</c:v>
                </c:pt>
                <c:pt idx="1">
                  <c:v>9</c:v>
                </c:pt>
                <c:pt idx="2">
                  <c:v>10</c:v>
                </c:pt>
                <c:pt idx="3">
                  <c:v>7</c:v>
                </c:pt>
                <c:pt idx="4">
                  <c:v>12</c:v>
                </c:pt>
                <c:pt idx="5">
                  <c:v>11</c:v>
                </c:pt>
                <c:pt idx="6">
                  <c:v>6</c:v>
                </c:pt>
                <c:pt idx="7">
                  <c:v>9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24.03.2014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Ахметов Р</c:v>
                </c:pt>
                <c:pt idx="1">
                  <c:v>Ахметшина А</c:v>
                </c:pt>
                <c:pt idx="2">
                  <c:v>Исмаилов З</c:v>
                </c:pt>
                <c:pt idx="3">
                  <c:v>Мингалеев Ил</c:v>
                </c:pt>
                <c:pt idx="4">
                  <c:v>Мингалеев Ин</c:v>
                </c:pt>
                <c:pt idx="5">
                  <c:v>Нас ибуллин м</c:v>
                </c:pt>
                <c:pt idx="6">
                  <c:v>Нуруллина Г</c:v>
                </c:pt>
                <c:pt idx="7">
                  <c:v>Садриева И.</c:v>
                </c:pt>
                <c:pt idx="8">
                  <c:v>Сибгатуллин ф.</c:v>
                </c:pt>
                <c:pt idx="9">
                  <c:v>Сибгатуллина З</c:v>
                </c:pt>
                <c:pt idx="10">
                  <c:v>Султанова Л</c:v>
                </c:pt>
                <c:pt idx="11">
                  <c:v>Зарипова М.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8</c:v>
                </c:pt>
                <c:pt idx="1">
                  <c:v>6</c:v>
                </c:pt>
                <c:pt idx="2">
                  <c:v>9</c:v>
                </c:pt>
                <c:pt idx="3">
                  <c:v>7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  <c:pt idx="7">
                  <c:v>2</c:v>
                </c:pt>
                <c:pt idx="8">
                  <c:v>9</c:v>
                </c:pt>
                <c:pt idx="9">
                  <c:v>12</c:v>
                </c:pt>
                <c:pt idx="10">
                  <c:v>5</c:v>
                </c:pt>
                <c:pt idx="11">
                  <c:v>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15.04.2014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Ахметов Р</c:v>
                </c:pt>
                <c:pt idx="1">
                  <c:v>Ахметшина А</c:v>
                </c:pt>
                <c:pt idx="2">
                  <c:v>Исмаилов З</c:v>
                </c:pt>
                <c:pt idx="3">
                  <c:v>Мингалеев Ил</c:v>
                </c:pt>
                <c:pt idx="4">
                  <c:v>Мингалеев Ин</c:v>
                </c:pt>
                <c:pt idx="5">
                  <c:v>Нас ибуллин м</c:v>
                </c:pt>
                <c:pt idx="6">
                  <c:v>Нуруллина Г</c:v>
                </c:pt>
                <c:pt idx="7">
                  <c:v>Садриева И.</c:v>
                </c:pt>
                <c:pt idx="8">
                  <c:v>Сибгатуллин ф.</c:v>
                </c:pt>
                <c:pt idx="9">
                  <c:v>Сибгатуллина З</c:v>
                </c:pt>
                <c:pt idx="10">
                  <c:v>Султанова Л</c:v>
                </c:pt>
                <c:pt idx="11">
                  <c:v>Зарипова М.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15</c:v>
                </c:pt>
                <c:pt idx="1">
                  <c:v>13</c:v>
                </c:pt>
                <c:pt idx="2">
                  <c:v>10</c:v>
                </c:pt>
                <c:pt idx="3">
                  <c:v>8</c:v>
                </c:pt>
                <c:pt idx="4">
                  <c:v>13</c:v>
                </c:pt>
                <c:pt idx="5">
                  <c:v>7</c:v>
                </c:pt>
                <c:pt idx="6">
                  <c:v>13</c:v>
                </c:pt>
                <c:pt idx="7">
                  <c:v>14</c:v>
                </c:pt>
                <c:pt idx="8">
                  <c:v>14</c:v>
                </c:pt>
                <c:pt idx="9">
                  <c:v>17</c:v>
                </c:pt>
                <c:pt idx="10">
                  <c:v>12</c:v>
                </c:pt>
                <c:pt idx="11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62784"/>
        <c:axId val="21064320"/>
      </c:barChart>
      <c:catAx>
        <c:axId val="21062784"/>
        <c:scaling>
          <c:orientation val="minMax"/>
        </c:scaling>
        <c:delete val="0"/>
        <c:axPos val="b"/>
        <c:majorTickMark val="out"/>
        <c:minorTickMark val="none"/>
        <c:tickLblPos val="nextTo"/>
        <c:crossAx val="21064320"/>
        <c:crosses val="autoZero"/>
        <c:auto val="1"/>
        <c:lblAlgn val="ctr"/>
        <c:lblOffset val="100"/>
        <c:noMultiLvlLbl val="0"/>
      </c:catAx>
      <c:valAx>
        <c:axId val="21064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0627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b="1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07.11.2013</c:v>
                </c:pt>
                <c:pt idx="1">
                  <c:v>25.11.2013.</c:v>
                </c:pt>
                <c:pt idx="2">
                  <c:v>27.01.2014.</c:v>
                </c:pt>
                <c:pt idx="3">
                  <c:v>24.03.2014</c:v>
                </c:pt>
                <c:pt idx="4">
                  <c:v>16.04.2014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5.7</c:v>
                </c:pt>
                <c:pt idx="1">
                  <c:v>7.7</c:v>
                </c:pt>
                <c:pt idx="2">
                  <c:v>9.6999999999999993</c:v>
                </c:pt>
                <c:pt idx="3">
                  <c:v>6.3</c:v>
                </c:pt>
                <c:pt idx="4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07.11.2013</c:v>
                </c:pt>
                <c:pt idx="1">
                  <c:v>25.11.2013.</c:v>
                </c:pt>
                <c:pt idx="2">
                  <c:v>27.01.2014.</c:v>
                </c:pt>
                <c:pt idx="3">
                  <c:v>24.03.2014</c:v>
                </c:pt>
                <c:pt idx="4">
                  <c:v>16.04.2014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07.11.2013</c:v>
                </c:pt>
                <c:pt idx="1">
                  <c:v>25.11.2013.</c:v>
                </c:pt>
                <c:pt idx="2">
                  <c:v>27.01.2014.</c:v>
                </c:pt>
                <c:pt idx="3">
                  <c:v>24.03.2014</c:v>
                </c:pt>
                <c:pt idx="4">
                  <c:v>16.04.2014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866816"/>
        <c:axId val="28885760"/>
      </c:barChart>
      <c:catAx>
        <c:axId val="28866816"/>
        <c:scaling>
          <c:orientation val="minMax"/>
        </c:scaling>
        <c:delete val="0"/>
        <c:axPos val="b"/>
        <c:majorTickMark val="out"/>
        <c:minorTickMark val="none"/>
        <c:tickLblPos val="nextTo"/>
        <c:crossAx val="28885760"/>
        <c:crosses val="autoZero"/>
        <c:auto val="1"/>
        <c:lblAlgn val="ctr"/>
        <c:lblOffset val="100"/>
        <c:noMultiLvlLbl val="0"/>
      </c:catAx>
      <c:valAx>
        <c:axId val="28885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866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943488"/>
        <c:axId val="53967104"/>
      </c:barChart>
      <c:catAx>
        <c:axId val="30943488"/>
        <c:scaling>
          <c:orientation val="minMax"/>
        </c:scaling>
        <c:delete val="0"/>
        <c:axPos val="b"/>
        <c:majorTickMark val="out"/>
        <c:minorTickMark val="none"/>
        <c:tickLblPos val="nextTo"/>
        <c:crossAx val="53967104"/>
        <c:crosses val="autoZero"/>
        <c:auto val="1"/>
        <c:lblAlgn val="ctr"/>
        <c:lblOffset val="100"/>
        <c:noMultiLvlLbl val="0"/>
      </c:catAx>
      <c:valAx>
        <c:axId val="53967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943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29.10.2013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Галиуллин И.</c:v>
                </c:pt>
                <c:pt idx="1">
                  <c:v>Гильмутдинова.Ф</c:v>
                </c:pt>
                <c:pt idx="2">
                  <c:v>Исмагилов И.</c:v>
                </c:pt>
                <c:pt idx="3">
                  <c:v>Камалов Н.</c:v>
                </c:pt>
                <c:pt idx="4">
                  <c:v>Камалова А.</c:v>
                </c:pt>
                <c:pt idx="5">
                  <c:v>Миннигалеева Г.</c:v>
                </c:pt>
                <c:pt idx="6">
                  <c:v>Мубаракшина А</c:v>
                </c:pt>
                <c:pt idx="7">
                  <c:v>Хуснутдинов И.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9</c:v>
                </c:pt>
                <c:pt idx="1">
                  <c:v>14</c:v>
                </c:pt>
                <c:pt idx="2">
                  <c:v>15</c:v>
                </c:pt>
                <c:pt idx="3">
                  <c:v>8</c:v>
                </c:pt>
                <c:pt idx="4">
                  <c:v>9</c:v>
                </c:pt>
                <c:pt idx="5">
                  <c:v>20</c:v>
                </c:pt>
                <c:pt idx="6">
                  <c:v>4</c:v>
                </c:pt>
                <c:pt idx="7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17.12.2013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Галиуллин И.</c:v>
                </c:pt>
                <c:pt idx="1">
                  <c:v>Гильмутдинова.Ф</c:v>
                </c:pt>
                <c:pt idx="2">
                  <c:v>Исмагилов И.</c:v>
                </c:pt>
                <c:pt idx="3">
                  <c:v>Камалов Н.</c:v>
                </c:pt>
                <c:pt idx="4">
                  <c:v>Камалова А.</c:v>
                </c:pt>
                <c:pt idx="5">
                  <c:v>Миннигалеева Г.</c:v>
                </c:pt>
                <c:pt idx="6">
                  <c:v>Мубаракшина А</c:v>
                </c:pt>
                <c:pt idx="7">
                  <c:v>Хуснутдинов И.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10</c:v>
                </c:pt>
                <c:pt idx="1">
                  <c:v>13</c:v>
                </c:pt>
                <c:pt idx="2">
                  <c:v>14</c:v>
                </c:pt>
                <c:pt idx="3">
                  <c:v>6</c:v>
                </c:pt>
                <c:pt idx="4">
                  <c:v>11</c:v>
                </c:pt>
                <c:pt idx="5">
                  <c:v>18</c:v>
                </c:pt>
                <c:pt idx="6">
                  <c:v>4</c:v>
                </c:pt>
                <c:pt idx="7">
                  <c:v>11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18.02.2014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Галиуллин И.</c:v>
                </c:pt>
                <c:pt idx="1">
                  <c:v>Гильмутдинова.Ф</c:v>
                </c:pt>
                <c:pt idx="2">
                  <c:v>Исмагилов И.</c:v>
                </c:pt>
                <c:pt idx="3">
                  <c:v>Камалов Н.</c:v>
                </c:pt>
                <c:pt idx="4">
                  <c:v>Камалова А.</c:v>
                </c:pt>
                <c:pt idx="5">
                  <c:v>Миннигалеева Г.</c:v>
                </c:pt>
                <c:pt idx="6">
                  <c:v>Мубаракшина А</c:v>
                </c:pt>
                <c:pt idx="7">
                  <c:v>Хуснутдинов И.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5</c:v>
                </c:pt>
                <c:pt idx="1">
                  <c:v>11</c:v>
                </c:pt>
                <c:pt idx="2">
                  <c:v>17</c:v>
                </c:pt>
                <c:pt idx="3">
                  <c:v>9</c:v>
                </c:pt>
                <c:pt idx="4">
                  <c:v>11</c:v>
                </c:pt>
                <c:pt idx="5">
                  <c:v>25</c:v>
                </c:pt>
                <c:pt idx="6">
                  <c:v>10</c:v>
                </c:pt>
                <c:pt idx="7">
                  <c:v>13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26.03.2014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Галиуллин И.</c:v>
                </c:pt>
                <c:pt idx="1">
                  <c:v>Гильмутдинова.Ф</c:v>
                </c:pt>
                <c:pt idx="2">
                  <c:v>Исмагилов И.</c:v>
                </c:pt>
                <c:pt idx="3">
                  <c:v>Камалов Н.</c:v>
                </c:pt>
                <c:pt idx="4">
                  <c:v>Камалова А.</c:v>
                </c:pt>
                <c:pt idx="5">
                  <c:v>Миннигалеева Г.</c:v>
                </c:pt>
                <c:pt idx="6">
                  <c:v>Мубаракшина А</c:v>
                </c:pt>
                <c:pt idx="7">
                  <c:v>Хуснутдинов И.</c:v>
                </c:pt>
              </c:strCache>
            </c:str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10</c:v>
                </c:pt>
                <c:pt idx="1">
                  <c:v>16</c:v>
                </c:pt>
                <c:pt idx="2">
                  <c:v>19</c:v>
                </c:pt>
                <c:pt idx="3">
                  <c:v>6</c:v>
                </c:pt>
                <c:pt idx="4">
                  <c:v>12</c:v>
                </c:pt>
                <c:pt idx="5">
                  <c:v>24</c:v>
                </c:pt>
                <c:pt idx="6">
                  <c:v>9</c:v>
                </c:pt>
                <c:pt idx="7">
                  <c:v>12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16.04.2014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Галиуллин И.</c:v>
                </c:pt>
                <c:pt idx="1">
                  <c:v>Гильмутдинова.Ф</c:v>
                </c:pt>
                <c:pt idx="2">
                  <c:v>Исмагилов И.</c:v>
                </c:pt>
                <c:pt idx="3">
                  <c:v>Камалов Н.</c:v>
                </c:pt>
                <c:pt idx="4">
                  <c:v>Камалова А.</c:v>
                </c:pt>
                <c:pt idx="5">
                  <c:v>Миннигалеева Г.</c:v>
                </c:pt>
                <c:pt idx="6">
                  <c:v>Мубаракшина А</c:v>
                </c:pt>
                <c:pt idx="7">
                  <c:v>Хуснутдинов И.</c:v>
                </c:pt>
              </c:strCache>
            </c:strRef>
          </c:cat>
          <c:val>
            <c:numRef>
              <c:f>Лист1!$F$2:$F$9</c:f>
              <c:numCache>
                <c:formatCode>General</c:formatCode>
                <c:ptCount val="8"/>
                <c:pt idx="0">
                  <c:v>11</c:v>
                </c:pt>
                <c:pt idx="1">
                  <c:v>24</c:v>
                </c:pt>
                <c:pt idx="2">
                  <c:v>22</c:v>
                </c:pt>
                <c:pt idx="3">
                  <c:v>7</c:v>
                </c:pt>
                <c:pt idx="4">
                  <c:v>18</c:v>
                </c:pt>
                <c:pt idx="5">
                  <c:v>26</c:v>
                </c:pt>
                <c:pt idx="6">
                  <c:v>12</c:v>
                </c:pt>
                <c:pt idx="7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575296"/>
        <c:axId val="55576832"/>
      </c:barChart>
      <c:catAx>
        <c:axId val="55575296"/>
        <c:scaling>
          <c:orientation val="minMax"/>
        </c:scaling>
        <c:delete val="0"/>
        <c:axPos val="b"/>
        <c:majorTickMark val="out"/>
        <c:minorTickMark val="none"/>
        <c:tickLblPos val="nextTo"/>
        <c:crossAx val="55576832"/>
        <c:crosses val="autoZero"/>
        <c:auto val="1"/>
        <c:lblAlgn val="ctr"/>
        <c:lblOffset val="100"/>
        <c:noMultiLvlLbl val="0"/>
      </c:catAx>
      <c:valAx>
        <c:axId val="55576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5752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m/d/yyyy</c:formatCode>
                <c:ptCount val="5"/>
                <c:pt idx="0">
                  <c:v>41576</c:v>
                </c:pt>
                <c:pt idx="1">
                  <c:v>41625</c:v>
                </c:pt>
                <c:pt idx="2">
                  <c:v>41688</c:v>
                </c:pt>
                <c:pt idx="3">
                  <c:v>41724</c:v>
                </c:pt>
                <c:pt idx="4">
                  <c:v>41744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13</c:v>
                </c:pt>
                <c:pt idx="4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m/d/yyyy</c:formatCode>
                <c:ptCount val="5"/>
                <c:pt idx="0">
                  <c:v>41576</c:v>
                </c:pt>
                <c:pt idx="1">
                  <c:v>41625</c:v>
                </c:pt>
                <c:pt idx="2">
                  <c:v>41688</c:v>
                </c:pt>
                <c:pt idx="3">
                  <c:v>41724</c:v>
                </c:pt>
                <c:pt idx="4">
                  <c:v>41744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m/d/yyyy</c:formatCode>
                <c:ptCount val="5"/>
                <c:pt idx="0">
                  <c:v>41576</c:v>
                </c:pt>
                <c:pt idx="1">
                  <c:v>41625</c:v>
                </c:pt>
                <c:pt idx="2">
                  <c:v>41688</c:v>
                </c:pt>
                <c:pt idx="3">
                  <c:v>41724</c:v>
                </c:pt>
                <c:pt idx="4">
                  <c:v>41744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733760"/>
        <c:axId val="90032384"/>
      </c:barChart>
      <c:dateAx>
        <c:axId val="897337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90032384"/>
        <c:crosses val="autoZero"/>
        <c:auto val="1"/>
        <c:lblOffset val="100"/>
        <c:baseTimeUnit val="months"/>
      </c:dateAx>
      <c:valAx>
        <c:axId val="90032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733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0.03361</cdr:x>
      <cdr:y>0.51667</cdr:y>
    </cdr:from>
    <cdr:to>
      <cdr:x>0.88235</cdr:x>
      <cdr:y>0.51667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88032" y="2232248"/>
          <a:ext cx="7272808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3A2D3-1B6F-4D98-8442-70705AF6CD7D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F4156-835C-43EE-8DF0-9BDBF89D59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117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F4156-835C-43EE-8DF0-9BDBF89D593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F4156-835C-43EE-8DF0-9BDBF89D593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498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F4156-835C-43EE-8DF0-9BDBF89D593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F4156-835C-43EE-8DF0-9BDBF89D593B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063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F4156-835C-43EE-8DF0-9BDBF89D593B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257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wheel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36433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Результаты пробных ЕГЭ по математике</a:t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sz="2800" dirty="0" smtClean="0">
                <a:solidFill>
                  <a:srgbClr val="FFC000"/>
                </a:solidFill>
              </a:rPr>
              <a:t>(2013-2014 учебный год)</a:t>
            </a:r>
            <a:r>
              <a:rPr lang="ru-RU" dirty="0" smtClean="0">
                <a:solidFill>
                  <a:srgbClr val="FFC000"/>
                </a:solidFill>
              </a:rPr>
              <a:t/>
            </a:r>
            <a:br>
              <a:rPr lang="ru-RU" dirty="0" smtClean="0">
                <a:solidFill>
                  <a:srgbClr val="FFC000"/>
                </a:solidFill>
              </a:rPr>
            </a:b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98080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Средние баллы за пробные ЕГЭ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923178"/>
              </p:ext>
            </p:extLst>
          </p:nvPr>
        </p:nvGraphicFramePr>
        <p:xfrm>
          <a:off x="1259632" y="1484784"/>
          <a:ext cx="716934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Оценки за пробные ЕГЭ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842699"/>
              </p:ext>
            </p:extLst>
          </p:nvPr>
        </p:nvGraphicFramePr>
        <p:xfrm>
          <a:off x="571472" y="1000108"/>
          <a:ext cx="8176992" cy="5733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5958"/>
                <a:gridCol w="1147189"/>
                <a:gridCol w="1601282"/>
                <a:gridCol w="1067521"/>
                <a:gridCol w="1067521"/>
                <a:gridCol w="1067521"/>
              </a:tblGrid>
              <a:tr h="835591">
                <a:tc>
                  <a:txBody>
                    <a:bodyPr/>
                    <a:lstStyle/>
                    <a:p>
                      <a:r>
                        <a:rPr lang="ru-RU" dirty="0" smtClean="0"/>
                        <a:t>Список уч-ся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Пр.</a:t>
                      </a:r>
                      <a:r>
                        <a:rPr lang="ru-RU" sz="1800" baseline="0" dirty="0" smtClean="0"/>
                        <a:t> ЕГЭ №1</a:t>
                      </a: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mtClean="0"/>
                        <a:t>Пр.</a:t>
                      </a:r>
                      <a:r>
                        <a:rPr lang="ru-RU" baseline="0" smtClean="0"/>
                        <a:t> ЕГЭ №2</a:t>
                      </a:r>
                      <a:endParaRPr lang="ru-RU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Пр.</a:t>
                      </a:r>
                      <a:r>
                        <a:rPr lang="ru-RU" baseline="0" dirty="0" smtClean="0"/>
                        <a:t> ЕГЭ №3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Пр.</a:t>
                      </a:r>
                      <a:r>
                        <a:rPr lang="ru-RU" baseline="0" dirty="0" smtClean="0"/>
                        <a:t> ЕГЭ №4(район)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Пр.</a:t>
                      </a:r>
                      <a:r>
                        <a:rPr lang="ru-RU" baseline="0" dirty="0" smtClean="0"/>
                        <a:t> ЕГЭ №5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</a:tr>
              <a:tr h="379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Ахметов Р.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Ахметшина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А.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Исмаилов З.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Зарипова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М.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Мингалиев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Ил.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3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Мингалеев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Ин.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Насибуллин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М.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Нуруллина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Г.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Садриева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И.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Сибгатуллин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Ф.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Сибгатуллина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З.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Султанова Л.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ГИА-2014</a:t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378621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rgbClr val="FFC000"/>
                </a:solidFill>
              </a:rPr>
              <a:t>Результаты пробных экзаменов по математике</a:t>
            </a:r>
            <a:endParaRPr lang="ru-RU" sz="4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Структура и содержание </a:t>
            </a:r>
            <a:r>
              <a:rPr lang="ru-RU" dirty="0" err="1" smtClean="0">
                <a:solidFill>
                  <a:srgbClr val="FFC000"/>
                </a:solidFill>
              </a:rPr>
              <a:t>КИМов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Всего в работе 26 заданий, из которых 20 заданий</a:t>
            </a:r>
          </a:p>
          <a:p>
            <a:pPr marL="82296" indent="0">
              <a:buNone/>
            </a:pPr>
            <a:r>
              <a:rPr lang="ru-RU" dirty="0"/>
              <a:t>базового уровня (часть 1), 4 задания </a:t>
            </a:r>
            <a:r>
              <a:rPr lang="ru-RU" dirty="0" smtClean="0"/>
              <a:t> повышенного </a:t>
            </a:r>
            <a:r>
              <a:rPr lang="ru-RU" dirty="0"/>
              <a:t>уровня (часть 2) и </a:t>
            </a:r>
            <a:r>
              <a:rPr lang="ru-RU" dirty="0" smtClean="0"/>
              <a:t>2 задания </a:t>
            </a:r>
            <a:r>
              <a:rPr lang="ru-RU" dirty="0"/>
              <a:t>высокого уровня сложности (часть 2). Работа состоит из </a:t>
            </a:r>
            <a:r>
              <a:rPr lang="ru-RU" dirty="0" smtClean="0"/>
              <a:t>трёх </a:t>
            </a:r>
          </a:p>
          <a:p>
            <a:pPr marL="82296" indent="0">
              <a:buNone/>
            </a:pPr>
            <a:r>
              <a:rPr lang="ru-RU" dirty="0" smtClean="0"/>
              <a:t>модулей: «Алгебра», «Геометрия», «Реальная математика».</a:t>
            </a:r>
          </a:p>
          <a:p>
            <a:r>
              <a:rPr lang="ru-RU" dirty="0"/>
              <a:t>Модуль «Алгебра» содержит 11 заданий: в части 1 – 8 заданий</a:t>
            </a:r>
            <a:r>
              <a:rPr lang="ru-RU" dirty="0" smtClean="0"/>
              <a:t>; в </a:t>
            </a:r>
            <a:r>
              <a:rPr lang="ru-RU" dirty="0"/>
              <a:t>части 2 – 3 задания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Модуль «Геометрия» содержит 8 заданий:</a:t>
            </a:r>
          </a:p>
          <a:p>
            <a:pPr marL="82296" indent="0">
              <a:buNone/>
            </a:pPr>
            <a:r>
              <a:rPr lang="ru-RU" dirty="0"/>
              <a:t>в части 1 – 5 заданий; в части 2 – 3 задания</a:t>
            </a:r>
            <a:r>
              <a:rPr lang="ru-RU" dirty="0" smtClean="0"/>
              <a:t>.</a:t>
            </a:r>
          </a:p>
          <a:p>
            <a:r>
              <a:rPr lang="ru-RU" dirty="0"/>
              <a:t>Модуль «Реальная математика</a:t>
            </a:r>
            <a:r>
              <a:rPr lang="ru-RU" dirty="0" smtClean="0"/>
              <a:t>»  содержит </a:t>
            </a:r>
            <a:r>
              <a:rPr lang="ru-RU" dirty="0"/>
              <a:t>7 заданий: все задания – в части </a:t>
            </a:r>
            <a:r>
              <a:rPr lang="ru-RU" dirty="0" smtClean="0"/>
              <a:t>1</a:t>
            </a:r>
          </a:p>
          <a:p>
            <a:r>
              <a:rPr lang="ru-RU" dirty="0" smtClean="0"/>
              <a:t>Максимальный балл  38</a:t>
            </a:r>
          </a:p>
        </p:txBody>
      </p:sp>
    </p:spTree>
    <p:extLst>
      <p:ext uri="{BB962C8B-B14F-4D97-AF65-F5344CB8AC3E}">
        <p14:creationId xmlns:p14="http://schemas.microsoft.com/office/powerpoint/2010/main" val="3131490643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Для успешного прохождения итоговой </a:t>
            </a:r>
            <a:r>
              <a:rPr lang="ru-RU" dirty="0" smtClean="0"/>
              <a:t>аттестации  необходимо </a:t>
            </a:r>
            <a:r>
              <a:rPr lang="ru-RU" dirty="0"/>
              <a:t>набрать в сумме не менее 8 баллов, из них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не менее </a:t>
            </a:r>
            <a:r>
              <a:rPr lang="ru-RU" dirty="0"/>
              <a:t>3</a:t>
            </a:r>
            <a:r>
              <a:rPr lang="ru-RU" dirty="0" smtClean="0"/>
              <a:t> </a:t>
            </a:r>
            <a:r>
              <a:rPr lang="ru-RU" dirty="0"/>
              <a:t>баллов </a:t>
            </a:r>
            <a:r>
              <a:rPr lang="ru-RU" dirty="0" smtClean="0"/>
              <a:t>по модулю </a:t>
            </a:r>
            <a:r>
              <a:rPr lang="ru-RU" dirty="0"/>
              <a:t>«Алгебра</a:t>
            </a:r>
            <a:r>
              <a:rPr lang="ru-RU" dirty="0" smtClean="0"/>
              <a:t>»,</a:t>
            </a:r>
          </a:p>
          <a:p>
            <a:r>
              <a:rPr lang="ru-RU" dirty="0" smtClean="0"/>
              <a:t> </a:t>
            </a:r>
            <a:r>
              <a:rPr lang="ru-RU" dirty="0"/>
              <a:t>не менее 2 баллов по модулю «Геометрия»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smtClean="0"/>
              <a:t>менее  2 </a:t>
            </a:r>
            <a:r>
              <a:rPr lang="ru-RU" dirty="0"/>
              <a:t>баллов по модулю «Реальная математика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1 балл по любому модулю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За каждое </a:t>
            </a:r>
            <a:r>
              <a:rPr lang="ru-RU" dirty="0" smtClean="0"/>
              <a:t>правильно  выполненное </a:t>
            </a:r>
            <a:r>
              <a:rPr lang="ru-RU" dirty="0"/>
              <a:t>задание части 1 выставляется 1 балл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каждом модуле части </a:t>
            </a:r>
            <a:r>
              <a:rPr lang="ru-RU" dirty="0" smtClean="0"/>
              <a:t>2  задания </a:t>
            </a:r>
            <a:r>
              <a:rPr lang="ru-RU" dirty="0"/>
              <a:t>расположены по нарастанию сложности и оцениваются в 2, 3 и 4</a:t>
            </a:r>
          </a:p>
          <a:p>
            <a:pPr marL="82296" indent="0">
              <a:buNone/>
            </a:pPr>
            <a:r>
              <a:rPr lang="ru-RU" dirty="0" smtClean="0"/>
              <a:t>балла</a:t>
            </a:r>
            <a:endParaRPr lang="ru-RU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1259632" y="116632"/>
            <a:ext cx="749808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lt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ru-RU" b="1" dirty="0" smtClean="0">
              <a:solidFill>
                <a:srgbClr val="FFC000"/>
              </a:solidFill>
            </a:endParaRPr>
          </a:p>
          <a:p>
            <a:r>
              <a:rPr lang="ru-RU" b="1" dirty="0">
                <a:solidFill>
                  <a:srgbClr val="FFC000"/>
                </a:solidFill>
              </a:rPr>
              <a:t> </a:t>
            </a:r>
            <a:r>
              <a:rPr lang="ru-RU" b="1" dirty="0" smtClean="0">
                <a:solidFill>
                  <a:srgbClr val="FFC000"/>
                </a:solidFill>
              </a:rPr>
              <a:t>    Как </a:t>
            </a:r>
            <a:r>
              <a:rPr lang="ru-RU" b="1" dirty="0">
                <a:solidFill>
                  <a:srgbClr val="FFC000"/>
                </a:solidFill>
              </a:rPr>
              <a:t>оценивается работа.</a:t>
            </a:r>
            <a:endParaRPr lang="ru-RU" dirty="0">
              <a:solidFill>
                <a:srgbClr val="FFC000"/>
              </a:solidFill>
            </a:endParaRPr>
          </a:p>
          <a:p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086301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594672"/>
              </p:ext>
            </p:extLst>
          </p:nvPr>
        </p:nvGraphicFramePr>
        <p:xfrm>
          <a:off x="179512" y="1052736"/>
          <a:ext cx="8732460" cy="5659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80"/>
                <a:gridCol w="472122"/>
                <a:gridCol w="601178"/>
                <a:gridCol w="526030"/>
                <a:gridCol w="526030"/>
                <a:gridCol w="526030"/>
                <a:gridCol w="450883"/>
                <a:gridCol w="397941"/>
                <a:gridCol w="475505"/>
                <a:gridCol w="475505"/>
                <a:gridCol w="409432"/>
                <a:gridCol w="353886"/>
                <a:gridCol w="373380"/>
                <a:gridCol w="353886"/>
                <a:gridCol w="353886"/>
                <a:gridCol w="353886"/>
              </a:tblGrid>
              <a:tr h="576064"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 проведения пробного ГИА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29.10.13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17.12.13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18.02.13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26.03.14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16.04.14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3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Ф.И.О.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/>
                </a:tc>
              </a:tr>
              <a:tr h="415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Галиуллин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Ильназ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5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Исмагилов 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Идрис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4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Гильмутдинова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 Фирюза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5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Камалов 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Нияз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5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Камалова 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Айгуль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4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Миннигалеева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Гульфия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4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Мубаракшина</a:t>
                      </a:r>
                      <a:r>
                        <a:rPr lang="ru-RU" sz="16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Альфина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4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Хуснутдинов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Ильгиз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645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2"/>
          <p:cNvSpPr txBox="1">
            <a:spLocks/>
          </p:cNvSpPr>
          <p:nvPr/>
        </p:nvSpPr>
        <p:spPr>
          <a:xfrm>
            <a:off x="1259632" y="116632"/>
            <a:ext cx="749808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lt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ru-RU" sz="3200" b="1" dirty="0" smtClean="0">
                <a:solidFill>
                  <a:srgbClr val="FFC000"/>
                </a:solidFill>
              </a:rPr>
              <a:t>Результаты пробных ГИА по модулям</a:t>
            </a:r>
            <a:endParaRPr lang="ru-RU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745052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</a:rPr>
              <a:t> </a:t>
            </a:r>
            <a:r>
              <a:rPr lang="ru-RU" sz="2700" b="1" dirty="0">
                <a:solidFill>
                  <a:srgbClr val="FFC000"/>
                </a:solidFill>
                <a:effectLst/>
              </a:rPr>
              <a:t>Сравнительный анализ пробных тестирований в формате ГИА, проведенных в 2013-2014 году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546214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55697295"/>
              </p:ext>
            </p:extLst>
          </p:nvPr>
        </p:nvGraphicFramePr>
        <p:xfrm>
          <a:off x="1115617" y="1556792"/>
          <a:ext cx="7704856" cy="441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98080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Средние баллы за пробные ГИА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4169841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8350940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0"/>
            <a:ext cx="7498080" cy="86409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Оценки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938571"/>
              </p:ext>
            </p:extLst>
          </p:nvPr>
        </p:nvGraphicFramePr>
        <p:xfrm>
          <a:off x="0" y="836712"/>
          <a:ext cx="9143998" cy="5408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537"/>
                <a:gridCol w="1250459"/>
                <a:gridCol w="703385"/>
                <a:gridCol w="1328616"/>
                <a:gridCol w="625231"/>
                <a:gridCol w="1171028"/>
                <a:gridCol w="576064"/>
                <a:gridCol w="1145709"/>
                <a:gridCol w="545969"/>
              </a:tblGrid>
              <a:tr h="405407">
                <a:tc>
                  <a:txBody>
                    <a:bodyPr/>
                    <a:lstStyle/>
                    <a:p>
                      <a:r>
                        <a:rPr lang="ru-RU" dirty="0" smtClean="0"/>
                        <a:t>Ф.И.О.</a:t>
                      </a:r>
                      <a:endParaRPr lang="ru-RU" dirty="0"/>
                    </a:p>
                  </a:txBody>
                  <a:tcPr marL="83325" marR="83325"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29.10.13</a:t>
                      </a:r>
                      <a:endParaRPr lang="ru-RU" dirty="0"/>
                    </a:p>
                  </a:txBody>
                  <a:tcPr marL="83325" marR="833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17.12.13</a:t>
                      </a:r>
                      <a:endParaRPr lang="ru-RU" dirty="0"/>
                    </a:p>
                  </a:txBody>
                  <a:tcPr marL="83325" marR="833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18.02.14</a:t>
                      </a:r>
                      <a:endParaRPr lang="ru-RU" dirty="0"/>
                    </a:p>
                  </a:txBody>
                  <a:tcPr marL="83325" marR="833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16.04.14 </a:t>
                      </a:r>
                    </a:p>
                    <a:p>
                      <a:pPr algn="ctr"/>
                      <a:endParaRPr lang="ru-RU" dirty="0"/>
                    </a:p>
                  </a:txBody>
                  <a:tcPr marL="83325" marR="83325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83325" marR="83325"/>
                </a:tc>
              </a:tr>
              <a:tr h="63310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3325" marR="83325"/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Баллы            оценка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5" marR="8332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Баллы     оценка</a:t>
                      </a:r>
                    </a:p>
                    <a:p>
                      <a:endParaRPr lang="ru-RU" sz="1600" dirty="0"/>
                    </a:p>
                  </a:txBody>
                  <a:tcPr marL="83325" marR="833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Баллы        оценка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5" marR="833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Баллы оценка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5" marR="83325"/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325" marR="83325"/>
                </a:tc>
              </a:tr>
              <a:tr h="40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Галиуллин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Ильназ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А-5, Г-1, Р-3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А-7, Г-1, Р-2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А-2, Г-1, Р-2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А-7, г-1, Р-3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6131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Гильмутдинова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Фирюза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А-6, Г-2, Р-6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А-6, Г-3, Р-4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А-4, Г-2, Р-2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mtClean="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А-7, Г-5, Р-6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5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Исмагилов </a:t>
                      </a: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Идрис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А-7, Г-2, Р-6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А-5, Г-4, Р-5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А-7, Г-2, Р-5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А-8, Г-3, Р-6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Камалов 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Нияз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А-4, Г-2, Р-2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А-3, Г-1, Р-2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А-2, Г-3, Р-4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А-3, Г-1, Р-3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40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Камалова 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Айгуль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А-5, Г-1, Р-3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А-6, Г-2, Р-3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А-4, Г-2, Р-4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" algn="l"/>
                          <a:tab pos="426720" algn="ctr"/>
                        </a:tabLs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	А-8, Г-4, Р-4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3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Миннигалеева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Гульфия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</a:t>
                      </a:r>
                      <a:r>
                        <a:rPr lang="tt-RU" sz="1200" b="1" dirty="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, Г-4, Р-6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А-8, Г-4, Р-6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А-6, Г-4, Р-6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А-8, Г-5, Р-5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3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Мубаракшина</a:t>
                      </a:r>
                      <a:r>
                        <a:rPr lang="ru-RU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Альфина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А-3, Г-0, Р-1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А-0, Г-2, Р-2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А-2, Г-4, Р-4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А-6, Г-0, Р-3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613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Хуснутдинов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Ильгиз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А-4, Г-2, Р-4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А-7, Г-2, Р-2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А-6, Г-3,Р-4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А-6, Г-4,Р-4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rgbClr val="FFC000"/>
                </a:solidFill>
                <a:effectLst/>
              </a:rPr>
              <a:t>Структура КИМ ЕГЭ</a:t>
            </a:r>
            <a:br>
              <a:rPr lang="ru-RU" sz="4000" dirty="0">
                <a:solidFill>
                  <a:srgbClr val="FFC000"/>
                </a:solidFill>
                <a:effectLst/>
              </a:rPr>
            </a:b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Часть 1 (В1–В15) </a:t>
            </a:r>
            <a:r>
              <a:rPr lang="ru-RU" dirty="0"/>
              <a:t>содержит задания с кратким ответом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smtClean="0"/>
              <a:t>Ответом </a:t>
            </a:r>
            <a:r>
              <a:rPr lang="ru-RU" dirty="0"/>
              <a:t>является целое число </a:t>
            </a:r>
            <a:r>
              <a:rPr lang="ru-RU" dirty="0" smtClean="0"/>
              <a:t>или конечная </a:t>
            </a:r>
            <a:r>
              <a:rPr lang="ru-RU" dirty="0"/>
              <a:t>десятичная дробь.</a:t>
            </a:r>
            <a:br>
              <a:rPr lang="ru-RU" dirty="0"/>
            </a:br>
            <a:r>
              <a:rPr lang="ru-RU" dirty="0"/>
              <a:t>Часть </a:t>
            </a:r>
            <a:r>
              <a:rPr lang="ru-RU" dirty="0" smtClean="0"/>
              <a:t>2 </a:t>
            </a:r>
            <a:r>
              <a:rPr lang="ru-RU" dirty="0"/>
              <a:t>(</a:t>
            </a:r>
            <a:r>
              <a:rPr lang="ru-RU" dirty="0" smtClean="0"/>
              <a:t>С1-С6) </a:t>
            </a:r>
            <a:r>
              <a:rPr lang="ru-RU" dirty="0"/>
              <a:t>– более </a:t>
            </a:r>
            <a:r>
              <a:rPr lang="ru-RU" dirty="0" smtClean="0"/>
              <a:t>сложные задания по материалу курса </a:t>
            </a:r>
            <a:r>
              <a:rPr lang="ru-RU" dirty="0"/>
              <a:t>математики. При их выполнении надо записать полное решение </a:t>
            </a:r>
            <a:r>
              <a:rPr lang="ru-RU" dirty="0" smtClean="0"/>
              <a:t>и ответ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64203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В1–В15 </a:t>
            </a:r>
            <a:r>
              <a:rPr lang="ru-RU" dirty="0"/>
              <a:t>части </a:t>
            </a:r>
            <a:r>
              <a:rPr lang="ru-RU" dirty="0" smtClean="0"/>
              <a:t>1    -    </a:t>
            </a:r>
            <a:r>
              <a:rPr lang="ru-RU" dirty="0"/>
              <a:t>1 баллом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С1 </a:t>
            </a:r>
            <a:r>
              <a:rPr lang="ru-RU" dirty="0"/>
              <a:t>и </a:t>
            </a:r>
            <a:r>
              <a:rPr lang="ru-RU" dirty="0" smtClean="0"/>
              <a:t>С2 части 2   -    2 </a:t>
            </a:r>
            <a:r>
              <a:rPr lang="ru-RU" dirty="0"/>
              <a:t>баллами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С3 и </a:t>
            </a:r>
            <a:r>
              <a:rPr lang="ru-RU" dirty="0" smtClean="0"/>
              <a:t>С4</a:t>
            </a:r>
            <a:r>
              <a:rPr lang="ru-RU" dirty="0"/>
              <a:t> части 2</a:t>
            </a:r>
            <a:r>
              <a:rPr lang="ru-RU" dirty="0" smtClean="0"/>
              <a:t> </a:t>
            </a:r>
            <a:r>
              <a:rPr lang="ru-RU" dirty="0"/>
              <a:t>– 3 баллами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 С5 и С6</a:t>
            </a:r>
            <a:r>
              <a:rPr lang="ru-RU" dirty="0"/>
              <a:t> части 2</a:t>
            </a:r>
            <a:r>
              <a:rPr lang="ru-RU" dirty="0" smtClean="0"/>
              <a:t> </a:t>
            </a:r>
            <a:r>
              <a:rPr lang="ru-RU" dirty="0"/>
              <a:t>– 4 баллами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Максимальный первичный балл за выполнение </a:t>
            </a:r>
            <a:r>
              <a:rPr lang="ru-RU" dirty="0" smtClean="0"/>
              <a:t>всей работы </a:t>
            </a:r>
            <a:r>
              <a:rPr lang="ru-RU" dirty="0"/>
              <a:t>– </a:t>
            </a:r>
            <a:r>
              <a:rPr lang="ru-RU" dirty="0" smtClean="0"/>
              <a:t>33.</a:t>
            </a:r>
            <a:endParaRPr lang="ru-RU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1388695" y="116632"/>
            <a:ext cx="7498080" cy="13681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lt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Правильное решение каждого из заданий 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экзаменационной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работы оценивается</a:t>
            </a:r>
          </a:p>
        </p:txBody>
      </p:sp>
    </p:spTree>
    <p:extLst>
      <p:ext uri="{BB962C8B-B14F-4D97-AF65-F5344CB8AC3E}">
        <p14:creationId xmlns:p14="http://schemas.microsoft.com/office/powerpoint/2010/main" val="2951140247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Пробный ЕГЭ (районный 7.11.13)</a:t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sz="2000" dirty="0" smtClean="0">
                <a:solidFill>
                  <a:srgbClr val="FFC000"/>
                </a:solidFill>
              </a:rPr>
              <a:t>(Максимальный балл – 100)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91080"/>
              </p:ext>
            </p:extLst>
          </p:nvPr>
        </p:nvGraphicFramePr>
        <p:xfrm>
          <a:off x="1435100" y="1447800"/>
          <a:ext cx="7499349" cy="5768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774"/>
                <a:gridCol w="368457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Список</a:t>
                      </a:r>
                      <a:r>
                        <a:rPr lang="ru-RU" baseline="0" dirty="0" smtClean="0"/>
                        <a:t> учащихся</a:t>
                      </a:r>
                      <a:endParaRPr lang="ru-RU" dirty="0"/>
                    </a:p>
                  </a:txBody>
                  <a:tcPr marL="83325" marR="833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Тестовый балл</a:t>
                      </a:r>
                      <a:endParaRPr lang="ru-RU" dirty="0"/>
                    </a:p>
                  </a:txBody>
                  <a:tcPr marL="83325" marR="833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Ахметов Р.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Ахметшина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А.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Исмаилов З.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Мингалиев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Илгиз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Мингалеев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Инсаф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Насибуллин М.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Нуруллина Г.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Садриева И.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Сибгатуллин Ф.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Сибгатуллина З.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Султанова Л.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497" marR="624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Пробный ЕГЭ №1 (25.11.13)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597455"/>
              </p:ext>
            </p:extLst>
          </p:nvPr>
        </p:nvGraphicFramePr>
        <p:xfrm>
          <a:off x="500034" y="928670"/>
          <a:ext cx="7858180" cy="5763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3786214"/>
              </a:tblGrid>
              <a:tr h="3613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Список учащихся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Тестовый балл</a:t>
                      </a:r>
                      <a:endParaRPr lang="ru-RU" dirty="0"/>
                    </a:p>
                  </a:txBody>
                  <a:tcPr/>
                </a:tc>
              </a:tr>
              <a:tr h="36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Ахметов Р.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Ахметшина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А.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Исмаилов З.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Мингалиев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Илгиз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Мингалеев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Инсаф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Насибуллин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М.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Нуруллина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Г.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Садриева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И.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Сибгатуллин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Ф.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Сибгатуллина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З.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Султанова Л.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Пробный ЕГЭ №2 (27.01.14)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653759"/>
              </p:ext>
            </p:extLst>
          </p:nvPr>
        </p:nvGraphicFramePr>
        <p:xfrm>
          <a:off x="457200" y="642914"/>
          <a:ext cx="8229600" cy="6298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0982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Список учащихся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Тестовый балл</a:t>
                      </a:r>
                      <a:endParaRPr lang="ru-RU" dirty="0"/>
                    </a:p>
                  </a:txBody>
                  <a:tcPr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Ахметов Р.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52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Ахметшина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А.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Исмаилов З.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Зарипова</a:t>
                      </a:r>
                      <a:r>
                        <a:rPr lang="ru-RU" sz="2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М.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МингалиевИлгиз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МингалеевИнсаф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52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Насибуллин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М.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Нуруллина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Г.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Садриева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И.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Сибгатуллин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Ф.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Сибгатуллина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З.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Султанова Л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Пробный ЕГЭ №2 (15.04.14)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01473"/>
              </p:ext>
            </p:extLst>
          </p:nvPr>
        </p:nvGraphicFramePr>
        <p:xfrm>
          <a:off x="457200" y="642914"/>
          <a:ext cx="8229600" cy="6298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0982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Список учащихся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Тестовый балл</a:t>
                      </a:r>
                      <a:endParaRPr lang="ru-RU" dirty="0"/>
                    </a:p>
                  </a:txBody>
                  <a:tcPr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Ахметов Р.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64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Ахметшина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А.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Исмаилов З.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Зарипова</a:t>
                      </a:r>
                      <a:r>
                        <a:rPr lang="ru-RU" sz="2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М.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МингалиевИлгиз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МингалеевИнсаф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Насибуллин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М.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Нуруллина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Г.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Садриева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И.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Сибгатуллин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Ф.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Сибгатуллина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З.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4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Султанова Л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52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417192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556993"/>
              </p:ext>
            </p:extLst>
          </p:nvPr>
        </p:nvGraphicFramePr>
        <p:xfrm>
          <a:off x="107503" y="548682"/>
          <a:ext cx="8826949" cy="5920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673"/>
                <a:gridCol w="1414302"/>
                <a:gridCol w="1414302"/>
                <a:gridCol w="1414302"/>
                <a:gridCol w="1339865"/>
                <a:gridCol w="1085505"/>
              </a:tblGrid>
              <a:tr h="44000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Тестовый балл 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7.11.13 (район)</a:t>
                      </a:r>
                      <a:endParaRPr lang="ru-RU" sz="1800" dirty="0"/>
                    </a:p>
                  </a:txBody>
                  <a:tcPr marL="83325" marR="8332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25.11.13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27.01.14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24.03.14 (район)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15.04.14</a:t>
                      </a:r>
                      <a:endParaRPr lang="ru-RU" dirty="0"/>
                    </a:p>
                  </a:txBody>
                  <a:tcPr/>
                </a:tc>
              </a:tr>
              <a:tr h="4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Ахметов Р.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64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Ахметшина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А.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Исмаилов З.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Мингалиев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Илгиз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</a:tr>
              <a:tr h="4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Мингалеев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Инсаф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</a:tr>
              <a:tr h="4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Насибуллин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М.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</a:tr>
              <a:tr h="4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Нуруллина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Г.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</a:tr>
              <a:tr h="4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Садриева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И.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</a:tr>
              <a:tr h="4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Сибгатуллин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Ф.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</a:tr>
              <a:tr h="4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Сибгатуллина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З.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</a:tr>
              <a:tr h="4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Султанова Л.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</a:tr>
              <a:tr h="440003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Зарипова</a:t>
                      </a:r>
                      <a:r>
                        <a:rPr lang="ru-RU" b="1" dirty="0" smtClean="0"/>
                        <a:t> М.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793261"/>
      </p:ext>
    </p:extLst>
  </p:cSld>
  <p:clrMapOvr>
    <a:masterClrMapping/>
  </p:clrMapOvr>
  <p:transition>
    <p:whee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40364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Сравнительный анализ пробных </a:t>
            </a:r>
            <a:r>
              <a:rPr lang="ru-RU" sz="2800" dirty="0">
                <a:solidFill>
                  <a:srgbClr val="FFC000"/>
                </a:solidFill>
              </a:rPr>
              <a:t>ЕГЭ </a:t>
            </a:r>
            <a:r>
              <a:rPr lang="ru-RU" sz="2800" dirty="0" smtClean="0">
                <a:solidFill>
                  <a:srgbClr val="FFC000"/>
                </a:solidFill>
              </a:rPr>
              <a:t>(первичные баллы)</a:t>
            </a:r>
            <a:r>
              <a:rPr lang="ru-RU" sz="2800" dirty="0">
                <a:solidFill>
                  <a:srgbClr val="FFC000"/>
                </a:solidFill>
              </a:rPr>
              <a:t/>
            </a:r>
            <a:br>
              <a:rPr lang="ru-RU" sz="2800" dirty="0">
                <a:solidFill>
                  <a:srgbClr val="FFC000"/>
                </a:solidFill>
              </a:rPr>
            </a:b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177128613"/>
              </p:ext>
            </p:extLst>
          </p:nvPr>
        </p:nvGraphicFramePr>
        <p:xfrm>
          <a:off x="395536" y="1628800"/>
          <a:ext cx="856895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228983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524</TotalTime>
  <Words>1194</Words>
  <Application>Microsoft Office PowerPoint</Application>
  <PresentationFormat>Экран (4:3)</PresentationFormat>
  <Paragraphs>563</Paragraphs>
  <Slides>18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Результаты пробных ЕГЭ по математике (2013-2014 учебный год) </vt:lpstr>
      <vt:lpstr>Структура КИМ ЕГЭ </vt:lpstr>
      <vt:lpstr>Презентация PowerPoint</vt:lpstr>
      <vt:lpstr>Пробный ЕГЭ (районный 7.11.13) (Максимальный балл – 100)</vt:lpstr>
      <vt:lpstr>Пробный ЕГЭ №1 (25.11.13)</vt:lpstr>
      <vt:lpstr>Пробный ЕГЭ №2 (27.01.14)</vt:lpstr>
      <vt:lpstr>Пробный ЕГЭ №2 (15.04.14)</vt:lpstr>
      <vt:lpstr>Презентация PowerPoint</vt:lpstr>
      <vt:lpstr>Сравнительный анализ пробных ЕГЭ (первичные баллы) </vt:lpstr>
      <vt:lpstr>Средние баллы за пробные ЕГЭ</vt:lpstr>
      <vt:lpstr>Оценки за пробные ЕГЭ</vt:lpstr>
      <vt:lpstr> ГИА-2014 </vt:lpstr>
      <vt:lpstr>Структура и содержание КИМов</vt:lpstr>
      <vt:lpstr>Презентация PowerPoint</vt:lpstr>
      <vt:lpstr>Презентация PowerPoint</vt:lpstr>
      <vt:lpstr> Сравнительный анализ пробных тестирований в формате ГИА, проведенных в 2013-2014 году  </vt:lpstr>
      <vt:lpstr>Средние баллы за пробные ГИА</vt:lpstr>
      <vt:lpstr>Оценки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пробных ЕГЭ по русскому языку</dc:title>
  <dc:creator>Rustem-ПК</dc:creator>
  <cp:lastModifiedBy>Админ</cp:lastModifiedBy>
  <cp:revision>66</cp:revision>
  <dcterms:created xsi:type="dcterms:W3CDTF">2012-03-20T18:36:21Z</dcterms:created>
  <dcterms:modified xsi:type="dcterms:W3CDTF">2014-04-20T05:16:25Z</dcterms:modified>
</cp:coreProperties>
</file>