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1728395061728392E-3"/>
          <c:y val="3.1324312951884384E-2"/>
          <c:w val="0.70258870418975405"/>
          <c:h val="0.93826728146032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школьные кружки</c:v>
                </c:pt>
                <c:pt idx="1">
                  <c:v>ЦВР</c:v>
                </c:pt>
                <c:pt idx="2">
                  <c:v>Досуг</c:v>
                </c:pt>
                <c:pt idx="3">
                  <c:v>СДЮШОР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Охват учащихся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Туристско-краеведческое</c:v>
                </c:pt>
                <c:pt idx="1">
                  <c:v>Спортивное</c:v>
                </c:pt>
                <c:pt idx="2">
                  <c:v>Социальное</c:v>
                </c:pt>
                <c:pt idx="3">
                  <c:v>Художественное творчество</c:v>
                </c:pt>
                <c:pt idx="4">
                  <c:v>Культурологичсекое</c:v>
                </c:pt>
                <c:pt idx="5">
                  <c:v>Учебно-познавательное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</c:v>
                </c:pt>
                <c:pt idx="1">
                  <c:v>75</c:v>
                </c:pt>
                <c:pt idx="2">
                  <c:v>30</c:v>
                </c:pt>
                <c:pt idx="3">
                  <c:v>123</c:v>
                </c:pt>
                <c:pt idx="4">
                  <c:v>46</c:v>
                </c:pt>
                <c:pt idx="5">
                  <c:v>95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школьные кружки</c:v>
                </c:pt>
                <c:pt idx="1">
                  <c:v>МОУ ДОД, СДЮШОР</c:v>
                </c:pt>
                <c:pt idx="2">
                  <c:v>вне школы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</c:v>
                </c:pt>
                <c:pt idx="1">
                  <c:v>57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школьные кружки</c:v>
                </c:pt>
                <c:pt idx="1">
                  <c:v>МОУ ДОД, СДЮШОР</c:v>
                </c:pt>
                <c:pt idx="2">
                  <c:v>вне школы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школьные кружки</c:v>
                </c:pt>
                <c:pt idx="1">
                  <c:v>МОУ ДОД, СДЮШОР</c:v>
                </c:pt>
                <c:pt idx="2">
                  <c:v>вне школы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axId val="98882304"/>
        <c:axId val="107299584"/>
      </c:barChart>
      <c:catAx>
        <c:axId val="98882304"/>
        <c:scaling>
          <c:orientation val="minMax"/>
        </c:scaling>
        <c:axPos val="b"/>
        <c:numFmt formatCode="General" sourceLinked="1"/>
        <c:tickLblPos val="nextTo"/>
        <c:crossAx val="107299584"/>
        <c:crosses val="autoZero"/>
        <c:auto val="1"/>
        <c:lblAlgn val="ctr"/>
        <c:lblOffset val="100"/>
      </c:catAx>
      <c:valAx>
        <c:axId val="107299584"/>
        <c:scaling>
          <c:orientation val="minMax"/>
        </c:scaling>
        <c:axPos val="l"/>
        <c:majorGridlines/>
        <c:numFmt formatCode="General" sourceLinked="1"/>
        <c:tickLblPos val="nextTo"/>
        <c:crossAx val="98882304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3965660542432197"/>
          <c:y val="0.51471697846403075"/>
          <c:w val="0.15108413531641879"/>
          <c:h val="6.3164899934002997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57;&#1088;&#1072;&#1074;&#1085;&#1080;&#1090;&#1077;&#1083;&#1100;&#1085;&#1072;&#1103;%20&#1090;&#1072;&#1073;&#1083;&#1080;&#1094;&#1072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62;&#1080;&#1082;&#1083;&#1086;&#1075;&#1088;&#1072;&#1084;&#1084;&#1072;%20&#1082;&#1086;&#1085;&#1090;&#1088;&#1086;&#1083;&#1103;%20&#1044;&#1054;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50;&#1072;&#1095;&#1077;&#1089;&#1090;&#1074;&#1086;%20&#1088;&#1072;&#1073;&#1086;&#1090;&#1099;%20&#1087;&#1077;&#1076;%20&#1044;&#1054;%203%20&#1095;&#1077;&#1090;&#1074;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SL27660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SL276560.JPG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4286280"/>
          </a:xfrm>
        </p:spPr>
        <p:txBody>
          <a:bodyPr>
            <a:normAutofit/>
          </a:bodyPr>
          <a:lstStyle/>
          <a:p>
            <a:r>
              <a:rPr lang="ru-RU" sz="3300" dirty="0" smtClean="0"/>
              <a:t>Внутришкольный контроль и проектно-ориентированный анализ состояния воспитания в образовательном учреждении: выполнение требований и реализация образовательных программ дополнительного образования </a:t>
            </a:r>
            <a:r>
              <a:rPr lang="ru-RU" sz="3300" dirty="0" smtClean="0"/>
              <a:t>детей</a:t>
            </a: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>(из опыта работы МОУ «СОШ № 9»)</a:t>
            </a:r>
            <a:endParaRPr lang="ru-RU" sz="3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5000636"/>
            <a:ext cx="4714908" cy="1214446"/>
          </a:xfrm>
        </p:spPr>
        <p:txBody>
          <a:bodyPr>
            <a:normAutofit/>
          </a:bodyPr>
          <a:lstStyle/>
          <a:p>
            <a:r>
              <a:rPr lang="ru-RU" sz="2300" dirty="0" smtClean="0"/>
              <a:t>Заместитель директора по воспитательной работе</a:t>
            </a:r>
          </a:p>
          <a:p>
            <a:r>
              <a:rPr lang="ru-RU" sz="2300" dirty="0" smtClean="0"/>
              <a:t>Москотельникова Н.В.</a:t>
            </a:r>
            <a:endParaRPr lang="ru-RU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Организационная структура дополнительного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МОУ «СОШ № 9»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Охват учащихся по направлениям деятельности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Занятость учащихся в системе дополнительного образования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внеурочной деятельности в 1 классе (ФГОС)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301"/>
          <a:ext cx="8229600" cy="497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3429024"/>
                <a:gridCol w="3000396"/>
                <a:gridCol w="1328718"/>
              </a:tblGrid>
              <a:tr h="737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Направление внеучебной деятельности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кружка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Количество часов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68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Спортивно-оздоровительное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«Будь здоров!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Духовно-нравственное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«Русский фольклор»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Общекультурное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«Почемучка»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68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«Умка»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«Добрая дорога детства»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68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«Ритмы музыки»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«Умелые руки»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5" name="Picture 1" descr="C:\Users\11\Desktop\иконки\ico_table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285728"/>
            <a:ext cx="533400" cy="54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Содержание дополнительных образовательных программ соответствует: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достижениям мировой культуры, российским традициям, культурно-национальным особенностям регионов, </a:t>
            </a:r>
          </a:p>
          <a:p>
            <a:pPr lvl="0"/>
            <a:r>
              <a:rPr lang="ru-RU" dirty="0" smtClean="0"/>
              <a:t>соответствующему уровню образования (начальному, основному общему, среднему полному общему образованию),</a:t>
            </a:r>
          </a:p>
          <a:p>
            <a:pPr lvl="0"/>
            <a:r>
              <a:rPr lang="ru-RU" dirty="0" smtClean="0"/>
              <a:t>направленностям дополнительных образовательных программ,</a:t>
            </a:r>
          </a:p>
          <a:p>
            <a:pPr lvl="0"/>
            <a:r>
              <a:rPr lang="ru-RU" dirty="0" smtClean="0"/>
              <a:t>современным образовательным технологиям, отраженных в </a:t>
            </a:r>
            <a:r>
              <a:rPr lang="ru-RU" dirty="0" smtClean="0"/>
              <a:t>принципах обучения, формах </a:t>
            </a:r>
            <a:r>
              <a:rPr lang="ru-RU" dirty="0" smtClean="0"/>
              <a:t>и методах обучения </a:t>
            </a:r>
            <a:r>
              <a:rPr lang="ru-RU" dirty="0" smtClean="0"/>
              <a:t>, </a:t>
            </a:r>
            <a:r>
              <a:rPr lang="ru-RU" dirty="0" smtClean="0"/>
              <a:t>методах контроля и управления образовательного </a:t>
            </a:r>
            <a:r>
              <a:rPr lang="ru-RU" dirty="0" smtClean="0"/>
              <a:t>процесса.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Задачи контроля дополнительного образования: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357850"/>
          </a:xfrm>
        </p:spPr>
        <p:txBody>
          <a:bodyPr>
            <a:noAutofit/>
          </a:bodyPr>
          <a:lstStyle/>
          <a:p>
            <a:r>
              <a:rPr lang="ru-RU" sz="1900" dirty="0" smtClean="0"/>
              <a:t>1. Обновление содержания </a:t>
            </a:r>
            <a:r>
              <a:rPr lang="ru-RU" sz="1900" dirty="0" smtClean="0"/>
              <a:t>и </a:t>
            </a:r>
            <a:r>
              <a:rPr lang="ru-RU" sz="1900" dirty="0" smtClean="0"/>
              <a:t>усовершенствования существующих программ.</a:t>
            </a:r>
            <a:br>
              <a:rPr lang="ru-RU" sz="1900" dirty="0" smtClean="0"/>
            </a:br>
            <a:r>
              <a:rPr lang="ru-RU" sz="1900" dirty="0" smtClean="0"/>
              <a:t>2. Систематически контролировать качество преподавания,  соответствие тематики планирования с темой занятия.</a:t>
            </a:r>
            <a:br>
              <a:rPr lang="ru-RU" sz="1900" dirty="0" smtClean="0"/>
            </a:br>
            <a:r>
              <a:rPr lang="ru-RU" sz="1900" dirty="0" smtClean="0"/>
              <a:t>3. Соблюдение педагогами дополнительного образования научно-обоснованных требований к содержанию, формам и методам учебно-воспитательной работы.</a:t>
            </a:r>
            <a:br>
              <a:rPr lang="ru-RU" sz="1900" dirty="0" smtClean="0"/>
            </a:br>
            <a:r>
              <a:rPr lang="ru-RU" sz="1900" dirty="0" smtClean="0"/>
              <a:t>4. Разнообразить формы и методы, обеспечивающие образовательный, досуговые, инновационный, исследовательский, экспериментальный, организационный виды деятельности.</a:t>
            </a:r>
            <a:br>
              <a:rPr lang="ru-RU" sz="1900" dirty="0" smtClean="0"/>
            </a:br>
            <a:r>
              <a:rPr lang="ru-RU" sz="1900" dirty="0" smtClean="0"/>
              <a:t>5. Проводить диагностику профессиональной подготовленности педагогов дополнительного </a:t>
            </a:r>
            <a:r>
              <a:rPr lang="ru-RU" sz="1900" dirty="0" smtClean="0"/>
              <a:t>образования</a:t>
            </a:r>
            <a:r>
              <a:rPr lang="ru-RU" sz="1900" dirty="0" smtClean="0"/>
              <a:t>.</a:t>
            </a:r>
            <a:br>
              <a:rPr lang="ru-RU" sz="1900" dirty="0" smtClean="0"/>
            </a:br>
            <a:r>
              <a:rPr lang="ru-RU" sz="1900" dirty="0" smtClean="0"/>
              <a:t>6. Изучать опыт работы педагогов дополнительного образования и обмен информацией между взаимодействующими участниками педагогического процесса.</a:t>
            </a:r>
            <a:br>
              <a:rPr lang="ru-RU" sz="1900" dirty="0" smtClean="0"/>
            </a:br>
            <a:r>
              <a:rPr lang="ru-RU" sz="1900" dirty="0" smtClean="0"/>
              <a:t>7. Отработать наиболее эффективные технологии преподавания предметов дополнительного образования. </a:t>
            </a:r>
            <a:endParaRPr lang="ru-RU" sz="1900" dirty="0" smtClean="0"/>
          </a:p>
          <a:p>
            <a:r>
              <a:rPr lang="ru-RU" sz="1900" dirty="0" smtClean="0"/>
              <a:t>9</a:t>
            </a:r>
            <a:r>
              <a:rPr lang="ru-RU" sz="1900" dirty="0" smtClean="0"/>
              <a:t>. Осуществлять периодический контроль над состоянием и ведением школьной документации системы дополнительного образования.</a:t>
            </a:r>
            <a:br>
              <a:rPr lang="ru-RU" sz="1900" dirty="0" smtClean="0"/>
            </a:br>
            <a:r>
              <a:rPr lang="ru-RU" sz="1900" dirty="0" smtClean="0"/>
              <a:t>10. Осуществлять контроль над проведением экскурсий.</a:t>
            </a:r>
            <a:br>
              <a:rPr lang="ru-RU" sz="1900" dirty="0" smtClean="0"/>
            </a:b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контроля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 контроль  распределения нагрузки по дополнительному образованию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smtClean="0"/>
              <a:t>контроль  наличия списков  и заявлений кружков, секций для каждого класса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smtClean="0"/>
              <a:t>комплектование кружков и секций;</a:t>
            </a:r>
          </a:p>
          <a:p>
            <a:pPr>
              <a:buNone/>
            </a:pPr>
            <a:r>
              <a:rPr lang="ru-RU" dirty="0" smtClean="0"/>
              <a:t>• контроль разработки,  реализации программ и  календарно-тематического планирования  для дополнительного образования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smtClean="0"/>
              <a:t>контроль ведения журналов учета в системе дополнительного образования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smtClean="0"/>
              <a:t>контроль работы кружков и секций;</a:t>
            </a:r>
          </a:p>
          <a:p>
            <a:pPr>
              <a:buNone/>
            </a:pPr>
            <a:r>
              <a:rPr lang="ru-RU" dirty="0" smtClean="0"/>
              <a:t>• контроль занятости во внеурочное время обучающихся состоящих на внутришкольном  учете, ОДН, КДН;</a:t>
            </a:r>
          </a:p>
          <a:p>
            <a:pPr>
              <a:buNone/>
            </a:pPr>
            <a:r>
              <a:rPr lang="ru-RU" dirty="0" smtClean="0"/>
              <a:t>• контроль участие объединений дополнительного образования в общешкольных и районных мероприятиях, конкурсах, соревнованиях;</a:t>
            </a:r>
          </a:p>
          <a:p>
            <a:pPr>
              <a:buNone/>
            </a:pPr>
            <a:r>
              <a:rPr lang="ru-RU" dirty="0" smtClean="0"/>
              <a:t>• контроль выполнения санитарно – гигиенических требований.</a:t>
            </a:r>
          </a:p>
          <a:p>
            <a:endParaRPr lang="ru-RU" dirty="0"/>
          </a:p>
        </p:txBody>
      </p:sp>
      <p:pic>
        <p:nvPicPr>
          <p:cNvPr id="4" name="Picture 3" descr="C:\Users\11\Desktop\иконки\ico_table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533400" cy="54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Система </a:t>
            </a:r>
            <a:r>
              <a:rPr lang="ru-RU" sz="4000" dirty="0" smtClean="0"/>
              <a:t>представления результатов воспитанников: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786346"/>
          </a:xfrm>
        </p:spPr>
        <p:txBody>
          <a:bodyPr>
            <a:normAutofit/>
          </a:bodyPr>
          <a:lstStyle/>
          <a:p>
            <a:pPr lvl="0"/>
            <a:r>
              <a:rPr lang="ru-RU" sz="3400" dirty="0" smtClean="0"/>
              <a:t>участие в соревнованиях, конкурсах, конференциях школьного, муниципального, регионального уровней;</a:t>
            </a:r>
          </a:p>
          <a:p>
            <a:pPr lvl="0"/>
            <a:r>
              <a:rPr lang="ru-RU" sz="3400" dirty="0" smtClean="0"/>
              <a:t>итоговые выставки творческих работ;</a:t>
            </a:r>
          </a:p>
          <a:p>
            <a:pPr lvl="0"/>
            <a:r>
              <a:rPr lang="ru-RU" sz="3400" dirty="0" smtClean="0"/>
              <a:t>презентации итогов работы объединений;</a:t>
            </a:r>
          </a:p>
          <a:p>
            <a:pPr lvl="0"/>
            <a:r>
              <a:rPr lang="ru-RU" sz="3400" dirty="0" smtClean="0"/>
              <a:t>создание агитационных газет, листовок.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цели </a:t>
            </a:r>
            <a:r>
              <a:rPr lang="ru-RU" dirty="0" smtClean="0"/>
              <a:t>посещения </a:t>
            </a:r>
            <a:r>
              <a:rPr lang="ru-RU" dirty="0" smtClean="0"/>
              <a:t>занятий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42928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Выполнение </a:t>
            </a:r>
            <a:r>
              <a:rPr lang="ru-RU" dirty="0" smtClean="0"/>
              <a:t>требований техники </a:t>
            </a:r>
            <a:r>
              <a:rPr lang="ru-RU" dirty="0" smtClean="0"/>
              <a:t>безопасности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Выполнение </a:t>
            </a:r>
            <a:r>
              <a:rPr lang="ru-RU" dirty="0" smtClean="0"/>
              <a:t>графика работы в соответствии с </a:t>
            </a:r>
            <a:r>
              <a:rPr lang="ru-RU" dirty="0" smtClean="0"/>
              <a:t>нагрузкой.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</a:t>
            </a:r>
            <a:r>
              <a:rPr lang="ru-RU" dirty="0" smtClean="0"/>
              <a:t>индивидуальной и дифференцированной работы с </a:t>
            </a:r>
            <a:r>
              <a:rPr lang="ru-RU" dirty="0" smtClean="0"/>
              <a:t>учащимися.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Формы </a:t>
            </a:r>
            <a:r>
              <a:rPr lang="ru-RU" dirty="0" smtClean="0"/>
              <a:t>и методы активизации познавательной деятельности учащихся, применяемые на уроках и </a:t>
            </a:r>
            <a:r>
              <a:rPr lang="ru-RU" dirty="0" smtClean="0"/>
              <a:t>занятиях.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Применение </a:t>
            </a:r>
            <a:r>
              <a:rPr lang="ru-RU" dirty="0" smtClean="0"/>
              <a:t>здоровьесберегающих технологий на занятиях в системе дополнительного образования.</a:t>
            </a:r>
            <a:br>
              <a:rPr lang="ru-RU" dirty="0" smtClean="0"/>
            </a:br>
            <a:r>
              <a:rPr lang="ru-RU" dirty="0" smtClean="0"/>
              <a:t>            </a:t>
            </a:r>
          </a:p>
          <a:p>
            <a:endParaRPr lang="ru-RU" dirty="0"/>
          </a:p>
        </p:txBody>
      </p:sp>
      <p:pic>
        <p:nvPicPr>
          <p:cNvPr id="27651" name="Picture 3" descr="C:\Users\11\Desktop\иконки\ico_table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5357826"/>
            <a:ext cx="533400" cy="54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системы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дополнительного </a:t>
            </a:r>
            <a:r>
              <a:rPr lang="ru-RU" dirty="0" smtClean="0"/>
              <a:t>образования.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исследование потребностей родителей и детей в направлениях дополнительного образования (апрель каждого года).</a:t>
            </a:r>
          </a:p>
          <a:p>
            <a:pPr lvl="0"/>
            <a:r>
              <a:rPr lang="ru-RU" dirty="0" smtClean="0"/>
              <a:t>создание комплекса диагностики детей и консультирование родителей по выбору направлений развития детей (октябрь - ноябрь каждого года).</a:t>
            </a:r>
          </a:p>
          <a:p>
            <a:pPr lvl="0"/>
            <a:r>
              <a:rPr lang="ru-RU" dirty="0" smtClean="0"/>
              <a:t>открытие новых </a:t>
            </a:r>
            <a:r>
              <a:rPr lang="ru-RU" dirty="0" smtClean="0"/>
              <a:t>направлений дополнительного образования </a:t>
            </a:r>
            <a:r>
              <a:rPr lang="ru-RU" dirty="0" smtClean="0"/>
              <a:t>(сентябрь).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Воспитательный </a:t>
            </a:r>
            <a:r>
              <a:rPr lang="ru-RU" dirty="0" smtClean="0"/>
              <a:t>процесс в школе связан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ru-RU" sz="3300" dirty="0" smtClean="0"/>
              <a:t>с дополнительным </a:t>
            </a:r>
            <a:r>
              <a:rPr lang="ru-RU" sz="3300" dirty="0" smtClean="0"/>
              <a:t>образованием, </a:t>
            </a:r>
            <a:endParaRPr lang="ru-RU" sz="3300" dirty="0" smtClean="0"/>
          </a:p>
          <a:p>
            <a:r>
              <a:rPr lang="ru-RU" sz="3300" dirty="0" smtClean="0"/>
              <a:t>развитием </a:t>
            </a:r>
            <a:r>
              <a:rPr lang="ru-RU" sz="3300" dirty="0" smtClean="0"/>
              <a:t>ученического самоуправления, </a:t>
            </a:r>
            <a:endParaRPr lang="ru-RU" sz="3300" dirty="0" smtClean="0"/>
          </a:p>
          <a:p>
            <a:r>
              <a:rPr lang="ru-RU" sz="3300" dirty="0" smtClean="0"/>
              <a:t>включением </a:t>
            </a:r>
            <a:r>
              <a:rPr lang="ru-RU" sz="3300" dirty="0" smtClean="0"/>
              <a:t>семьи в педагогический процесс. </a:t>
            </a:r>
            <a:endParaRPr lang="ru-RU" sz="3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работы объединений дополнительного образования.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4" name="Picture 2" descr="C:\Users\11\Desktop\SL2773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00174"/>
            <a:ext cx="6034617" cy="4525963"/>
          </a:xfrm>
          <a:prstGeom prst="rect">
            <a:avLst/>
          </a:prstGeom>
          <a:noFill/>
        </p:spPr>
      </p:pic>
      <p:pic>
        <p:nvPicPr>
          <p:cNvPr id="28676" name="Picture 4" descr="C:\Users\11\Desktop\иконки\ico_pho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76" y="2285992"/>
            <a:ext cx="533400" cy="546100"/>
          </a:xfrm>
          <a:prstGeom prst="rect">
            <a:avLst/>
          </a:prstGeom>
          <a:noFill/>
        </p:spPr>
      </p:pic>
      <p:pic>
        <p:nvPicPr>
          <p:cNvPr id="28677" name="Picture 5" descr="C:\Users\11\Desktop\иконки\ico_pho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76" y="1500174"/>
            <a:ext cx="533400" cy="54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Цикл управления </a:t>
            </a:r>
            <a:br>
              <a:rPr lang="ru-RU" dirty="0" smtClean="0"/>
            </a:br>
            <a:r>
              <a:rPr lang="ru-RU" dirty="0" smtClean="0"/>
              <a:t>воспитательной системой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5775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                       </a:t>
            </a:r>
            <a:r>
              <a:rPr lang="ru-RU" sz="2800" b="1" dirty="0" smtClean="0"/>
              <a:t>Анализ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643183"/>
            <a:ext cx="3143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Проектирование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и планирование</a:t>
            </a:r>
            <a:endParaRPr lang="ru-RU" sz="2800" dirty="0"/>
          </a:p>
        </p:txBody>
      </p:sp>
      <p:sp>
        <p:nvSpPr>
          <p:cNvPr id="7" name="Выгнутая вверх стрелка 6"/>
          <p:cNvSpPr/>
          <p:nvPr/>
        </p:nvSpPr>
        <p:spPr>
          <a:xfrm rot="1927176">
            <a:off x="4859826" y="1896542"/>
            <a:ext cx="1415450" cy="46538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rot="4959235">
            <a:off x="6310048" y="4014179"/>
            <a:ext cx="1324326" cy="4917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4786322"/>
            <a:ext cx="2317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Координация</a:t>
            </a:r>
            <a:endParaRPr lang="ru-RU" sz="2800" b="1" dirty="0"/>
          </a:p>
        </p:txBody>
      </p:sp>
      <p:sp>
        <p:nvSpPr>
          <p:cNvPr id="10" name="Выгнутая вверх стрелка 9"/>
          <p:cNvSpPr/>
          <p:nvPr/>
        </p:nvSpPr>
        <p:spPr>
          <a:xfrm rot="10157282">
            <a:off x="4947672" y="5586438"/>
            <a:ext cx="1624983" cy="5579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5357826"/>
            <a:ext cx="1654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Контроль</a:t>
            </a:r>
            <a:endParaRPr lang="ru-RU" sz="2800" dirty="0"/>
          </a:p>
        </p:txBody>
      </p:sp>
      <p:sp>
        <p:nvSpPr>
          <p:cNvPr id="12" name="Выгнутая вверх стрелка 11"/>
          <p:cNvSpPr/>
          <p:nvPr/>
        </p:nvSpPr>
        <p:spPr>
          <a:xfrm rot="18038013">
            <a:off x="1822915" y="2233276"/>
            <a:ext cx="1564873" cy="6134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3286124"/>
            <a:ext cx="3666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Выявление проблемы</a:t>
            </a:r>
            <a:endParaRPr lang="ru-RU" sz="2800" dirty="0"/>
          </a:p>
        </p:txBody>
      </p:sp>
      <p:sp>
        <p:nvSpPr>
          <p:cNvPr id="14" name="Выгнутая вверх стрелка 13"/>
          <p:cNvSpPr/>
          <p:nvPr/>
        </p:nvSpPr>
        <p:spPr>
          <a:xfrm rot="14267654">
            <a:off x="1751478" y="4519292"/>
            <a:ext cx="1564873" cy="6134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сбора информации для анализа воспитательной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педагогическое наблюдение</a:t>
            </a:r>
            <a:r>
              <a:rPr lang="ru-RU" sz="3400" dirty="0" smtClean="0"/>
              <a:t>,</a:t>
            </a:r>
          </a:p>
          <a:p>
            <a:r>
              <a:rPr lang="ru-RU" sz="3400" dirty="0" smtClean="0"/>
              <a:t> </a:t>
            </a:r>
            <a:r>
              <a:rPr lang="ru-RU" sz="3400" dirty="0" smtClean="0"/>
              <a:t>различные виды опросов учителей и учащихся, </a:t>
            </a:r>
            <a:endParaRPr lang="ru-RU" sz="3400" dirty="0" smtClean="0"/>
          </a:p>
          <a:p>
            <a:r>
              <a:rPr lang="ru-RU" sz="3400" dirty="0" smtClean="0"/>
              <a:t> </a:t>
            </a:r>
            <a:r>
              <a:rPr lang="ru-RU" sz="3400" dirty="0" smtClean="0"/>
              <a:t>оперативный разбор проведенного мероприятия, </a:t>
            </a:r>
            <a:endParaRPr lang="ru-RU" sz="3400" dirty="0" smtClean="0"/>
          </a:p>
          <a:p>
            <a:r>
              <a:rPr lang="ru-RU" sz="3400" dirty="0" smtClean="0"/>
              <a:t>справки </a:t>
            </a:r>
            <a:r>
              <a:rPr lang="ru-RU" sz="3400" dirty="0" smtClean="0"/>
              <a:t>по итогам проверок в рамках внутришкольного контроля</a:t>
            </a:r>
            <a:r>
              <a:rPr lang="ru-RU" sz="3400" dirty="0" smtClean="0"/>
              <a:t>,</a:t>
            </a:r>
          </a:p>
          <a:p>
            <a:r>
              <a:rPr lang="ru-RU" sz="3400" dirty="0" smtClean="0"/>
              <a:t> </a:t>
            </a:r>
            <a:r>
              <a:rPr lang="ru-RU" sz="3400" dirty="0" smtClean="0"/>
              <a:t>протоколы педагогических советов и заседаний МО классных руководителей</a:t>
            </a:r>
            <a:r>
              <a:rPr lang="ru-RU" sz="3400" dirty="0" smtClean="0"/>
              <a:t>,</a:t>
            </a:r>
          </a:p>
          <a:p>
            <a:r>
              <a:rPr lang="ru-RU" sz="3400" dirty="0" smtClean="0"/>
              <a:t> </a:t>
            </a:r>
            <a:r>
              <a:rPr lang="ru-RU" sz="3400" dirty="0" smtClean="0"/>
              <a:t>мониторинг участия </a:t>
            </a:r>
            <a:r>
              <a:rPr lang="ru-RU" sz="3400" dirty="0" smtClean="0"/>
              <a:t>обучающихся </a:t>
            </a:r>
            <a:r>
              <a:rPr lang="ru-RU" sz="3400" dirty="0" smtClean="0"/>
              <a:t>в общественной жизни школы, районных, областных конкурсах, </a:t>
            </a:r>
            <a:endParaRPr lang="ru-RU" sz="3400" dirty="0" smtClean="0"/>
          </a:p>
          <a:p>
            <a:r>
              <a:rPr lang="ru-RU" sz="3400" dirty="0" smtClean="0"/>
              <a:t>мониторинги </a:t>
            </a:r>
            <a:r>
              <a:rPr lang="ru-RU" sz="3400" dirty="0" smtClean="0"/>
              <a:t>качества работы классных руководителей и педагогов дополнительного образования.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800" dirty="0" smtClean="0"/>
              <a:t>С</a:t>
            </a:r>
            <a:r>
              <a:rPr lang="ru-RU" sz="3800" dirty="0" smtClean="0"/>
              <a:t>истема </a:t>
            </a:r>
            <a:r>
              <a:rPr lang="ru-RU" sz="3800" dirty="0" smtClean="0"/>
              <a:t>массового вовлечения школьников во внеурочную </a:t>
            </a:r>
            <a:r>
              <a:rPr lang="ru-RU" sz="3800" dirty="0" smtClean="0"/>
              <a:t>деятельность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2857488" y="1928802"/>
            <a:ext cx="2714644" cy="19288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Дополнительное</a:t>
            </a:r>
          </a:p>
          <a:p>
            <a:pPr algn="ctr"/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5072066" y="2643182"/>
            <a:ext cx="2643206" cy="19288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Детские организации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928662" y="2786058"/>
            <a:ext cx="2643206" cy="20002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Ученическое самоуправление</a:t>
            </a:r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3143240" y="3714752"/>
            <a:ext cx="2571768" cy="19288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Внеурочная </a:t>
            </a:r>
            <a:r>
              <a:rPr lang="ru-RU" dirty="0" err="1" smtClean="0"/>
              <a:t>днятельность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 вовлечения</a:t>
            </a:r>
            <a:r>
              <a:rPr lang="ru-RU" dirty="0" smtClean="0"/>
              <a:t> школьников во внеурочную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массовая внеурочная деятельность – до 70% школьников; </a:t>
            </a:r>
          </a:p>
          <a:p>
            <a:r>
              <a:rPr lang="ru-RU" dirty="0" smtClean="0"/>
              <a:t>ученическое </a:t>
            </a:r>
            <a:r>
              <a:rPr lang="ru-RU" dirty="0" smtClean="0"/>
              <a:t>самоуправление  на общешкольном уровне – 18</a:t>
            </a:r>
            <a:r>
              <a:rPr lang="ru-RU" dirty="0" smtClean="0"/>
              <a:t>%; </a:t>
            </a:r>
          </a:p>
          <a:p>
            <a:r>
              <a:rPr lang="ru-RU" dirty="0" smtClean="0"/>
              <a:t>на </a:t>
            </a:r>
            <a:r>
              <a:rPr lang="ru-RU" dirty="0" smtClean="0"/>
              <a:t>внутриклассном уровне процент учащихся </a:t>
            </a:r>
            <a:r>
              <a:rPr lang="ru-RU" dirty="0" smtClean="0"/>
              <a:t>активно участвующих </a:t>
            </a:r>
            <a:r>
              <a:rPr lang="ru-RU" dirty="0" smtClean="0"/>
              <a:t>в ученическом самоуправлении составил – 32%; </a:t>
            </a:r>
          </a:p>
          <a:p>
            <a:r>
              <a:rPr lang="ru-RU" dirty="0" smtClean="0"/>
              <a:t>детские </a:t>
            </a:r>
            <a:r>
              <a:rPr lang="ru-RU" dirty="0" smtClean="0"/>
              <a:t>общественные организации активное участие принимают 17% школьников.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001056" cy="1214446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Актуальность и </a:t>
            </a:r>
            <a:r>
              <a:rPr lang="ru-RU" sz="3200" dirty="0" smtClean="0"/>
              <a:t>педагогическая </a:t>
            </a:r>
            <a:r>
              <a:rPr lang="ru-RU" sz="3200" dirty="0" smtClean="0"/>
              <a:t>целесообразность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организации </a:t>
            </a:r>
            <a:r>
              <a:rPr lang="ru-RU" sz="3200" dirty="0" smtClean="0"/>
              <a:t>дополнительного образования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обеспечение непрерывности </a:t>
            </a:r>
            <a:r>
              <a:rPr lang="ru-RU" dirty="0" smtClean="0"/>
              <a:t>образования;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и </a:t>
            </a:r>
            <a:r>
              <a:rPr lang="ru-RU" dirty="0" smtClean="0"/>
              <a:t>осуществление </a:t>
            </a:r>
            <a:r>
              <a:rPr lang="ru-RU" dirty="0" smtClean="0"/>
              <a:t>в полной мере технологии и идеи личностно-ориентированного образования;</a:t>
            </a:r>
          </a:p>
          <a:p>
            <a:r>
              <a:rPr lang="ru-RU" dirty="0" smtClean="0"/>
              <a:t>осуществление</a:t>
            </a:r>
            <a:r>
              <a:rPr lang="ru-RU" dirty="0" smtClean="0"/>
              <a:t> воспитательных программ </a:t>
            </a:r>
            <a:r>
              <a:rPr lang="ru-RU" dirty="0" smtClean="0"/>
              <a:t>и программы социально-психологической адаптации ребёнка;</a:t>
            </a:r>
          </a:p>
          <a:p>
            <a:r>
              <a:rPr lang="ru-RU" dirty="0" err="1" smtClean="0"/>
              <a:t>проводение</a:t>
            </a:r>
            <a:r>
              <a:rPr lang="ru-RU" dirty="0" smtClean="0"/>
              <a:t> профориентации;</a:t>
            </a:r>
          </a:p>
          <a:p>
            <a:r>
              <a:rPr lang="ru-RU" dirty="0" smtClean="0"/>
              <a:t>развитие творческих способностей детей.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Направление деятельности дополнительного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совершенствование содержания и педагогических технологий организации деятельности школьников в системе дополнительного образования;</a:t>
            </a:r>
          </a:p>
          <a:p>
            <a:pPr lvl="0"/>
            <a:r>
              <a:rPr lang="ru-RU" dirty="0" smtClean="0"/>
              <a:t>приоритетное развитие </a:t>
            </a:r>
            <a:r>
              <a:rPr lang="ru-RU" dirty="0" smtClean="0"/>
              <a:t>объединений дополнительного образования, поддерживающих </a:t>
            </a:r>
            <a:r>
              <a:rPr lang="ru-RU" dirty="0" smtClean="0"/>
              <a:t>профильное обучение </a:t>
            </a:r>
            <a:r>
              <a:rPr lang="ru-RU" dirty="0" smtClean="0"/>
              <a:t>школьников;</a:t>
            </a:r>
          </a:p>
          <a:p>
            <a:pPr lvl="0"/>
            <a:r>
              <a:rPr lang="ru-RU" dirty="0" smtClean="0"/>
              <a:t>воспитание нравственных, преданных Отечеству школьников путем  предоставления всем обучающимся возможностей для наиболее полного развития своих творческих способностей и интеллектуального потенциала.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 smtClean="0"/>
              <a:t>Задачи </a:t>
            </a:r>
            <a:r>
              <a:rPr lang="ru-RU" sz="3800" dirty="0" smtClean="0"/>
              <a:t>дополнительного образования</a:t>
            </a:r>
            <a:endParaRPr lang="ru-RU" sz="3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222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5829312"/>
              </a:tblGrid>
              <a:tr h="1868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1-ая ступень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Начальная школа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Расширение познавательных возможностей детей, диагностика уровня их общих и специальных способностей, создание условий для последующего выбора дополнительного образования.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8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2-ая ступень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Основная  школа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теоретических знаний и практических навыков, раскрытие творческих способностей личности в избранной области деятельности.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59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3-ая ступень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Средняя  школа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Достижения повышенного уровня знаний, умений, навыков в избранной области, создание условий для самореализации, самоопределения личности, её профориентации.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738</Words>
  <Application>Microsoft Office PowerPoint</Application>
  <PresentationFormat>Экран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Внутришкольный контроль и проектно-ориентированный анализ состояния воспитания в образовательном учреждении: выполнение требований и реализация образовательных программ дополнительного образования детей (из опыта работы МОУ «СОШ № 9»)</vt:lpstr>
      <vt:lpstr>Воспитательный процесс в школе связан </vt:lpstr>
      <vt:lpstr>Цикл управления  воспитательной системой школы</vt:lpstr>
      <vt:lpstr>Способы сбора информации для анализа воспитательной работы:</vt:lpstr>
      <vt:lpstr>Система массового вовлечения школьников во внеурочную деятельность</vt:lpstr>
      <vt:lpstr>Результат вовлечения школьников во внеурочную деятельность</vt:lpstr>
      <vt:lpstr>Актуальность и педагогическая целесообразность  организации дополнительного образования </vt:lpstr>
      <vt:lpstr>Направление деятельности дополнительного образования</vt:lpstr>
      <vt:lpstr>Задачи дополнительного образования</vt:lpstr>
      <vt:lpstr>Организационная структура дополнительного образования  в МОУ «СОШ № 9»</vt:lpstr>
      <vt:lpstr>Охват учащихся по направлениям деятельности</vt:lpstr>
      <vt:lpstr>Занятость учащихся в системе дополнительного образования </vt:lpstr>
      <vt:lpstr>Организация внеурочной деятельности в 1 классе (ФГОС)</vt:lpstr>
      <vt:lpstr> Содержание дополнительных образовательных программ соответствует:</vt:lpstr>
      <vt:lpstr> Задачи контроля дополнительного образования:</vt:lpstr>
      <vt:lpstr>Направления контроля ДО</vt:lpstr>
      <vt:lpstr>Система представления результатов воспитанников:</vt:lpstr>
      <vt:lpstr>Основные цели посещения занятий  </vt:lpstr>
      <vt:lpstr>Развитие системы  дополнительного образования. </vt:lpstr>
      <vt:lpstr>Результаты работы объединений дополнительного образования.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Внутришкольный контроль и проектно-ориентированный анализ состояния воспитания в образовательном учреждении: выполнение требований и реализация образовательных программ дополнительного образования детей (из опыта работы МОУ «СОШ № 9»)</dc:title>
  <dc:creator>Моск-ва</dc:creator>
  <cp:lastModifiedBy>11</cp:lastModifiedBy>
  <cp:revision>28</cp:revision>
  <dcterms:created xsi:type="dcterms:W3CDTF">2012-08-23T11:24:53Z</dcterms:created>
  <dcterms:modified xsi:type="dcterms:W3CDTF">2012-08-23T14:28:39Z</dcterms:modified>
</cp:coreProperties>
</file>