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7" r:id="rId3"/>
    <p:sldId id="280" r:id="rId4"/>
    <p:sldId id="279" r:id="rId5"/>
    <p:sldId id="278" r:id="rId6"/>
    <p:sldId id="267" r:id="rId7"/>
    <p:sldId id="269" r:id="rId8"/>
    <p:sldId id="270" r:id="rId9"/>
    <p:sldId id="281" r:id="rId10"/>
    <p:sldId id="276" r:id="rId11"/>
    <p:sldId id="268" r:id="rId12"/>
    <p:sldId id="283" r:id="rId13"/>
    <p:sldId id="282" r:id="rId14"/>
    <p:sldId id="275" r:id="rId15"/>
    <p:sldId id="273" r:id="rId16"/>
    <p:sldId id="272" r:id="rId17"/>
    <p:sldId id="284" r:id="rId18"/>
    <p:sldId id="257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3E152-1FB3-4BC5-8577-97A7365BA1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7E8C4-2DD1-4CCE-A5F1-F7F31BA45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7E8C4-2DD1-4CCE-A5F1-F7F31BA458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9C7A9F-78EA-4A31-BE49-2F703DBF90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C482F5-4DBB-413F-860E-A38A63A45F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Активизация познавательной деятельности 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	</a:t>
            </a:r>
            <a:r>
              <a:rPr lang="ru-RU" sz="2400" dirty="0" smtClean="0">
                <a:solidFill>
                  <a:srgbClr val="7030A0"/>
                </a:solidFill>
              </a:rPr>
              <a:t>Активизация познавательной деятельности школьников – актуальная проблема современной педагогики.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Электронная таблица, применяемая при изучении нового материала на уроке биологии по теме «Фотосинтез»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Documents and Settings\1\Мои документы\русский язык 5в\Bior9_3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5072098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Карточка-задание для проверки знаний на уроке биологии  в 9 классе по теме «Мышцы»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F:\человек 9 кл\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81138"/>
            <a:ext cx="6000792" cy="537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Карточки из Языкового </a:t>
            </a:r>
            <a:r>
              <a:rPr lang="ru-RU" dirty="0" err="1" smtClean="0"/>
              <a:t>портфолио</a:t>
            </a:r>
            <a:r>
              <a:rPr lang="ru-RU" dirty="0" smtClean="0"/>
              <a:t> для работы в 5в классе </a:t>
            </a:r>
            <a:endParaRPr lang="ru-RU" dirty="0"/>
          </a:p>
        </p:txBody>
      </p:sp>
      <p:pic>
        <p:nvPicPr>
          <p:cNvPr id="5" name="Picture 2" descr="C:\Documents and Settings\1\Мои документы\русский язык 5в\09_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286280" cy="4876820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вязание\thumb_800x600_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42915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 организованная с учётом специфики материала игра тренирует память, помогает учащимся выработать речевые умения и навыки.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стимулирует умственную деятельность учащихся, развивает внимание и познавательный интерес к предмету. 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- один из приёмов преодоления пассивности учеников.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технологии способствуют воспитанию познавательных интересов, активизации деятельности учащихся и выполняют функции:</a:t>
            </a:r>
            <a: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21542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применения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классического и современного урока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(этап урока Актуализация знаний)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 Игровой образовательной технологии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(Учитель – Ученик)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1\Мои документы\фото\сокольники\IMG_1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4500562" cy="3786214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фото\сокольники\IMG_1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44"/>
            <a:ext cx="457200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3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Игра «Пятый лишний»                         </a:t>
            </a:r>
            <a:r>
              <a:rPr lang="ru-RU" sz="3200" dirty="0" smtClean="0">
                <a:solidFill>
                  <a:srgbClr val="7030A0"/>
                </a:solidFill>
              </a:rPr>
              <a:t>(</a:t>
            </a:r>
            <a:r>
              <a:rPr lang="ru-RU" sz="2800" dirty="0" smtClean="0">
                <a:solidFill>
                  <a:srgbClr val="7030A0"/>
                </a:solidFill>
              </a:rPr>
              <a:t>Игровая образовательная технология)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«Карточка» на доске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Работа у доски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 descr="C:\Documents and Settings\1\Мои документы\фото\сокольники\IMG_11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44625"/>
            <a:ext cx="3286147" cy="3913201"/>
          </a:xfrm>
          <a:prstGeom prst="rect">
            <a:avLst/>
          </a:prstGeom>
          <a:noFill/>
        </p:spPr>
      </p:pic>
      <p:pic>
        <p:nvPicPr>
          <p:cNvPr id="10242" name="Picture 2" descr="C:\Documents and Settings\1\Мои документы\фото\сокольники\IMG_11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488"/>
            <a:ext cx="4040188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Игра «Найди меня»              </a:t>
            </a:r>
            <a:r>
              <a:rPr lang="ru-RU" sz="3600" dirty="0" smtClean="0">
                <a:solidFill>
                  <a:srgbClr val="7030A0"/>
                </a:solidFill>
              </a:rPr>
              <a:t>(</a:t>
            </a:r>
            <a:r>
              <a:rPr lang="ru-RU" sz="2800" dirty="0" smtClean="0">
                <a:solidFill>
                  <a:srgbClr val="7030A0"/>
                </a:solidFill>
              </a:rPr>
              <a:t>Игровая образовательная технология)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1\Мои документы\фото\сокольники\IMG_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643050"/>
            <a:ext cx="3786214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286280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выявление способов учебной работы, предпочитаемых самим учеником; 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индивидуализация и дифференциация учебного процесса;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раскрытие индивидуальных особенностей и возможностей каждого ученика; </a:t>
            </a:r>
          </a:p>
          <a:p>
            <a:pPr lvl="0"/>
            <a:r>
              <a:rPr lang="ru-RU" sz="2800" dirty="0" smtClean="0">
                <a:solidFill>
                  <a:srgbClr val="7030A0"/>
                </a:solidFill>
              </a:rPr>
              <a:t>контроль и оценка не только результата, но главным образом процесса 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5716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ходе применения Технологии личностно-ориентированного развивающего обучения осуществляется: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186766" cy="407196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стремление к максимальной гибкости;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способность к сопереживанию;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сочувствие;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восприимчивость к потребностям учащихся;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придать преподаванию личностную окраску;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эмоциональная уравновешенность;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уверенность в себе;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доброжелательность.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145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Личностные качества педагога, необходимые для результата в решении задачи активизации познавательной деятельности учащихся: 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ru-RU" sz="3200" b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857387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rgbClr val="C00000"/>
                </a:solidFill>
              </a:rPr>
              <a:t>Кредо учителя: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86124"/>
            <a:ext cx="7772400" cy="18573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Создавать из повседневного удивительное.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Сложное преподносить увлекательно.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Учить всему кратко, понятно, основательно.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 классического и современного урока </a:t>
            </a:r>
            <a:r>
              <a:rPr lang="ru-RU" sz="1900" dirty="0" smtClean="0">
                <a:solidFill>
                  <a:srgbClr val="7030A0"/>
                </a:solidFill>
              </a:rPr>
              <a:t>(</a:t>
            </a:r>
            <a:r>
              <a:rPr lang="ru-RU" sz="1900" dirty="0" err="1" smtClean="0">
                <a:solidFill>
                  <a:srgbClr val="7030A0"/>
                </a:solidFill>
              </a:rPr>
              <a:t>Селевко</a:t>
            </a:r>
            <a:r>
              <a:rPr lang="ru-RU" sz="1900" dirty="0" smtClean="0">
                <a:solidFill>
                  <a:srgbClr val="7030A0"/>
                </a:solidFill>
              </a:rPr>
              <a:t> Г.К.)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 проблемного обучения </a:t>
            </a:r>
            <a:r>
              <a:rPr lang="ru-RU" sz="1900" dirty="0" smtClean="0">
                <a:solidFill>
                  <a:srgbClr val="7030A0"/>
                </a:solidFill>
              </a:rPr>
              <a:t>(</a:t>
            </a:r>
            <a:r>
              <a:rPr lang="ru-RU" sz="1900" dirty="0" err="1" smtClean="0">
                <a:solidFill>
                  <a:srgbClr val="7030A0"/>
                </a:solidFill>
              </a:rPr>
              <a:t>Селевко</a:t>
            </a:r>
            <a:r>
              <a:rPr lang="ru-RU" sz="1900" dirty="0" smtClean="0">
                <a:solidFill>
                  <a:srgbClr val="7030A0"/>
                </a:solidFill>
              </a:rPr>
              <a:t> Г.К.)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 учебного исследования </a:t>
            </a:r>
            <a:r>
              <a:rPr lang="ru-RU" sz="1900" dirty="0" smtClean="0">
                <a:solidFill>
                  <a:srgbClr val="7030A0"/>
                </a:solidFill>
              </a:rPr>
              <a:t>(</a:t>
            </a:r>
            <a:r>
              <a:rPr lang="ru-RU" sz="1900" dirty="0" err="1" smtClean="0">
                <a:solidFill>
                  <a:srgbClr val="7030A0"/>
                </a:solidFill>
              </a:rPr>
              <a:t>Селевко</a:t>
            </a:r>
            <a:r>
              <a:rPr lang="ru-RU" sz="1900" dirty="0" smtClean="0">
                <a:solidFill>
                  <a:srgbClr val="7030A0"/>
                </a:solidFill>
              </a:rPr>
              <a:t> Г.К.)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 обучения </a:t>
            </a:r>
            <a:r>
              <a:rPr lang="ru-RU" sz="1900" dirty="0" smtClean="0">
                <a:solidFill>
                  <a:srgbClr val="7030A0"/>
                </a:solidFill>
              </a:rPr>
              <a:t>(В.В.Иванов, С.А.Зайцев)</a:t>
            </a:r>
            <a:endParaRPr lang="ru-RU" sz="19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 технологии </a:t>
            </a:r>
            <a:r>
              <a:rPr lang="ru-RU" sz="1900" dirty="0" smtClean="0">
                <a:solidFill>
                  <a:srgbClr val="7030A0"/>
                </a:solidFill>
              </a:rPr>
              <a:t>(</a:t>
            </a:r>
            <a:r>
              <a:rPr lang="ru-RU" sz="1900" dirty="0" err="1" smtClean="0">
                <a:solidFill>
                  <a:srgbClr val="7030A0"/>
                </a:solidFill>
              </a:rPr>
              <a:t>Селевко</a:t>
            </a:r>
            <a:r>
              <a:rPr lang="ru-RU" sz="1900" dirty="0" smtClean="0">
                <a:solidFill>
                  <a:srgbClr val="7030A0"/>
                </a:solidFill>
              </a:rPr>
              <a:t> Г.К.)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развивающее обучение </a:t>
            </a:r>
            <a:r>
              <a:rPr lang="ru-RU" sz="1900" dirty="0" smtClean="0">
                <a:solidFill>
                  <a:srgbClr val="7030A0"/>
                </a:solidFill>
              </a:rPr>
              <a:t>(</a:t>
            </a:r>
            <a:r>
              <a:rPr lang="ru-RU" sz="1900" dirty="0" err="1" smtClean="0">
                <a:solidFill>
                  <a:srgbClr val="7030A0"/>
                </a:solidFill>
              </a:rPr>
              <a:t>И.С.Якиманская</a:t>
            </a:r>
            <a:r>
              <a:rPr lang="ru-RU" sz="1900" dirty="0" smtClean="0">
                <a:solidFill>
                  <a:srgbClr val="7030A0"/>
                </a:solidFill>
              </a:rPr>
              <a:t>)</a:t>
            </a:r>
            <a:r>
              <a:rPr lang="ru-RU" sz="1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технологии, наиболее часто применяемые в работе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выделение в содержании урока и темы главного существенного;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определение целесообразной последовательности и дозировки материала и времени актуализации знаний, изучения нового, закрепления, домашнего задания;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наиболее рациональных методов, приемов и средств обучения;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дифференцированный и индивидуальный подход к ученикам;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и поддержание высокого уровня познавательного интереса, самостоятельной умственной активности учащихся, ситуации успеха.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Технология  классического и современного урока предусматривает: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>
                <a:solidFill>
                  <a:srgbClr val="7030A0"/>
                </a:solidFill>
              </a:rPr>
              <a:t>проблематизация</a:t>
            </a:r>
            <a:r>
              <a:rPr lang="ru-RU" dirty="0" smtClean="0">
                <a:solidFill>
                  <a:srgbClr val="7030A0"/>
                </a:solidFill>
              </a:rPr>
              <a:t> учебного материала, постановка педагогической проблемной ситуации;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осознание сущности противоречия, активная познавательная деятельность учащихся;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поиск решения проблемы (совместно с учителем или самостоятельно);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реализация найденного решения в форме духовного продукта.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применения технологии проблемного обучения осуществляется: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включение учащихся в режим самостоятельной работы;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самостоятельное приобретение недостающих знаний из разных источников; </a:t>
            </a:r>
          </a:p>
          <a:p>
            <a:pPr lvl="0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умения пользоваться этими знаниями для решения новых познавательных и практических задач.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учебного исследования предусматривает: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Самостоятельное приобретение недостающих знаний с помощью практических исследований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ехнологии учебного исследования, проблемного обучения)</a:t>
            </a:r>
            <a:endParaRPr lang="ru-RU" sz="20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8194" name="Picture 2" descr="C:\Documents and Settings\1\Мои документы\фото\сокольники\IMG_1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191" y="1857364"/>
            <a:ext cx="607161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Самостоятельное приобретение недостающих знаний из разных источников (энциклопедии, словари и др.)</a:t>
            </a:r>
            <a:r>
              <a:rPr lang="ru-RU" sz="2400" b="0" dirty="0" smtClean="0">
                <a:solidFill>
                  <a:srgbClr val="C00000"/>
                </a:solidFill>
              </a:rPr>
              <a:t/>
            </a:r>
            <a:br>
              <a:rPr lang="ru-RU" sz="2400" b="0" dirty="0" smtClean="0">
                <a:solidFill>
                  <a:srgbClr val="C00000"/>
                </a:solidFill>
              </a:rPr>
            </a:br>
            <a:r>
              <a:rPr lang="ru-RU" sz="2700" b="0" dirty="0" smtClean="0">
                <a:solidFill>
                  <a:srgbClr val="7030A0"/>
                </a:solidFill>
              </a:rPr>
              <a:t>(</a:t>
            </a:r>
            <a:r>
              <a:rPr lang="ru-RU" sz="2700" dirty="0" smtClean="0">
                <a:solidFill>
                  <a:srgbClr val="7030A0"/>
                </a:solidFill>
              </a:rPr>
              <a:t>Технология учебного исследования)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Documents and Settings\1\Мои документы\фото\сокольники\IMG_1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60" y="1785926"/>
            <a:ext cx="548648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Самостоятельное приобретение недостающих знаний из разных источников (энциклопедии, словари и др.)</a:t>
            </a:r>
            <a:r>
              <a:rPr lang="ru-RU" sz="2000" b="0" dirty="0" smtClean="0">
                <a:solidFill>
                  <a:srgbClr val="C00000"/>
                </a:solidFill>
              </a:rPr>
              <a:t/>
            </a:r>
            <a:br>
              <a:rPr lang="ru-RU" sz="2000" b="0" dirty="0" smtClean="0">
                <a:solidFill>
                  <a:srgbClr val="C00000"/>
                </a:solidFill>
              </a:rPr>
            </a:br>
            <a:r>
              <a:rPr lang="ru-RU" sz="2400" b="0" dirty="0" smtClean="0">
                <a:solidFill>
                  <a:srgbClr val="7030A0"/>
                </a:solidFill>
              </a:rPr>
              <a:t>(</a:t>
            </a:r>
            <a:r>
              <a:rPr lang="ru-RU" sz="2400" dirty="0" smtClean="0">
                <a:solidFill>
                  <a:srgbClr val="7030A0"/>
                </a:solidFill>
              </a:rPr>
              <a:t>Технология учебного исследования)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4" name="Picture 2" descr="C:\Documents and Settings\1\Мои документы\фото\сокольники\IMG_1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766" y="1857364"/>
            <a:ext cx="564646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286148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использование компьютера как средства обучения и расширения кругозора;</a:t>
            </a:r>
          </a:p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выработка умения обрабатывать нужную информацию.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14314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>Информационно-коммуникативные технологии обучения предусматривают: </a:t>
            </a:r>
            <a:r>
              <a:rPr lang="ru-RU" sz="3600" dirty="0" smtClean="0">
                <a:cs typeface="Times New Roman" pitchFamily="18" charset="0"/>
              </a:rPr>
              <a:t/>
            </a:r>
            <a:br>
              <a:rPr lang="ru-RU" sz="3600" dirty="0" smtClean="0">
                <a:cs typeface="Times New Roman" pitchFamily="18" charset="0"/>
              </a:rPr>
            </a:b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647</TotalTime>
  <Words>505</Words>
  <Application>Microsoft Office PowerPoint</Application>
  <PresentationFormat>Экран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Активизация познавательной деятельности учащихся </vt:lpstr>
      <vt:lpstr>Образовательные технологии, наиболее часто применяемые в работе</vt:lpstr>
      <vt:lpstr>Технология  классического и современного урока предусматривает:</vt:lpstr>
      <vt:lpstr>В ходе применения технологии проблемного обучения осуществляется: </vt:lpstr>
      <vt:lpstr>Технология учебного исследования предусматривает: </vt:lpstr>
      <vt:lpstr>Самостоятельное приобретение недостающих знаний с помощью практических исследований (Технологии учебного исследования, проблемного обучения)</vt:lpstr>
      <vt:lpstr>Самостоятельное приобретение недостающих знаний из разных источников (энциклопедии, словари и др.) (Технология учебного исследования)</vt:lpstr>
      <vt:lpstr>Самостоятельное приобретение недостающих знаний из разных источников (энциклопедии, словари и др.) (Технология учебного исследования)</vt:lpstr>
      <vt:lpstr>Информационно-коммуникативные технологии обучения предусматривают:  </vt:lpstr>
      <vt:lpstr>Электронная таблица, применяемая при изучении нового материала на уроке биологии по теме «Фотосинтез»</vt:lpstr>
      <vt:lpstr>Карточка-задание для проверки знаний на уроке биологии  в 9 классе по теме «Мышцы» </vt:lpstr>
      <vt:lpstr>Карточки из Языкового портфолио для работы в 5в классе </vt:lpstr>
      <vt:lpstr>Игровые технологии способствуют воспитанию познавательных интересов, активизации деятельности учащихся и выполняют функции: </vt:lpstr>
      <vt:lpstr>Иллюстрация применения Технологии классического и современного урока                  (этап урока Актуализация знаний)  и  Игровой образовательной технологии                  (Учитель – Ученик)</vt:lpstr>
      <vt:lpstr>Игра «Пятый лишний»                         (Игровая образовательная технология)  </vt:lpstr>
      <vt:lpstr> Игра «Найди меня»              (Игровая образовательная технология)</vt:lpstr>
      <vt:lpstr>В ходе применения Технологии личностно-ориентированного развивающего обучения осуществляется: </vt:lpstr>
      <vt:lpstr>Личностные качества педагога, необходимые для результата в решении задачи активизации познавательной деятельности учащихся:  </vt:lpstr>
      <vt:lpstr>Кредо учителя: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познавательной деятельности учащихся </dc:title>
  <dc:creator>1</dc:creator>
  <cp:lastModifiedBy>1</cp:lastModifiedBy>
  <cp:revision>57</cp:revision>
  <dcterms:created xsi:type="dcterms:W3CDTF">2014-01-06T15:03:09Z</dcterms:created>
  <dcterms:modified xsi:type="dcterms:W3CDTF">2014-09-29T14:22:04Z</dcterms:modified>
</cp:coreProperties>
</file>