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1" r:id="rId4"/>
    <p:sldId id="279" r:id="rId5"/>
    <p:sldId id="260" r:id="rId6"/>
    <p:sldId id="262" r:id="rId7"/>
    <p:sldId id="263" r:id="rId8"/>
    <p:sldId id="264" r:id="rId9"/>
    <p:sldId id="266" r:id="rId10"/>
    <p:sldId id="268" r:id="rId11"/>
    <p:sldId id="269" r:id="rId12"/>
    <p:sldId id="270" r:id="rId13"/>
    <p:sldId id="271" r:id="rId14"/>
    <p:sldId id="278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9D2BEF-D3FE-4CCF-8736-7A41364404E9}" type="datetimeFigureOut">
              <a:rPr lang="ru-RU" smtClean="0"/>
              <a:pPr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C23681-8EB6-4623-B367-8237355A71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neturok.ru/ua/school/biolog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extrusionH="57150" prstMaterial="softEdge">
              <a:bevelT w="29210" h="16510" prst="coolSlant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dirty="0" smtClean="0">
                <a:ln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Цель:</a:t>
            </a:r>
            <a:endParaRPr lang="ru-RU" dirty="0">
              <a:ln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2428868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54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сформировать понятие</a:t>
            </a:r>
          </a:p>
          <a:p>
            <a:pPr algn="ctr"/>
            <a:r>
              <a:rPr lang="ru-RU" sz="5400" b="1" dirty="0" smtClean="0">
                <a:ln w="1905"/>
                <a:solidFill>
                  <a:schemeClr val="accent4">
                    <a:lumMod val="75000"/>
                  </a:schemeClr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о клеточной мембране</a:t>
            </a:r>
            <a:endParaRPr lang="ru-RU" sz="5400" b="1" dirty="0">
              <a:ln w="1905"/>
              <a:solidFill>
                <a:schemeClr val="accent4">
                  <a:lumMod val="75000"/>
                </a:schemeClr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Клетки лука под микроскопом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146" name="Picture 2" descr="C:\Users\Солнце\Desktop\урок открытый\micr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736"/>
            <a:ext cx="5983298" cy="448747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Плазмолиз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170" name="Picture 2" descr="C:\Users\Солнце\Desktop\урок открытый\Thumbnail.ash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14422"/>
            <a:ext cx="6667500" cy="49911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Деплазмолиз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6146" name="Picture 2" descr="C:\Users\Солнце\Desktop\урок открытый\micr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428736"/>
            <a:ext cx="5983298" cy="448747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Белки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194" name="Picture 2" descr="C:\Users\Солнце\Desktop\урок открытый\молекула белка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643042" y="1214422"/>
            <a:ext cx="5715040" cy="524998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Расположение белка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735755" y="1121973"/>
            <a:ext cx="571504" cy="1042154"/>
          </a:xfrm>
          <a:prstGeom prst="rect">
            <a:avLst/>
          </a:prstGeom>
          <a:noFill/>
        </p:spPr>
      </p:pic>
      <p:pic>
        <p:nvPicPr>
          <p:cNvPr id="5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664317" y="2336419"/>
            <a:ext cx="571504" cy="1042154"/>
          </a:xfrm>
          <a:prstGeom prst="rect">
            <a:avLst/>
          </a:prstGeom>
          <a:noFill/>
        </p:spPr>
      </p:pic>
      <p:pic>
        <p:nvPicPr>
          <p:cNvPr id="6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664317" y="2907923"/>
            <a:ext cx="571504" cy="1042154"/>
          </a:xfrm>
          <a:prstGeom prst="rect">
            <a:avLst/>
          </a:prstGeom>
          <a:noFill/>
        </p:spPr>
      </p:pic>
      <p:pic>
        <p:nvPicPr>
          <p:cNvPr id="7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664317" y="3479427"/>
            <a:ext cx="571504" cy="1042154"/>
          </a:xfrm>
          <a:prstGeom prst="rect">
            <a:avLst/>
          </a:prstGeom>
          <a:noFill/>
        </p:spPr>
      </p:pic>
      <p:pic>
        <p:nvPicPr>
          <p:cNvPr id="8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664317" y="4622435"/>
            <a:ext cx="571504" cy="1042154"/>
          </a:xfrm>
          <a:prstGeom prst="rect">
            <a:avLst/>
          </a:prstGeom>
          <a:noFill/>
        </p:spPr>
      </p:pic>
      <p:pic>
        <p:nvPicPr>
          <p:cNvPr id="9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664317" y="5193939"/>
            <a:ext cx="571504" cy="1042154"/>
          </a:xfrm>
          <a:prstGeom prst="rect">
            <a:avLst/>
          </a:prstGeom>
          <a:noFill/>
        </p:spPr>
      </p:pic>
      <p:pic>
        <p:nvPicPr>
          <p:cNvPr id="10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1121973"/>
            <a:ext cx="571504" cy="1042154"/>
          </a:xfrm>
          <a:prstGeom prst="rect">
            <a:avLst/>
          </a:prstGeom>
          <a:noFill/>
        </p:spPr>
      </p:pic>
      <p:pic>
        <p:nvPicPr>
          <p:cNvPr id="11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2336419"/>
            <a:ext cx="571504" cy="1042154"/>
          </a:xfrm>
          <a:prstGeom prst="rect">
            <a:avLst/>
          </a:prstGeom>
          <a:noFill/>
        </p:spPr>
      </p:pic>
      <p:pic>
        <p:nvPicPr>
          <p:cNvPr id="12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2907923"/>
            <a:ext cx="571504" cy="1042154"/>
          </a:xfrm>
          <a:prstGeom prst="rect">
            <a:avLst/>
          </a:prstGeom>
          <a:noFill/>
        </p:spPr>
      </p:pic>
      <p:pic>
        <p:nvPicPr>
          <p:cNvPr id="13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3407989"/>
            <a:ext cx="571504" cy="1042154"/>
          </a:xfrm>
          <a:prstGeom prst="rect">
            <a:avLst/>
          </a:prstGeom>
          <a:noFill/>
        </p:spPr>
      </p:pic>
      <p:pic>
        <p:nvPicPr>
          <p:cNvPr id="14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4622435"/>
            <a:ext cx="571504" cy="1042154"/>
          </a:xfrm>
          <a:prstGeom prst="rect">
            <a:avLst/>
          </a:prstGeom>
          <a:noFill/>
        </p:spPr>
      </p:pic>
      <p:pic>
        <p:nvPicPr>
          <p:cNvPr id="15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3479427"/>
            <a:ext cx="571504" cy="1042154"/>
          </a:xfrm>
          <a:prstGeom prst="rect">
            <a:avLst/>
          </a:prstGeom>
          <a:noFill/>
        </p:spPr>
      </p:pic>
      <p:pic>
        <p:nvPicPr>
          <p:cNvPr id="16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4693873"/>
            <a:ext cx="571504" cy="1042154"/>
          </a:xfrm>
          <a:prstGeom prst="rect">
            <a:avLst/>
          </a:prstGeom>
          <a:noFill/>
        </p:spPr>
      </p:pic>
      <p:pic>
        <p:nvPicPr>
          <p:cNvPr id="17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5193939"/>
            <a:ext cx="571504" cy="1042154"/>
          </a:xfrm>
          <a:prstGeom prst="rect">
            <a:avLst/>
          </a:prstGeom>
          <a:noFill/>
        </p:spPr>
      </p:pic>
      <p:pic>
        <p:nvPicPr>
          <p:cNvPr id="18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3664317" y="5765443"/>
            <a:ext cx="571504" cy="1042154"/>
          </a:xfrm>
          <a:prstGeom prst="rect">
            <a:avLst/>
          </a:prstGeom>
          <a:noFill/>
        </p:spPr>
      </p:pic>
      <p:pic>
        <p:nvPicPr>
          <p:cNvPr id="19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735887" y="5765443"/>
            <a:ext cx="571504" cy="1042154"/>
          </a:xfrm>
          <a:prstGeom prst="rect">
            <a:avLst/>
          </a:prstGeom>
          <a:noFill/>
        </p:spPr>
      </p:pic>
      <p:sp>
        <p:nvSpPr>
          <p:cNvPr id="20" name="Овал 19"/>
          <p:cNvSpPr/>
          <p:nvPr/>
        </p:nvSpPr>
        <p:spPr>
          <a:xfrm>
            <a:off x="3428992" y="2000240"/>
            <a:ext cx="2143140" cy="57150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357554" y="4286256"/>
            <a:ext cx="2143140" cy="50006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Жидкостно-мозаичная</a:t>
            </a:r>
            <a:b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модель строения мембраны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219" name="Picture 3" descr="C:\Users\Солнце\Desktop\урок открытый\53074-004-9F65D8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8164195" cy="407196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 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Фосфолипиды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42" name="Picture 2" descr="C:\Users\Солнце\Desktop\урок открытый\липи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656834"/>
            <a:ext cx="7818962" cy="58642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Picture 3" descr="C:\Users\Солнце\Desktop\урок открытый\53074-004-9F65D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2434935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Белки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1266" name="Picture 2" descr="C:\Users\Солнце\Desktop\урок открытый\plazmme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357298"/>
            <a:ext cx="6328827" cy="4572032"/>
          </a:xfrm>
          <a:prstGeom prst="rect">
            <a:avLst/>
          </a:prstGeom>
          <a:noFill/>
        </p:spPr>
      </p:pic>
      <p:pic>
        <p:nvPicPr>
          <p:cNvPr id="5" name="Picture 3" descr="C:\Users\Солнце\Desktop\урок открытый\53074-004-9F65D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4935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Углеводы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2290" name="Picture 2" descr="C:\Users\Солнце\Desktop\урок открытый\углевод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8736"/>
            <a:ext cx="4429156" cy="4929223"/>
          </a:xfrm>
          <a:prstGeom prst="rect">
            <a:avLst/>
          </a:prstGeom>
          <a:noFill/>
        </p:spPr>
      </p:pic>
      <p:pic>
        <p:nvPicPr>
          <p:cNvPr id="5" name="Picture 3" descr="C:\Users\Солнце\Desktop\урок открытый\53074-004-9F65D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4935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Словарь терминов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Клетка – </a:t>
            </a:r>
          </a:p>
          <a:p>
            <a:r>
              <a:rPr lang="ru-RU" dirty="0" smtClean="0"/>
              <a:t>Клеточная стенка – </a:t>
            </a:r>
          </a:p>
          <a:p>
            <a:r>
              <a:rPr lang="ru-RU" dirty="0" smtClean="0"/>
              <a:t>Плазматическая мембрана – </a:t>
            </a:r>
          </a:p>
          <a:p>
            <a:r>
              <a:rPr lang="ru-RU" dirty="0" err="1" smtClean="0"/>
              <a:t>Фосфолипиды</a:t>
            </a:r>
            <a:r>
              <a:rPr lang="ru-RU" dirty="0" smtClean="0"/>
              <a:t> – </a:t>
            </a:r>
          </a:p>
          <a:p>
            <a:r>
              <a:rPr lang="ru-RU" dirty="0" smtClean="0"/>
              <a:t>Периферические белки – </a:t>
            </a:r>
          </a:p>
          <a:p>
            <a:r>
              <a:rPr lang="ru-RU" dirty="0" smtClean="0"/>
              <a:t>Интегральные белки – </a:t>
            </a:r>
          </a:p>
          <a:p>
            <a:r>
              <a:rPr lang="ru-RU" dirty="0" err="1" smtClean="0"/>
              <a:t>Гликокаликс</a:t>
            </a:r>
            <a:r>
              <a:rPr lang="ru-RU" dirty="0" smtClean="0"/>
              <a:t> -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44579" y="1711013"/>
            <a:ext cx="9216434" cy="175432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Строение и функции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Клеточной мембраны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Рецензия видеоролика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://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interneturok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.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ru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/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ua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/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school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/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biology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/</a:t>
            </a: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klass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bosnovy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citologii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stroenie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kletki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kletochnaya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membrana</a:t>
            </a:r>
            <a:endParaRPr lang="ru-RU" sz="3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Интеллект-карта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38767"/>
            <a:ext cx="8229600" cy="470916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 extrusionH="57150">
              <a:bevelT w="27940" h="12700" prst="angle"/>
              <a:contourClr>
                <a:srgbClr val="DDDDDD"/>
              </a:contourClr>
            </a:sp3d>
          </a:bodyPr>
          <a:lstStyle/>
          <a:p>
            <a:pPr algn="ctr"/>
            <a:r>
              <a:rPr lang="ru-RU" sz="4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Клетка</a:t>
            </a:r>
            <a:endParaRPr lang="ru-RU" sz="4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857752" y="2256344"/>
            <a:ext cx="1214446" cy="428628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3571868" y="2256344"/>
            <a:ext cx="1214446" cy="357190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sp>
        <p:nvSpPr>
          <p:cNvPr id="14" name="TextBox 13"/>
          <p:cNvSpPr txBox="1"/>
          <p:nvPr/>
        </p:nvSpPr>
        <p:spPr>
          <a:xfrm>
            <a:off x="2143108" y="2613534"/>
            <a:ext cx="222432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Клеточная мембрана</a:t>
            </a:r>
            <a:endParaRPr lang="ru-RU" dirty="0"/>
          </a:p>
        </p:txBody>
      </p:sp>
      <p:sp>
        <p:nvSpPr>
          <p:cNvPr id="27" name="Плюс 26"/>
          <p:cNvSpPr/>
          <p:nvPr/>
        </p:nvSpPr>
        <p:spPr>
          <a:xfrm>
            <a:off x="2214546" y="2954937"/>
            <a:ext cx="357190" cy="357190"/>
          </a:xfrm>
          <a:prstGeom prst="mathPlu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610483" y="2970724"/>
            <a:ext cx="186820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клеточная стенка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10800000" flipV="1">
            <a:off x="5643570" y="3030110"/>
            <a:ext cx="428628" cy="357190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750859" y="2982866"/>
            <a:ext cx="500066" cy="487924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sp>
        <p:nvSpPr>
          <p:cNvPr id="36" name="TextBox 35"/>
          <p:cNvSpPr txBox="1"/>
          <p:nvPr/>
        </p:nvSpPr>
        <p:spPr>
          <a:xfrm>
            <a:off x="7000892" y="3470790"/>
            <a:ext cx="63831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ядро</a:t>
            </a:r>
            <a:endParaRPr lang="ru-RU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H="1">
            <a:off x="4572000" y="3685104"/>
            <a:ext cx="785818" cy="500066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5572132" y="3685104"/>
            <a:ext cx="1588" cy="869398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857884" y="3685104"/>
            <a:ext cx="802348" cy="684732"/>
          </a:xfrm>
          <a:prstGeom prst="lin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cxnSp>
      <p:sp>
        <p:nvSpPr>
          <p:cNvPr id="48" name="TextBox 47"/>
          <p:cNvSpPr txBox="1"/>
          <p:nvPr/>
        </p:nvSpPr>
        <p:spPr>
          <a:xfrm>
            <a:off x="3571868" y="4185170"/>
            <a:ext cx="14145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err="1" smtClean="0"/>
              <a:t>гиалоплазма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5000628" y="4470922"/>
            <a:ext cx="1247457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органоиды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286512" y="4256608"/>
            <a:ext cx="1256306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включения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4929190" y="3399352"/>
            <a:ext cx="132132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цитоплазма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572132" y="2684972"/>
            <a:ext cx="1468992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Протоплазма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000100" y="1214422"/>
            <a:ext cx="7143800" cy="52864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Задача 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кетки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1288" y="2424854"/>
            <a:ext cx="2714644" cy="27146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КОНЦЕНТРАЦИЯ 1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549421" y="2643182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КЛЕТКА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847810" y="1486950"/>
            <a:ext cx="3448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Внешняя среда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0632" y="3626795"/>
            <a:ext cx="2831353" cy="43088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2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КОНЦЕНТРАЦИЯ 2</a:t>
            </a:r>
            <a:endParaRPr lang="ru-RU" sz="2200" b="1" cap="all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Не равно 8"/>
          <p:cNvSpPr/>
          <p:nvPr/>
        </p:nvSpPr>
        <p:spPr>
          <a:xfrm>
            <a:off x="4277508" y="3571876"/>
            <a:ext cx="1000132" cy="571504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Фосфолипиды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2" descr="C:\Users\Солнце\Desktop\урок открытый\slide0004_image013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72" b="100000" l="0" r="95533">
                        <a14:foregroundMark x1="31959" y1="97770" x2="31615" y2="90706"/>
                        <a14:foregroundMark x1="13402" y1="97770" x2="13058" y2="91078"/>
                        <a14:foregroundMark x1="44674" y1="36803" x2="40206" y2="37546"/>
                        <a14:foregroundMark x1="44330" y1="66914" x2="38832" y2="65799"/>
                        <a14:foregroundMark x1="44674" y1="55762" x2="39863" y2="56134"/>
                        <a14:foregroundMark x1="43299" y1="86989" x2="38488" y2="84387"/>
                        <a14:foregroundMark x1="44330" y1="76580" x2="39863" y2="75093"/>
                        <a14:backgroundMark x1="1375" y1="11896" x2="2405" y2="8178"/>
                        <a14:backgroundMark x1="42955" y1="5576" x2="32302" y2="1487"/>
                      </a14:backgroundRemoval>
                    </a14:imgEffect>
                    <a14:imgEffect>
                      <a14:artisticPlasticWrap/>
                    </a14:imgEffect>
                    <a14:imgEffect>
                      <a14:colorTemperature colorTemp="112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503009" y="1571612"/>
            <a:ext cx="5150299" cy="4760929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63500"/>
          </a:effectLst>
        </p:spPr>
      </p:pic>
      <p:sp>
        <p:nvSpPr>
          <p:cNvPr id="3" name="Овал 2"/>
          <p:cNvSpPr/>
          <p:nvPr/>
        </p:nvSpPr>
        <p:spPr>
          <a:xfrm>
            <a:off x="1475656" y="1571612"/>
            <a:ext cx="2715784" cy="1785380"/>
          </a:xfrm>
          <a:prstGeom prst="ellipse">
            <a:avLst/>
          </a:prstGeom>
          <a:ln/>
          <a:scene3d>
            <a:camera prst="orthographicFront">
              <a:rot lat="0" lon="0" rev="0"/>
            </a:camera>
            <a:lightRig rig="twoPt" dir="tl"/>
          </a:scene3d>
          <a:sp3d prstMaterial="dkEdge">
            <a:bevelT w="450850" h="190500" prst="softRound"/>
            <a:bevelB w="171450" h="215900" prst="softRound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 prstMaterial="dkEdge">
              <a:bevelT w="203200" h="203200" prst="coolSlant"/>
              <a:bevelB w="165100" h="114300" prst="softRound"/>
            </a:sp3d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13861" y="2132856"/>
            <a:ext cx="407889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Гидрофильная головка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0484" y="4509120"/>
            <a:ext cx="407889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Гидрофобные хвостики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Фосфолипиды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на границе двух сред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00232" y="1500174"/>
            <a:ext cx="5000660" cy="492922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2000232" y="2714620"/>
            <a:ext cx="971550" cy="1771650"/>
          </a:xfrm>
          <a:prstGeom prst="rect">
            <a:avLst/>
          </a:prstGeom>
          <a:noFill/>
        </p:spPr>
      </p:pic>
      <p:pic>
        <p:nvPicPr>
          <p:cNvPr id="17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3000364" y="2714620"/>
            <a:ext cx="971550" cy="1771650"/>
          </a:xfrm>
          <a:prstGeom prst="rect">
            <a:avLst/>
          </a:prstGeom>
          <a:noFill/>
        </p:spPr>
      </p:pic>
      <p:pic>
        <p:nvPicPr>
          <p:cNvPr id="18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4000496" y="2714620"/>
            <a:ext cx="971550" cy="1771650"/>
          </a:xfrm>
          <a:prstGeom prst="rect">
            <a:avLst/>
          </a:prstGeom>
          <a:noFill/>
        </p:spPr>
      </p:pic>
      <p:pic>
        <p:nvPicPr>
          <p:cNvPr id="19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5000628" y="2714620"/>
            <a:ext cx="971550" cy="1771650"/>
          </a:xfrm>
          <a:prstGeom prst="rect">
            <a:avLst/>
          </a:prstGeom>
          <a:noFill/>
        </p:spPr>
      </p:pic>
      <p:pic>
        <p:nvPicPr>
          <p:cNvPr id="20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000760" y="2714620"/>
            <a:ext cx="971550" cy="1771650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000232" y="3929066"/>
            <a:ext cx="5075438" cy="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43042" y="1285860"/>
            <a:ext cx="6143668" cy="521497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Фосфолипиды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водной среде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854644">
            <a:off x="3494670" y="3215700"/>
            <a:ext cx="571504" cy="1042154"/>
          </a:xfrm>
          <a:prstGeom prst="rect">
            <a:avLst/>
          </a:prstGeom>
          <a:noFill/>
        </p:spPr>
      </p:pic>
      <p:pic>
        <p:nvPicPr>
          <p:cNvPr id="6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197236">
            <a:off x="3510167" y="3831518"/>
            <a:ext cx="571504" cy="1042154"/>
          </a:xfrm>
          <a:prstGeom prst="rect">
            <a:avLst/>
          </a:prstGeom>
          <a:noFill/>
        </p:spPr>
      </p:pic>
      <p:pic>
        <p:nvPicPr>
          <p:cNvPr id="7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923002">
            <a:off x="3820816" y="4426912"/>
            <a:ext cx="571504" cy="1042154"/>
          </a:xfrm>
          <a:prstGeom prst="rect">
            <a:avLst/>
          </a:prstGeom>
          <a:noFill/>
        </p:spPr>
      </p:pic>
      <p:pic>
        <p:nvPicPr>
          <p:cNvPr id="8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014857">
            <a:off x="4611119" y="4480297"/>
            <a:ext cx="571504" cy="1042154"/>
          </a:xfrm>
          <a:prstGeom prst="rect">
            <a:avLst/>
          </a:prstGeom>
          <a:noFill/>
        </p:spPr>
      </p:pic>
      <p:pic>
        <p:nvPicPr>
          <p:cNvPr id="9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403115">
            <a:off x="5224466" y="3187863"/>
            <a:ext cx="571504" cy="1042154"/>
          </a:xfrm>
          <a:prstGeom prst="rect">
            <a:avLst/>
          </a:prstGeom>
          <a:noFill/>
        </p:spPr>
      </p:pic>
      <p:pic>
        <p:nvPicPr>
          <p:cNvPr id="10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51771">
            <a:off x="4678409" y="2570027"/>
            <a:ext cx="571504" cy="1042154"/>
          </a:xfrm>
          <a:prstGeom prst="rect">
            <a:avLst/>
          </a:prstGeom>
          <a:noFill/>
        </p:spPr>
      </p:pic>
      <p:pic>
        <p:nvPicPr>
          <p:cNvPr id="11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321612">
            <a:off x="3884550" y="2568520"/>
            <a:ext cx="571504" cy="1042154"/>
          </a:xfrm>
          <a:prstGeom prst="rect">
            <a:avLst/>
          </a:prstGeom>
          <a:noFill/>
        </p:spPr>
      </p:pic>
      <p:pic>
        <p:nvPicPr>
          <p:cNvPr id="12" name="Picture 3" descr="C:\Users\Солнце\Desktop\урок открытый\липид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7171108">
            <a:off x="5166231" y="3984825"/>
            <a:ext cx="571504" cy="104215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Фосфолипиды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плазмалемме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1357298"/>
            <a:ext cx="3204000" cy="1224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?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6248" y="3071810"/>
            <a:ext cx="357190" cy="28575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93839" y="3789040"/>
            <a:ext cx="3448380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Внешняя среда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32040" y="3789040"/>
            <a:ext cx="4054315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Внутренняя среда</a:t>
            </a:r>
            <a:endParaRPr lang="ru-RU" sz="2800" b="1" cap="all" dirty="0">
              <a:ln w="0"/>
              <a:solidFill>
                <a:schemeClr val="accent3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Фосфолипиды 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в плазмалемме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635896" y="2420888"/>
            <a:ext cx="1196507" cy="3209550"/>
            <a:chOff x="3428992" y="2000240"/>
            <a:chExt cx="2113724" cy="4000528"/>
          </a:xfrm>
        </p:grpSpPr>
        <p:pic>
          <p:nvPicPr>
            <p:cNvPr id="8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93733" y="1764916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9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64317" y="2336419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0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64317" y="2907923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1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64317" y="3479427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2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64317" y="4050931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3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64317" y="4622435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4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1764915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5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2336419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6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2907923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7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3407989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8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4050931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19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3479427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20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4122369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23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4622435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24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3664317" y="5193939"/>
              <a:ext cx="571504" cy="1042154"/>
            </a:xfrm>
            <a:prstGeom prst="rect">
              <a:avLst/>
            </a:prstGeom>
            <a:noFill/>
          </p:spPr>
        </p:pic>
        <p:pic>
          <p:nvPicPr>
            <p:cNvPr id="27" name="Picture 3" descr="C:\Users\Солнце\Desktop\урок открытый\липид.gi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4735887" y="5193939"/>
              <a:ext cx="571504" cy="1042154"/>
            </a:xfrm>
            <a:prstGeom prst="rect">
              <a:avLst/>
            </a:prstGeom>
            <a:noFill/>
          </p:spPr>
        </p:pic>
      </p:grpSp>
      <p:sp>
        <p:nvSpPr>
          <p:cNvPr id="22" name="TextBox 21"/>
          <p:cNvSpPr txBox="1"/>
          <p:nvPr/>
        </p:nvSpPr>
        <p:spPr>
          <a:xfrm>
            <a:off x="19303" y="3834474"/>
            <a:ext cx="3448380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Внешняя среда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2040" y="3789040"/>
            <a:ext cx="4054315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Внутренняя среда</a:t>
            </a:r>
            <a:endParaRPr lang="ru-RU" sz="2800" b="1" cap="all" dirty="0">
              <a:ln w="0"/>
              <a:solidFill>
                <a:schemeClr val="accent3">
                  <a:lumMod val="20000"/>
                  <a:lumOff val="8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196</TotalTime>
  <Words>128</Words>
  <Application>Microsoft Office PowerPoint</Application>
  <PresentationFormat>Экран (4:3)</PresentationFormat>
  <Paragraphs>52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Цель:</vt:lpstr>
      <vt:lpstr>Презентация PowerPoint</vt:lpstr>
      <vt:lpstr>Интеллект-карта</vt:lpstr>
      <vt:lpstr>Задача кетки:</vt:lpstr>
      <vt:lpstr>Фосфолипиды</vt:lpstr>
      <vt:lpstr>Фосфолипиды на границе двух сред</vt:lpstr>
      <vt:lpstr>Фосфолипиды в водной среде</vt:lpstr>
      <vt:lpstr>Фосфолипиды в плазмалемме</vt:lpstr>
      <vt:lpstr>Фосфолипиды в плазмалемме</vt:lpstr>
      <vt:lpstr>Клетки лука под микроскопом</vt:lpstr>
      <vt:lpstr>Плазмолиз</vt:lpstr>
      <vt:lpstr>Деплазмолиз</vt:lpstr>
      <vt:lpstr>Белки</vt:lpstr>
      <vt:lpstr>Расположение белка</vt:lpstr>
      <vt:lpstr>Жидкостно-мозаичная модель строения мембраны</vt:lpstr>
      <vt:lpstr>   Фосфолипиды</vt:lpstr>
      <vt:lpstr>Белки</vt:lpstr>
      <vt:lpstr>Углеводы</vt:lpstr>
      <vt:lpstr>Словарь терминов</vt:lpstr>
      <vt:lpstr>Рецензия видеоролика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Солнце</dc:creator>
  <cp:lastModifiedBy>Андрей</cp:lastModifiedBy>
  <cp:revision>66</cp:revision>
  <dcterms:created xsi:type="dcterms:W3CDTF">2012-09-23T18:27:51Z</dcterms:created>
  <dcterms:modified xsi:type="dcterms:W3CDTF">2012-09-25T09:05:16Z</dcterms:modified>
</cp:coreProperties>
</file>