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3" r:id="rId8"/>
    <p:sldId id="264" r:id="rId9"/>
    <p:sldId id="266" r:id="rId10"/>
    <p:sldId id="267" r:id="rId11"/>
    <p:sldId id="268" r:id="rId12"/>
    <p:sldId id="269" r:id="rId13"/>
    <p:sldId id="25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8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70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61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36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83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4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6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72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04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46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10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F18C-BCCF-49FE-BBA5-04D4DB767AF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BD95-E2D6-42F0-8BAC-0727C12ED4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83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slide" Target="slide6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419872" y="1268760"/>
            <a:ext cx="5544616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3200" b="1" i="1" dirty="0">
                <a:ea typeface="Times New Roman"/>
                <a:cs typeface="Times New Roman"/>
              </a:rPr>
              <a:t>Определение значений коэффициентов квадратичной функции по графику.</a:t>
            </a:r>
            <a:endParaRPr lang="ru-RU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4869160"/>
            <a:ext cx="5292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Методическая разработка Фоминой Н.М.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МБОУ Лицей№10 г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Химки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Московской обл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29600" cy="297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64724" y="371703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1.Ветви параболы направлены вниз, значит а</a:t>
            </a:r>
            <a:r>
              <a:rPr lang="en-US" dirty="0" smtClean="0"/>
              <a:t>&lt;0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pPr marL="342900" indent="-342900">
              <a:buAutoNum type="arabicPeriod" startAt="2"/>
            </a:pPr>
            <a:r>
              <a:rPr lang="ru-RU" dirty="0" smtClean="0"/>
              <a:t>с</a:t>
            </a:r>
            <a:r>
              <a:rPr lang="en-US" dirty="0" smtClean="0"/>
              <a:t>&gt;0</a:t>
            </a:r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+x</a:t>
            </a:r>
            <a:r>
              <a:rPr lang="en-US" baseline="-25000" dirty="0" smtClean="0"/>
              <a:t>2</a:t>
            </a:r>
            <a:r>
              <a:rPr lang="en-US" dirty="0" smtClean="0"/>
              <a:t> = - b/a &gt; 0. a &lt; 0, </a:t>
            </a:r>
            <a:r>
              <a:rPr lang="ru-RU" dirty="0" smtClean="0"/>
              <a:t>то </a:t>
            </a:r>
            <a:r>
              <a:rPr lang="en-US" dirty="0" smtClean="0"/>
              <a:t>b &gt; 0.</a:t>
            </a:r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r>
              <a:rPr lang="ru-RU" dirty="0" smtClean="0"/>
              <a:t>Ответ: 5</a:t>
            </a:r>
          </a:p>
        </p:txBody>
      </p:sp>
      <p:sp>
        <p:nvSpPr>
          <p:cNvPr id="6" name="Овал 5"/>
          <p:cNvSpPr/>
          <p:nvPr/>
        </p:nvSpPr>
        <p:spPr>
          <a:xfrm>
            <a:off x="1456194" y="1268760"/>
            <a:ext cx="163478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1141244"/>
            <a:ext cx="26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11" name="Стрелка вправо 10">
            <a:hlinkClick r:id="rId3" action="ppaction://hlinksldjump"/>
          </p:cNvPr>
          <p:cNvSpPr/>
          <p:nvPr/>
        </p:nvSpPr>
        <p:spPr>
          <a:xfrm>
            <a:off x="8316416" y="6309320"/>
            <a:ext cx="576064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естиугольник 4"/>
          <p:cNvSpPr/>
          <p:nvPr/>
        </p:nvSpPr>
        <p:spPr>
          <a:xfrm>
            <a:off x="75683" y="10054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3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Freeform 164"/>
          <p:cNvSpPr>
            <a:spLocks noGrp="1"/>
          </p:cNvSpPr>
          <p:nvPr>
            <p:ph idx="1"/>
          </p:nvPr>
        </p:nvSpPr>
        <p:spPr bwMode="auto">
          <a:xfrm>
            <a:off x="1136387" y="1412776"/>
            <a:ext cx="2160240" cy="2592288"/>
          </a:xfrm>
          <a:custGeom>
            <a:avLst/>
            <a:gdLst>
              <a:gd name="T0" fmla="*/ 0 w 672"/>
              <a:gd name="T1" fmla="*/ 0 h 1008"/>
              <a:gd name="T2" fmla="*/ 533400 w 672"/>
              <a:gd name="T3" fmla="*/ 1600200 h 1008"/>
              <a:gd name="T4" fmla="*/ 1066800 w 672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72" h="1008">
                <a:moveTo>
                  <a:pt x="0" y="0"/>
                </a:moveTo>
                <a:cubicBezTo>
                  <a:pt x="112" y="504"/>
                  <a:pt x="224" y="1008"/>
                  <a:pt x="336" y="1008"/>
                </a:cubicBezTo>
                <a:cubicBezTo>
                  <a:pt x="448" y="1008"/>
                  <a:pt x="560" y="504"/>
                  <a:pt x="672" y="0"/>
                </a:cubicBezTo>
              </a:path>
            </a:pathLst>
          </a:custGeom>
          <a:noFill/>
          <a:ln w="25400" cmpd="sng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763688" y="980728"/>
            <a:ext cx="36004" cy="38164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06035" y="2888940"/>
            <a:ext cx="353391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09212" y="2888940"/>
            <a:ext cx="41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-1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822122" y="2888940"/>
            <a:ext cx="41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21811" y="830282"/>
            <a:ext cx="41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28675" y="2963707"/>
            <a:ext cx="41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60032" y="830282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 рисунке приведен график функции у=</a:t>
            </a:r>
            <a:r>
              <a:rPr lang="en-US" sz="2000" b="1" dirty="0" smtClean="0"/>
              <a:t>ax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+bx+c. </a:t>
            </a:r>
            <a:r>
              <a:rPr lang="ru-RU" sz="2000" b="1" dirty="0" smtClean="0"/>
              <a:t>Укажите знаки коэффициентов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a,b,c</a:t>
            </a:r>
            <a:r>
              <a:rPr lang="ru-RU" sz="2000" b="1" dirty="0" smtClean="0"/>
              <a:t> и дискриминанта </a:t>
            </a:r>
            <a:r>
              <a:rPr lang="en-US" sz="2000" b="1" dirty="0" smtClean="0"/>
              <a:t>D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3148373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Решение: </a:t>
            </a:r>
          </a:p>
          <a:p>
            <a:r>
              <a:rPr lang="en-US" dirty="0" smtClean="0"/>
              <a:t>1. </a:t>
            </a:r>
            <a:r>
              <a:rPr lang="ru-RU" dirty="0" smtClean="0"/>
              <a:t>а</a:t>
            </a:r>
            <a:r>
              <a:rPr lang="en-US" dirty="0" smtClean="0"/>
              <a:t>&gt;0 </a:t>
            </a:r>
            <a:r>
              <a:rPr lang="ru-RU" dirty="0" smtClean="0"/>
              <a:t>, т.к.  ветви параболы направлены вверх;</a:t>
            </a:r>
          </a:p>
          <a:p>
            <a:r>
              <a:rPr lang="ru-RU" dirty="0" smtClean="0"/>
              <a:t>2. с=у(0)</a:t>
            </a:r>
            <a:r>
              <a:rPr lang="en-US" dirty="0" smtClean="0"/>
              <a:t>&lt;0</a:t>
            </a:r>
            <a:r>
              <a:rPr lang="ru-RU" dirty="0" smtClean="0"/>
              <a:t>;</a:t>
            </a:r>
          </a:p>
          <a:p>
            <a:r>
              <a:rPr lang="ru-RU" dirty="0" smtClean="0"/>
              <a:t>3. Вершина параболы имеет положительную  абсциссу:  </a:t>
            </a:r>
          </a:p>
          <a:p>
            <a:r>
              <a:rPr lang="ru-RU" dirty="0"/>
              <a:t>п</a:t>
            </a:r>
            <a:r>
              <a:rPr lang="ru-RU" dirty="0" smtClean="0"/>
              <a:t>ри этом а </a:t>
            </a:r>
            <a:r>
              <a:rPr lang="en-US" dirty="0" smtClean="0"/>
              <a:t>&gt; 0</a:t>
            </a:r>
            <a:r>
              <a:rPr lang="ru-RU" dirty="0" smtClean="0"/>
              <a:t>, следовательно, </a:t>
            </a:r>
            <a:r>
              <a:rPr lang="en-US" dirty="0" smtClean="0"/>
              <a:t>b&lt;0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en-US" dirty="0" smtClean="0"/>
              <a:t>4. D&gt;0</a:t>
            </a:r>
            <a:r>
              <a:rPr lang="ru-RU" dirty="0" smtClean="0"/>
              <a:t>, т.к. парабола пересекает ось ОХ  в двух различных точках.</a:t>
            </a:r>
            <a:endParaRPr lang="ru-RU" dirty="0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795580"/>
              </p:ext>
            </p:extLst>
          </p:nvPr>
        </p:nvGraphicFramePr>
        <p:xfrm>
          <a:off x="7769908" y="4199316"/>
          <a:ext cx="936104" cy="48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3" imgW="622080" imgH="393480" progId="Equation.3">
                  <p:embed/>
                </p:oleObj>
              </mc:Choice>
              <mc:Fallback>
                <p:oleObj name="Формула" r:id="rId3" imgW="622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69908" y="4199316"/>
                        <a:ext cx="936104" cy="483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Стрелка вправо 23">
            <a:hlinkClick r:id="rId5" action="ppaction://hlinksldjump"/>
          </p:cNvPr>
          <p:cNvSpPr/>
          <p:nvPr/>
        </p:nvSpPr>
        <p:spPr>
          <a:xfrm>
            <a:off x="8316416" y="6309320"/>
            <a:ext cx="576064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4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75683" y="10054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6064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На рисунке изображена парабола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Укажите значения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и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fizmat.by/pic/MATH/test226/form3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0673"/>
            <a:ext cx="208823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http://fizmat.by/pic/MATH/test226/im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68" y="1772816"/>
            <a:ext cx="2765251" cy="299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99557"/>
              </p:ext>
            </p:extLst>
          </p:nvPr>
        </p:nvGraphicFramePr>
        <p:xfrm>
          <a:off x="865082" y="4909160"/>
          <a:ext cx="5878064" cy="1463040"/>
        </p:xfrm>
        <a:graphic>
          <a:graphicData uri="http://schemas.openxmlformats.org/drawingml/2006/table">
            <a:tbl>
              <a:tblPr/>
              <a:tblGrid>
                <a:gridCol w="979677"/>
                <a:gridCol w="4898387"/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A.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k=-3, t=-2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B.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k=2, t=-3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C.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k=-2, t=-3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D.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k=3, t=2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Улыбающееся лицо 8"/>
          <p:cNvSpPr/>
          <p:nvPr/>
        </p:nvSpPr>
        <p:spPr>
          <a:xfrm>
            <a:off x="606035" y="5710157"/>
            <a:ext cx="236795" cy="228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8316416" y="6309320"/>
            <a:ext cx="576064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90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150" y="1092200"/>
            <a:ext cx="6489700" cy="4673600"/>
          </a:xfrm>
          <a:prstGeom prst="rect">
            <a:avLst/>
          </a:prstGeom>
        </p:spPr>
      </p:pic>
      <p:sp>
        <p:nvSpPr>
          <p:cNvPr id="5" name="Шестиугольник 4"/>
          <p:cNvSpPr/>
          <p:nvPr/>
        </p:nvSpPr>
        <p:spPr>
          <a:xfrm>
            <a:off x="75683" y="10054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5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34582"/>
            <a:ext cx="6534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Найдите  координаты вершины параболы и  напишите  функцию, график которой изображен на рисунке.</a:t>
            </a:r>
            <a:endParaRPr lang="ru-RU" b="1" dirty="0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8316416" y="6309320"/>
            <a:ext cx="576064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1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Шестиугольник 6"/>
          <p:cNvSpPr/>
          <p:nvPr/>
        </p:nvSpPr>
        <p:spPr>
          <a:xfrm>
            <a:off x="75683" y="10054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6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100548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Найдите                    , где                -     абсциссы точек пересечения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параболы и горизонтальной прямой (см. рис.).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9" name="Picture 2" descr="http://fizmat.by/pic/MATH/test226/form4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2939"/>
            <a:ext cx="792088" cy="41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http://fizmat.by/pic/MATH/test226/form4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134" y="354943"/>
            <a:ext cx="821946" cy="48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fizmat.by/pic/MATH/test226/im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86" y="1700808"/>
            <a:ext cx="540478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671525"/>
              </p:ext>
            </p:extLst>
          </p:nvPr>
        </p:nvGraphicFramePr>
        <p:xfrm>
          <a:off x="971600" y="5013176"/>
          <a:ext cx="6480720" cy="1463040"/>
        </p:xfrm>
        <a:graphic>
          <a:graphicData uri="http://schemas.openxmlformats.org/drawingml/2006/table">
            <a:tbl>
              <a:tblPr/>
              <a:tblGrid>
                <a:gridCol w="1080120"/>
                <a:gridCol w="5400600"/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A.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>
                          <a:effectLst/>
                          <a:latin typeface="Georgia"/>
                        </a:rPr>
                        <a:t>31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B.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C.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35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D.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42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Улыбающееся лицо 13"/>
          <p:cNvSpPr/>
          <p:nvPr/>
        </p:nvSpPr>
        <p:spPr>
          <a:xfrm>
            <a:off x="671735" y="5023410"/>
            <a:ext cx="311698" cy="3257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rId5" action="ppaction://hlinksldjump"/>
          </p:cNvPr>
          <p:cNvSpPr/>
          <p:nvPr/>
        </p:nvSpPr>
        <p:spPr>
          <a:xfrm>
            <a:off x="8316416" y="6309320"/>
            <a:ext cx="576064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43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1475656" y="188640"/>
            <a:ext cx="0" cy="58326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07504" y="3356992"/>
            <a:ext cx="39604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Freeform 164"/>
          <p:cNvSpPr>
            <a:spLocks noGrp="1"/>
          </p:cNvSpPr>
          <p:nvPr>
            <p:ph idx="1"/>
          </p:nvPr>
        </p:nvSpPr>
        <p:spPr bwMode="auto">
          <a:xfrm>
            <a:off x="1151620" y="692696"/>
            <a:ext cx="2160240" cy="2232248"/>
          </a:xfrm>
          <a:custGeom>
            <a:avLst/>
            <a:gdLst>
              <a:gd name="T0" fmla="*/ 0 w 672"/>
              <a:gd name="T1" fmla="*/ 0 h 1008"/>
              <a:gd name="T2" fmla="*/ 533400 w 672"/>
              <a:gd name="T3" fmla="*/ 1600200 h 1008"/>
              <a:gd name="T4" fmla="*/ 1066800 w 672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72" h="1008">
                <a:moveTo>
                  <a:pt x="0" y="0"/>
                </a:moveTo>
                <a:cubicBezTo>
                  <a:pt x="112" y="504"/>
                  <a:pt x="224" y="1008"/>
                  <a:pt x="336" y="1008"/>
                </a:cubicBezTo>
                <a:cubicBezTo>
                  <a:pt x="448" y="1008"/>
                  <a:pt x="560" y="504"/>
                  <a:pt x="672" y="0"/>
                </a:cubicBezTo>
              </a:path>
            </a:pathLst>
          </a:custGeom>
          <a:noFill/>
          <a:ln w="25400" cmpd="sng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endParaRPr lang="ru-RU" dirty="0"/>
          </a:p>
        </p:txBody>
      </p:sp>
      <p:graphicFrame>
        <p:nvGraphicFramePr>
          <p:cNvPr id="136" name="Объект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84264"/>
              </p:ext>
            </p:extLst>
          </p:nvPr>
        </p:nvGraphicFramePr>
        <p:xfrm>
          <a:off x="3002526" y="1134729"/>
          <a:ext cx="273174" cy="219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Формула" r:id="rId3" imgW="114120" imgH="114120" progId="Equation.3">
                  <p:embed/>
                </p:oleObj>
              </mc:Choice>
              <mc:Fallback>
                <p:oleObj name="Формула" r:id="rId3" imgW="114120" imgH="114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2526" y="1134729"/>
                        <a:ext cx="273174" cy="219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Объект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986310"/>
              </p:ext>
            </p:extLst>
          </p:nvPr>
        </p:nvGraphicFramePr>
        <p:xfrm>
          <a:off x="2087724" y="2810634"/>
          <a:ext cx="516057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Формула" r:id="rId5" imgW="114120" imgH="114120" progId="Equation.3">
                  <p:embed/>
                </p:oleObj>
              </mc:Choice>
              <mc:Fallback>
                <p:oleObj name="Формула" r:id="rId5" imgW="114120" imgH="114120" progId="Equation.3">
                  <p:embed/>
                  <p:pic>
                    <p:nvPicPr>
                      <p:cNvPr id="0" name="Объект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724" y="2810634"/>
                        <a:ext cx="516057" cy="21602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Объект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018968"/>
              </p:ext>
            </p:extLst>
          </p:nvPr>
        </p:nvGraphicFramePr>
        <p:xfrm>
          <a:off x="1374299" y="1120552"/>
          <a:ext cx="432048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Формула" r:id="rId7" imgW="114120" imgH="114120" progId="Equation.3">
                  <p:embed/>
                </p:oleObj>
              </mc:Choice>
              <mc:Fallback>
                <p:oleObj name="Формула" r:id="rId7" imgW="114120" imgH="114120" progId="Equation.3">
                  <p:embed/>
                  <p:pic>
                    <p:nvPicPr>
                      <p:cNvPr id="0" name="Объект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299" y="1120552"/>
                        <a:ext cx="432048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Объект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317832"/>
              </p:ext>
            </p:extLst>
          </p:nvPr>
        </p:nvGraphicFramePr>
        <p:xfrm>
          <a:off x="3081579" y="3256409"/>
          <a:ext cx="244537" cy="201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Формула" r:id="rId9" imgW="114120" imgH="114120" progId="Equation.3">
                  <p:embed/>
                </p:oleObj>
              </mc:Choice>
              <mc:Fallback>
                <p:oleObj name="Формула" r:id="rId9" imgW="114120" imgH="114120" progId="Equation.3">
                  <p:embed/>
                  <p:pic>
                    <p:nvPicPr>
                      <p:cNvPr id="0" name="Объект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579" y="3256409"/>
                        <a:ext cx="244537" cy="201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Объект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571256"/>
              </p:ext>
            </p:extLst>
          </p:nvPr>
        </p:nvGraphicFramePr>
        <p:xfrm>
          <a:off x="1331640" y="1498565"/>
          <a:ext cx="432047" cy="17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Формула" r:id="rId11" imgW="114120" imgH="114120" progId="Equation.3">
                  <p:embed/>
                </p:oleObj>
              </mc:Choice>
              <mc:Fallback>
                <p:oleObj name="Формула" r:id="rId11" imgW="114120" imgH="114120" progId="Equation.3">
                  <p:embed/>
                  <p:pic>
                    <p:nvPicPr>
                      <p:cNvPr id="0" name="Объект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98565"/>
                        <a:ext cx="432047" cy="172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Объект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822627"/>
              </p:ext>
            </p:extLst>
          </p:nvPr>
        </p:nvGraphicFramePr>
        <p:xfrm>
          <a:off x="1379133" y="2850544"/>
          <a:ext cx="432048" cy="158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Формула" r:id="rId12" imgW="114120" imgH="114120" progId="Equation.3">
                  <p:embed/>
                </p:oleObj>
              </mc:Choice>
              <mc:Fallback>
                <p:oleObj name="Формула" r:id="rId12" imgW="114120" imgH="114120" progId="Equation.3">
                  <p:embed/>
                  <p:pic>
                    <p:nvPicPr>
                      <p:cNvPr id="0" name="Объект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133" y="2850544"/>
                        <a:ext cx="432048" cy="158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TextBox 141"/>
          <p:cNvSpPr txBox="1"/>
          <p:nvPr/>
        </p:nvSpPr>
        <p:spPr>
          <a:xfrm>
            <a:off x="3166018" y="96592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А(х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;у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>
            <a:off x="3139113" y="1196754"/>
            <a:ext cx="0" cy="2103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H="1" flipV="1">
            <a:off x="1475656" y="1196752"/>
            <a:ext cx="167475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1499034" y="2907400"/>
            <a:ext cx="754994" cy="22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H="1">
            <a:off x="2254028" y="2929893"/>
            <a:ext cx="1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3814090" y="340284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Х</a:t>
            </a:r>
            <a:endParaRPr lang="ru-RU" sz="2000" dirty="0"/>
          </a:p>
        </p:txBody>
      </p:sp>
      <p:sp>
        <p:nvSpPr>
          <p:cNvPr id="176" name="TextBox 175"/>
          <p:cNvSpPr txBox="1"/>
          <p:nvPr/>
        </p:nvSpPr>
        <p:spPr>
          <a:xfrm>
            <a:off x="2087724" y="3411416"/>
            <a:ext cx="657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</a:t>
            </a:r>
            <a:endParaRPr lang="ru-RU" sz="20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2949994" y="341141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Х</a:t>
            </a:r>
            <a:r>
              <a:rPr lang="ru-RU" sz="2000" baseline="-25000" dirty="0" smtClean="0"/>
              <a:t>1</a:t>
            </a:r>
            <a:endParaRPr lang="ru-RU" sz="2000" dirty="0"/>
          </a:p>
        </p:txBody>
      </p:sp>
      <p:sp>
        <p:nvSpPr>
          <p:cNvPr id="178" name="TextBox 177"/>
          <p:cNvSpPr txBox="1"/>
          <p:nvPr/>
        </p:nvSpPr>
        <p:spPr>
          <a:xfrm>
            <a:off x="1475656" y="78125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</a:t>
            </a:r>
            <a:r>
              <a:rPr lang="ru-RU" sz="2000" baseline="-25000" dirty="0" smtClean="0"/>
              <a:t>1</a:t>
            </a:r>
            <a:endParaRPr lang="ru-RU" sz="20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063059" y="2718591"/>
            <a:ext cx="528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</a:t>
            </a:r>
            <a:endParaRPr lang="ru-RU" sz="2000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1163109" y="142758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540914" y="15167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</a:t>
            </a:r>
            <a:endParaRPr lang="ru-RU" sz="2000" dirty="0"/>
          </a:p>
        </p:txBody>
      </p:sp>
      <p:sp>
        <p:nvSpPr>
          <p:cNvPr id="194" name="Выноска 1 193"/>
          <p:cNvSpPr/>
          <p:nvPr/>
        </p:nvSpPr>
        <p:spPr>
          <a:xfrm>
            <a:off x="107504" y="4997152"/>
            <a:ext cx="1297970" cy="508425"/>
          </a:xfrm>
          <a:prstGeom prst="borderCallout1">
            <a:avLst>
              <a:gd name="adj1" fmla="val 9185"/>
              <a:gd name="adj2" fmla="val 3509"/>
              <a:gd name="adj3" fmla="val -403531"/>
              <a:gd name="adj4" fmla="val 15999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Вершина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парабола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355976" y="781255"/>
            <a:ext cx="45365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Ι</a:t>
            </a:r>
            <a:r>
              <a:rPr lang="ru-RU" sz="2000" b="1" dirty="0" smtClean="0"/>
              <a:t>.  Нахождение коэффициента </a:t>
            </a:r>
            <a:r>
              <a:rPr lang="ru-RU" sz="2000" b="1" dirty="0" smtClean="0">
                <a:solidFill>
                  <a:srgbClr val="FF0000"/>
                </a:solidFill>
              </a:rPr>
              <a:t>а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sz="2000" dirty="0" smtClean="0"/>
              <a:t>по графику параболы</a:t>
            </a:r>
            <a:r>
              <a:rPr lang="ru-RU" sz="2000" dirty="0"/>
              <a:t>  определяем координаты вершины </a:t>
            </a:r>
            <a:r>
              <a:rPr lang="ru-RU" sz="2000" b="1" dirty="0"/>
              <a:t>(</a:t>
            </a:r>
            <a:r>
              <a:rPr lang="en-US" sz="2000" b="1" dirty="0"/>
              <a:t>m</a:t>
            </a:r>
            <a:r>
              <a:rPr lang="ru-RU" sz="2000" b="1" dirty="0"/>
              <a:t>,</a:t>
            </a:r>
            <a:r>
              <a:rPr lang="en-US" sz="2000" b="1" dirty="0"/>
              <a:t>n</a:t>
            </a:r>
            <a:r>
              <a:rPr lang="ru-RU" sz="2000" b="1" dirty="0" smtClean="0"/>
              <a:t>)</a:t>
            </a:r>
          </a:p>
          <a:p>
            <a:endParaRPr lang="ru-RU" sz="2000" b="1" dirty="0" smtClean="0"/>
          </a:p>
          <a:p>
            <a:r>
              <a:rPr lang="ru-RU" sz="2000" dirty="0" smtClean="0"/>
              <a:t>2. по графику параболы  определяем координаты любой точки А </a:t>
            </a:r>
            <a:r>
              <a:rPr lang="ru-RU" sz="2000" b="1" dirty="0" smtClean="0"/>
              <a:t>(х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;у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)</a:t>
            </a:r>
          </a:p>
          <a:p>
            <a:pPr marL="457200" indent="-457200">
              <a:buFontTx/>
              <a:buAutoNum type="arabicPeriod"/>
            </a:pPr>
            <a:endParaRPr lang="ru-RU" sz="2000" b="1" dirty="0"/>
          </a:p>
          <a:p>
            <a:r>
              <a:rPr lang="ru-RU" sz="2000" dirty="0" smtClean="0"/>
              <a:t> 3. подставляем </a:t>
            </a:r>
            <a:r>
              <a:rPr lang="ru-RU" sz="2000" dirty="0"/>
              <a:t>эти значения в формулу квадратичной функции, заданной в другом  виде:</a:t>
            </a:r>
          </a:p>
          <a:p>
            <a:r>
              <a:rPr lang="ru-RU" sz="2000" b="1" dirty="0" smtClean="0"/>
              <a:t>у=a(х-m)2+n</a:t>
            </a:r>
            <a:endParaRPr lang="ru-RU" sz="2000" dirty="0"/>
          </a:p>
          <a:p>
            <a:pPr marL="457200" indent="-457200">
              <a:buFontTx/>
              <a:buAutoNum type="arabicPeriod"/>
            </a:pPr>
            <a:endParaRPr lang="ru-RU" sz="2000" b="1" dirty="0" smtClean="0"/>
          </a:p>
          <a:p>
            <a:pPr marL="457200" indent="-457200">
              <a:buFontTx/>
              <a:buAutoNum type="arabicPeriod"/>
            </a:pPr>
            <a:endParaRPr lang="ru-RU" sz="2000" b="1" dirty="0"/>
          </a:p>
          <a:p>
            <a:r>
              <a:rPr lang="ru-RU" sz="2000" dirty="0" smtClean="0"/>
              <a:t>4. решаем </a:t>
            </a:r>
            <a:r>
              <a:rPr lang="ru-RU" sz="2000" dirty="0"/>
              <a:t>полученное уравнение.</a:t>
            </a:r>
          </a:p>
          <a:p>
            <a:pPr marL="457200" indent="-457200">
              <a:buAutoNum type="arabicPeriod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073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1475656" y="188640"/>
            <a:ext cx="0" cy="58326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07504" y="3356992"/>
            <a:ext cx="39604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Freeform 164"/>
          <p:cNvSpPr>
            <a:spLocks noGrp="1"/>
          </p:cNvSpPr>
          <p:nvPr>
            <p:ph idx="1"/>
          </p:nvPr>
        </p:nvSpPr>
        <p:spPr bwMode="auto">
          <a:xfrm>
            <a:off x="1151620" y="692696"/>
            <a:ext cx="2160240" cy="2232248"/>
          </a:xfrm>
          <a:custGeom>
            <a:avLst/>
            <a:gdLst>
              <a:gd name="T0" fmla="*/ 0 w 672"/>
              <a:gd name="T1" fmla="*/ 0 h 1008"/>
              <a:gd name="T2" fmla="*/ 533400 w 672"/>
              <a:gd name="T3" fmla="*/ 1600200 h 1008"/>
              <a:gd name="T4" fmla="*/ 1066800 w 672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72" h="1008">
                <a:moveTo>
                  <a:pt x="0" y="0"/>
                </a:moveTo>
                <a:cubicBezTo>
                  <a:pt x="112" y="504"/>
                  <a:pt x="224" y="1008"/>
                  <a:pt x="336" y="1008"/>
                </a:cubicBezTo>
                <a:cubicBezTo>
                  <a:pt x="448" y="1008"/>
                  <a:pt x="560" y="504"/>
                  <a:pt x="672" y="0"/>
                </a:cubicBezTo>
              </a:path>
            </a:pathLst>
          </a:custGeom>
          <a:noFill/>
          <a:ln w="25400" cmpd="sng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endParaRPr lang="ru-RU" dirty="0"/>
          </a:p>
        </p:txBody>
      </p:sp>
      <p:graphicFrame>
        <p:nvGraphicFramePr>
          <p:cNvPr id="136" name="Объект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439328"/>
              </p:ext>
            </p:extLst>
          </p:nvPr>
        </p:nvGraphicFramePr>
        <p:xfrm>
          <a:off x="3002526" y="1134729"/>
          <a:ext cx="273174" cy="219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3" imgW="114120" imgH="114120" progId="Equation.3">
                  <p:embed/>
                </p:oleObj>
              </mc:Choice>
              <mc:Fallback>
                <p:oleObj name="Формула" r:id="rId3" imgW="114120" imgH="114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2526" y="1134729"/>
                        <a:ext cx="273174" cy="219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Объект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162744"/>
              </p:ext>
            </p:extLst>
          </p:nvPr>
        </p:nvGraphicFramePr>
        <p:xfrm>
          <a:off x="2087724" y="2810634"/>
          <a:ext cx="516057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5" imgW="114120" imgH="114120" progId="Equation.3">
                  <p:embed/>
                </p:oleObj>
              </mc:Choice>
              <mc:Fallback>
                <p:oleObj name="Формула" r:id="rId5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724" y="2810634"/>
                        <a:ext cx="516057" cy="21602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Объект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296325"/>
              </p:ext>
            </p:extLst>
          </p:nvPr>
        </p:nvGraphicFramePr>
        <p:xfrm>
          <a:off x="1374299" y="1120552"/>
          <a:ext cx="432048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7" imgW="114120" imgH="114120" progId="Equation.3">
                  <p:embed/>
                </p:oleObj>
              </mc:Choice>
              <mc:Fallback>
                <p:oleObj name="Формула" r:id="rId7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299" y="1120552"/>
                        <a:ext cx="432048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Объект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873347"/>
              </p:ext>
            </p:extLst>
          </p:nvPr>
        </p:nvGraphicFramePr>
        <p:xfrm>
          <a:off x="3081579" y="3256409"/>
          <a:ext cx="244537" cy="201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9" imgW="114120" imgH="114120" progId="Equation.3">
                  <p:embed/>
                </p:oleObj>
              </mc:Choice>
              <mc:Fallback>
                <p:oleObj name="Формула" r:id="rId9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579" y="3256409"/>
                        <a:ext cx="244537" cy="201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Объект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31322"/>
              </p:ext>
            </p:extLst>
          </p:nvPr>
        </p:nvGraphicFramePr>
        <p:xfrm>
          <a:off x="1331640" y="1498565"/>
          <a:ext cx="432047" cy="17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11" imgW="114120" imgH="114120" progId="Equation.3">
                  <p:embed/>
                </p:oleObj>
              </mc:Choice>
              <mc:Fallback>
                <p:oleObj name="Формула" r:id="rId11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98565"/>
                        <a:ext cx="432047" cy="172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Объект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103167"/>
              </p:ext>
            </p:extLst>
          </p:nvPr>
        </p:nvGraphicFramePr>
        <p:xfrm>
          <a:off x="1379133" y="2850544"/>
          <a:ext cx="432048" cy="158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Формула" r:id="rId12" imgW="114120" imgH="114120" progId="Equation.3">
                  <p:embed/>
                </p:oleObj>
              </mc:Choice>
              <mc:Fallback>
                <p:oleObj name="Формула" r:id="rId12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133" y="2850544"/>
                        <a:ext cx="432048" cy="158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TextBox 141"/>
          <p:cNvSpPr txBox="1"/>
          <p:nvPr/>
        </p:nvSpPr>
        <p:spPr>
          <a:xfrm>
            <a:off x="3166018" y="96592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А(х</a:t>
            </a:r>
            <a:r>
              <a:rPr lang="ru-RU" sz="24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;у</a:t>
            </a:r>
            <a:r>
              <a:rPr lang="ru-RU" sz="24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>
            <a:off x="3139113" y="1196754"/>
            <a:ext cx="0" cy="2103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H="1" flipV="1">
            <a:off x="1475656" y="1196752"/>
            <a:ext cx="167475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1499034" y="2907400"/>
            <a:ext cx="754994" cy="22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H="1">
            <a:off x="2254028" y="2929893"/>
            <a:ext cx="1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3814090" y="340284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Х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087724" y="3411416"/>
            <a:ext cx="657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m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949994" y="341141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Х</a:t>
            </a:r>
            <a:r>
              <a:rPr lang="ru-RU" sz="2000" baseline="-25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475656" y="78125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у</a:t>
            </a:r>
            <a:r>
              <a:rPr lang="ru-RU" sz="2000" baseline="-25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1063059" y="2718591"/>
            <a:ext cx="528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n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163109" y="142758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540914" y="15167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Y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94" name="Выноска 1 193"/>
          <p:cNvSpPr/>
          <p:nvPr/>
        </p:nvSpPr>
        <p:spPr>
          <a:xfrm>
            <a:off x="107504" y="4997152"/>
            <a:ext cx="1297970" cy="508425"/>
          </a:xfrm>
          <a:prstGeom prst="borderCallout1">
            <a:avLst>
              <a:gd name="adj1" fmla="val 9185"/>
              <a:gd name="adj2" fmla="val 3509"/>
              <a:gd name="adj3" fmla="val -403531"/>
              <a:gd name="adj4" fmla="val 15999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Вершина </a:t>
            </a:r>
          </a:p>
          <a:p>
            <a:pPr algn="ctr"/>
            <a:r>
              <a:rPr lang="ru-RU" dirty="0">
                <a:solidFill>
                  <a:prstClr val="black"/>
                </a:solidFill>
              </a:rPr>
              <a:t>парабола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4355976" y="781255"/>
            <a:ext cx="45365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prstClr val="black"/>
                </a:solidFill>
              </a:rPr>
              <a:t>ΙΙ</a:t>
            </a:r>
            <a:r>
              <a:rPr lang="ru-RU" sz="2000" b="1" dirty="0" smtClean="0">
                <a:solidFill>
                  <a:prstClr val="black"/>
                </a:solidFill>
              </a:rPr>
              <a:t>.  Нахождение </a:t>
            </a:r>
            <a:r>
              <a:rPr lang="ru-RU" sz="2000" b="1" dirty="0">
                <a:solidFill>
                  <a:prstClr val="black"/>
                </a:solidFill>
              </a:rPr>
              <a:t>коэффициента </a:t>
            </a:r>
            <a:r>
              <a:rPr lang="en-US" sz="2000" b="1" dirty="0" smtClean="0">
                <a:solidFill>
                  <a:srgbClr val="FF0000"/>
                </a:solidFill>
              </a:rPr>
              <a:t>b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prstClr val="black"/>
                </a:solidFill>
              </a:rPr>
              <a:t>1.</a:t>
            </a:r>
            <a:r>
              <a:rPr lang="ru-RU" sz="2000" dirty="0" smtClean="0"/>
              <a:t>Сначала </a:t>
            </a:r>
            <a:r>
              <a:rPr lang="ru-RU" sz="2000" dirty="0"/>
              <a:t>находим значение коэффициента </a:t>
            </a:r>
            <a:r>
              <a:rPr lang="en-US" sz="2000" b="1" dirty="0" smtClean="0"/>
              <a:t>a</a:t>
            </a:r>
          </a:p>
          <a:p>
            <a:endParaRPr lang="ru-RU" sz="2000" b="1" dirty="0">
              <a:solidFill>
                <a:prstClr val="black"/>
              </a:solidFill>
            </a:endParaRPr>
          </a:p>
          <a:p>
            <a:r>
              <a:rPr lang="ru-RU" sz="2000" dirty="0">
                <a:solidFill>
                  <a:prstClr val="black"/>
                </a:solidFill>
              </a:rPr>
              <a:t>2. </a:t>
            </a:r>
            <a:r>
              <a:rPr lang="ru-RU" sz="2000" dirty="0"/>
              <a:t>В формулу для абсциссы параболы </a:t>
            </a:r>
            <a:r>
              <a:rPr lang="en-US" sz="2000" b="1" dirty="0"/>
              <a:t>m</a:t>
            </a:r>
            <a:r>
              <a:rPr lang="ru-RU" sz="2000" b="1" dirty="0"/>
              <a:t>= -</a:t>
            </a:r>
            <a:r>
              <a:rPr lang="en-US" sz="2000" b="1" dirty="0"/>
              <a:t>b</a:t>
            </a:r>
            <a:r>
              <a:rPr lang="ru-RU" sz="2000" b="1" dirty="0"/>
              <a:t>/2</a:t>
            </a:r>
            <a:r>
              <a:rPr lang="en-US" sz="2000" b="1" dirty="0"/>
              <a:t>a</a:t>
            </a:r>
            <a:r>
              <a:rPr lang="ru-RU" sz="2000" dirty="0"/>
              <a:t> подставляем значения </a:t>
            </a:r>
            <a:r>
              <a:rPr lang="en-US" sz="2000" b="1" dirty="0" smtClean="0"/>
              <a:t>m </a:t>
            </a:r>
            <a:r>
              <a:rPr lang="ru-RU" sz="2000" dirty="0" smtClean="0"/>
              <a:t>и</a:t>
            </a:r>
            <a:r>
              <a:rPr lang="en-US" sz="2000" dirty="0" smtClean="0"/>
              <a:t> </a:t>
            </a:r>
            <a:r>
              <a:rPr lang="en-US" sz="2000" b="1" dirty="0" smtClean="0"/>
              <a:t>a</a:t>
            </a:r>
          </a:p>
          <a:p>
            <a:endParaRPr lang="ru-RU" sz="2000" b="1" dirty="0">
              <a:solidFill>
                <a:prstClr val="black"/>
              </a:solidFill>
            </a:endParaRPr>
          </a:p>
          <a:p>
            <a:r>
              <a:rPr lang="ru-RU" sz="2000" dirty="0">
                <a:solidFill>
                  <a:prstClr val="black"/>
                </a:solidFill>
              </a:rPr>
              <a:t> 3. </a:t>
            </a:r>
            <a:r>
              <a:rPr lang="ru-RU" sz="2000" dirty="0"/>
              <a:t>Вычисляем значение коэффициента </a:t>
            </a:r>
            <a:r>
              <a:rPr lang="en-US" sz="2000" b="1" dirty="0"/>
              <a:t>b</a:t>
            </a:r>
            <a:r>
              <a:rPr lang="ru-RU" sz="2000" dirty="0"/>
              <a:t>.</a:t>
            </a:r>
            <a:endParaRPr lang="ru-RU" sz="2000" b="1" dirty="0">
              <a:solidFill>
                <a:prstClr val="black"/>
              </a:solidFill>
            </a:endParaRPr>
          </a:p>
          <a:p>
            <a:pPr marL="457200" indent="-457200">
              <a:buFontTx/>
              <a:buAutoNum type="arabicPeriod"/>
            </a:pPr>
            <a:endParaRPr lang="ru-RU" sz="2000" b="1" dirty="0">
              <a:solidFill>
                <a:prstClr val="black"/>
              </a:solidFill>
            </a:endParaRPr>
          </a:p>
          <a:p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Tx/>
              <a:buAutoNum type="arabicPeriod"/>
            </a:pPr>
            <a:endParaRPr lang="ru-RU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1475656" y="188640"/>
            <a:ext cx="0" cy="58326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07504" y="3356992"/>
            <a:ext cx="39604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Freeform 164"/>
          <p:cNvSpPr>
            <a:spLocks noGrp="1"/>
          </p:cNvSpPr>
          <p:nvPr>
            <p:ph idx="1"/>
          </p:nvPr>
        </p:nvSpPr>
        <p:spPr bwMode="auto">
          <a:xfrm>
            <a:off x="1151620" y="692696"/>
            <a:ext cx="2160240" cy="2232248"/>
          </a:xfrm>
          <a:custGeom>
            <a:avLst/>
            <a:gdLst>
              <a:gd name="T0" fmla="*/ 0 w 672"/>
              <a:gd name="T1" fmla="*/ 0 h 1008"/>
              <a:gd name="T2" fmla="*/ 533400 w 672"/>
              <a:gd name="T3" fmla="*/ 1600200 h 1008"/>
              <a:gd name="T4" fmla="*/ 1066800 w 672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72" h="1008">
                <a:moveTo>
                  <a:pt x="0" y="0"/>
                </a:moveTo>
                <a:cubicBezTo>
                  <a:pt x="112" y="504"/>
                  <a:pt x="224" y="1008"/>
                  <a:pt x="336" y="1008"/>
                </a:cubicBezTo>
                <a:cubicBezTo>
                  <a:pt x="448" y="1008"/>
                  <a:pt x="560" y="504"/>
                  <a:pt x="672" y="0"/>
                </a:cubicBezTo>
              </a:path>
            </a:pathLst>
          </a:custGeom>
          <a:noFill/>
          <a:ln w="25400" cmpd="sng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endParaRPr lang="ru-RU" dirty="0"/>
          </a:p>
        </p:txBody>
      </p:sp>
      <p:graphicFrame>
        <p:nvGraphicFramePr>
          <p:cNvPr id="136" name="Объект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50887"/>
              </p:ext>
            </p:extLst>
          </p:nvPr>
        </p:nvGraphicFramePr>
        <p:xfrm>
          <a:off x="3002526" y="1134729"/>
          <a:ext cx="273174" cy="219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Формула" r:id="rId3" imgW="114120" imgH="114120" progId="Equation.3">
                  <p:embed/>
                </p:oleObj>
              </mc:Choice>
              <mc:Fallback>
                <p:oleObj name="Формула" r:id="rId3" imgW="114120" imgH="114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2526" y="1134729"/>
                        <a:ext cx="273174" cy="219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Объект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510811"/>
              </p:ext>
            </p:extLst>
          </p:nvPr>
        </p:nvGraphicFramePr>
        <p:xfrm>
          <a:off x="2087724" y="2810634"/>
          <a:ext cx="516057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5" imgW="114120" imgH="114120" progId="Equation.3">
                  <p:embed/>
                </p:oleObj>
              </mc:Choice>
              <mc:Fallback>
                <p:oleObj name="Формула" r:id="rId5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724" y="2810634"/>
                        <a:ext cx="516057" cy="21602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Объект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268294"/>
              </p:ext>
            </p:extLst>
          </p:nvPr>
        </p:nvGraphicFramePr>
        <p:xfrm>
          <a:off x="1374299" y="1120552"/>
          <a:ext cx="432048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Формула" r:id="rId7" imgW="114120" imgH="114120" progId="Equation.3">
                  <p:embed/>
                </p:oleObj>
              </mc:Choice>
              <mc:Fallback>
                <p:oleObj name="Формула" r:id="rId7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299" y="1120552"/>
                        <a:ext cx="432048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Объект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916761"/>
              </p:ext>
            </p:extLst>
          </p:nvPr>
        </p:nvGraphicFramePr>
        <p:xfrm>
          <a:off x="3081579" y="3256409"/>
          <a:ext cx="244537" cy="201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Формула" r:id="rId9" imgW="114120" imgH="114120" progId="Equation.3">
                  <p:embed/>
                </p:oleObj>
              </mc:Choice>
              <mc:Fallback>
                <p:oleObj name="Формула" r:id="rId9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579" y="3256409"/>
                        <a:ext cx="244537" cy="201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Объект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42620"/>
              </p:ext>
            </p:extLst>
          </p:nvPr>
        </p:nvGraphicFramePr>
        <p:xfrm>
          <a:off x="1331640" y="1498565"/>
          <a:ext cx="432047" cy="17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Формула" r:id="rId11" imgW="114120" imgH="114120" progId="Equation.3">
                  <p:embed/>
                </p:oleObj>
              </mc:Choice>
              <mc:Fallback>
                <p:oleObj name="Формула" r:id="rId11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98565"/>
                        <a:ext cx="432047" cy="172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Объект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965630"/>
              </p:ext>
            </p:extLst>
          </p:nvPr>
        </p:nvGraphicFramePr>
        <p:xfrm>
          <a:off x="1379133" y="2850544"/>
          <a:ext cx="432048" cy="158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12" imgW="114120" imgH="114120" progId="Equation.3">
                  <p:embed/>
                </p:oleObj>
              </mc:Choice>
              <mc:Fallback>
                <p:oleObj name="Формула" r:id="rId12" imgW="114120" imgH="11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133" y="2850544"/>
                        <a:ext cx="432048" cy="158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TextBox 141"/>
          <p:cNvSpPr txBox="1"/>
          <p:nvPr/>
        </p:nvSpPr>
        <p:spPr>
          <a:xfrm>
            <a:off x="3166018" y="96592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А(х</a:t>
            </a:r>
            <a:r>
              <a:rPr lang="ru-RU" sz="24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;у</a:t>
            </a:r>
            <a:r>
              <a:rPr lang="ru-RU" sz="24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144" name="Прямая соединительная линия 143"/>
          <p:cNvCxnSpPr/>
          <p:nvPr/>
        </p:nvCxnSpPr>
        <p:spPr>
          <a:xfrm>
            <a:off x="3139113" y="1196754"/>
            <a:ext cx="0" cy="21030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flipH="1" flipV="1">
            <a:off x="1475656" y="1196752"/>
            <a:ext cx="167475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1499034" y="2907400"/>
            <a:ext cx="754994" cy="22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H="1">
            <a:off x="2254028" y="2929893"/>
            <a:ext cx="1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3814090" y="340284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Х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087724" y="3411416"/>
            <a:ext cx="657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m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949994" y="341141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Х</a:t>
            </a:r>
            <a:r>
              <a:rPr lang="ru-RU" sz="2000" baseline="-25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475656" y="781255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у</a:t>
            </a:r>
            <a:r>
              <a:rPr lang="ru-RU" sz="2000" baseline="-25000" dirty="0">
                <a:solidFill>
                  <a:prstClr val="black"/>
                </a:solidFill>
              </a:rPr>
              <a:t>1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1063059" y="2718591"/>
            <a:ext cx="528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n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163109" y="142758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540914" y="151671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Y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194" name="Выноска 1 193"/>
          <p:cNvSpPr/>
          <p:nvPr/>
        </p:nvSpPr>
        <p:spPr>
          <a:xfrm>
            <a:off x="107504" y="4997152"/>
            <a:ext cx="1297970" cy="508425"/>
          </a:xfrm>
          <a:prstGeom prst="borderCallout1">
            <a:avLst>
              <a:gd name="adj1" fmla="val 9185"/>
              <a:gd name="adj2" fmla="val 3509"/>
              <a:gd name="adj3" fmla="val -403531"/>
              <a:gd name="adj4" fmla="val 15999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Вершина </a:t>
            </a:r>
          </a:p>
          <a:p>
            <a:pPr algn="ctr"/>
            <a:r>
              <a:rPr lang="ru-RU" dirty="0">
                <a:solidFill>
                  <a:prstClr val="black"/>
                </a:solidFill>
              </a:rPr>
              <a:t>парабола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4355976" y="781255"/>
            <a:ext cx="45365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prstClr val="black"/>
                </a:solidFill>
              </a:rPr>
              <a:t>ΙΙΙ</a:t>
            </a:r>
            <a:r>
              <a:rPr lang="ru-RU" sz="2000" b="1" dirty="0" smtClean="0">
                <a:solidFill>
                  <a:prstClr val="black"/>
                </a:solidFill>
              </a:rPr>
              <a:t>.  Нахождение </a:t>
            </a:r>
            <a:r>
              <a:rPr lang="ru-RU" sz="2000" b="1" dirty="0">
                <a:solidFill>
                  <a:prstClr val="black"/>
                </a:solidFill>
              </a:rPr>
              <a:t>коэффициента </a:t>
            </a:r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prstClr val="black"/>
                </a:solidFill>
              </a:rPr>
              <a:t>1</a:t>
            </a:r>
            <a:r>
              <a:rPr lang="en-US" sz="2000" b="1" dirty="0" smtClean="0">
                <a:solidFill>
                  <a:prstClr val="black"/>
                </a:solidFill>
              </a:rPr>
              <a:t>.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/>
              <a:t>Находим </a:t>
            </a:r>
            <a:r>
              <a:rPr lang="ru-RU" sz="2000" dirty="0" smtClean="0"/>
              <a:t> ординату точки </a:t>
            </a:r>
            <a:r>
              <a:rPr lang="ru-RU" sz="2000" dirty="0"/>
              <a:t>пересечения графика параболы с осью </a:t>
            </a:r>
            <a:r>
              <a:rPr lang="ru-RU" sz="2000" dirty="0" err="1"/>
              <a:t>Оу</a:t>
            </a:r>
            <a:r>
              <a:rPr lang="ru-RU" sz="2000" dirty="0"/>
              <a:t>, это значение равно коэффициенту </a:t>
            </a:r>
            <a:r>
              <a:rPr lang="ru-RU" sz="2000" b="1" dirty="0"/>
              <a:t>с</a:t>
            </a:r>
            <a:r>
              <a:rPr lang="ru-RU" sz="2000" dirty="0"/>
              <a:t>, т.е. </a:t>
            </a:r>
            <a:r>
              <a:rPr lang="ru-RU" sz="2000" dirty="0" smtClean="0"/>
              <a:t>точка</a:t>
            </a:r>
            <a:r>
              <a:rPr lang="ru-RU" sz="2000" b="1" dirty="0" smtClean="0"/>
              <a:t>(0;с</a:t>
            </a:r>
            <a:r>
              <a:rPr lang="ru-RU" sz="2000" b="1" dirty="0"/>
              <a:t>)</a:t>
            </a:r>
            <a:r>
              <a:rPr lang="ru-RU" sz="2000" dirty="0"/>
              <a:t>-точка пересечения графика параболы с осью </a:t>
            </a:r>
            <a:r>
              <a:rPr lang="ru-RU" sz="2000" dirty="0" err="1"/>
              <a:t>Оу</a:t>
            </a:r>
            <a:r>
              <a:rPr lang="ru-RU" sz="2000" dirty="0"/>
              <a:t>.</a:t>
            </a:r>
          </a:p>
          <a:p>
            <a:endParaRPr lang="ru-RU" sz="2000" b="1" dirty="0">
              <a:solidFill>
                <a:prstClr val="black"/>
              </a:solidFill>
            </a:endParaRPr>
          </a:p>
          <a:p>
            <a:r>
              <a:rPr lang="ru-RU" sz="2000" dirty="0">
                <a:solidFill>
                  <a:prstClr val="black"/>
                </a:solidFill>
              </a:rPr>
              <a:t>2. </a:t>
            </a:r>
            <a:r>
              <a:rPr lang="ru-RU" sz="2000" dirty="0"/>
              <a:t>    </a:t>
            </a:r>
            <a:r>
              <a:rPr lang="ru-RU" sz="2000" dirty="0" smtClean="0"/>
              <a:t>Если </a:t>
            </a:r>
            <a:r>
              <a:rPr lang="ru-RU" sz="2000" dirty="0"/>
              <a:t>по графику невозможно найти точку </a:t>
            </a:r>
            <a:r>
              <a:rPr lang="ru-RU" sz="2000" dirty="0" smtClean="0"/>
              <a:t>пересечения параболы с </a:t>
            </a:r>
            <a:r>
              <a:rPr lang="ru-RU" sz="2000" dirty="0"/>
              <a:t>осью </a:t>
            </a:r>
            <a:r>
              <a:rPr lang="ru-RU" sz="2000" dirty="0" err="1"/>
              <a:t>Оу</a:t>
            </a:r>
            <a:r>
              <a:rPr lang="ru-RU" sz="2000" dirty="0"/>
              <a:t>, то </a:t>
            </a:r>
            <a:r>
              <a:rPr lang="ru-RU" sz="2000" dirty="0" smtClean="0"/>
              <a:t> находим </a:t>
            </a:r>
            <a:r>
              <a:rPr lang="ru-RU" sz="2000" dirty="0"/>
              <a:t>коэффициенты </a:t>
            </a:r>
            <a:r>
              <a:rPr lang="en-US" sz="2000" b="1" dirty="0"/>
              <a:t>a</a:t>
            </a:r>
            <a:r>
              <a:rPr lang="ru-RU" sz="2000" b="1" dirty="0"/>
              <a:t>,</a:t>
            </a:r>
            <a:r>
              <a:rPr lang="en-US" sz="2000" b="1" dirty="0" smtClean="0"/>
              <a:t>b</a:t>
            </a:r>
            <a:endParaRPr lang="ru-RU" sz="2000" b="1" dirty="0" smtClean="0"/>
          </a:p>
          <a:p>
            <a:r>
              <a:rPr lang="ru-RU" sz="2000" dirty="0" smtClean="0"/>
              <a:t> (см. шаги </a:t>
            </a:r>
            <a:r>
              <a:rPr lang="el-GR" sz="2000" dirty="0" smtClean="0"/>
              <a:t>Ι</a:t>
            </a:r>
            <a:r>
              <a:rPr lang="ru-RU" sz="2000" dirty="0" smtClean="0"/>
              <a:t>, </a:t>
            </a:r>
            <a:r>
              <a:rPr lang="el-GR" sz="2000" dirty="0" smtClean="0"/>
              <a:t>ΙΙ</a:t>
            </a:r>
            <a:r>
              <a:rPr lang="ru-RU" sz="2000" dirty="0" smtClean="0"/>
              <a:t> )</a:t>
            </a:r>
            <a:endParaRPr lang="ru-RU" sz="2000" dirty="0"/>
          </a:p>
          <a:p>
            <a:endParaRPr lang="ru-RU" sz="2000" b="1" dirty="0">
              <a:solidFill>
                <a:prstClr val="black"/>
              </a:solidFill>
            </a:endParaRPr>
          </a:p>
          <a:p>
            <a:r>
              <a:rPr lang="ru-RU" sz="2000" dirty="0">
                <a:solidFill>
                  <a:prstClr val="black"/>
                </a:solidFill>
              </a:rPr>
              <a:t> 3. </a:t>
            </a:r>
            <a:r>
              <a:rPr lang="ru-RU" sz="2000" dirty="0"/>
              <a:t>Подставляем найденные значения </a:t>
            </a:r>
            <a:r>
              <a:rPr lang="en-US" sz="2000" b="1" dirty="0"/>
              <a:t>a</a:t>
            </a:r>
            <a:r>
              <a:rPr lang="ru-RU" sz="2000" b="1" dirty="0"/>
              <a:t>, </a:t>
            </a:r>
            <a:r>
              <a:rPr lang="en-US" sz="2000" b="1" dirty="0"/>
              <a:t>b</a:t>
            </a:r>
            <a:r>
              <a:rPr lang="ru-RU" sz="2000" b="1" dirty="0"/>
              <a:t> ,</a:t>
            </a:r>
            <a:r>
              <a:rPr lang="ru-RU" sz="2000" b="1" dirty="0" smtClean="0"/>
              <a:t>А(х</a:t>
            </a:r>
            <a:r>
              <a:rPr lang="ru-RU" sz="2000" b="1" baseline="-25000" dirty="0" smtClean="0"/>
              <a:t>1;</a:t>
            </a:r>
            <a:r>
              <a:rPr lang="ru-RU" sz="2000" b="1" dirty="0" smtClean="0"/>
              <a:t>у</a:t>
            </a:r>
            <a:r>
              <a:rPr lang="ru-RU" sz="2000" b="1" baseline="-25000" dirty="0" smtClean="0"/>
              <a:t>1</a:t>
            </a:r>
            <a:r>
              <a:rPr lang="ru-RU" sz="2000" b="1" dirty="0"/>
              <a:t>)</a:t>
            </a:r>
            <a:r>
              <a:rPr lang="ru-RU" sz="2000" dirty="0"/>
              <a:t> в  </a:t>
            </a:r>
            <a:r>
              <a:rPr lang="ru-RU" sz="2000" dirty="0" smtClean="0"/>
              <a:t>уравнение</a:t>
            </a:r>
          </a:p>
          <a:p>
            <a:r>
              <a:rPr lang="ru-RU" sz="2000" dirty="0"/>
              <a:t> </a:t>
            </a:r>
            <a:r>
              <a:rPr lang="ru-RU" sz="2000" b="1" dirty="0"/>
              <a:t>у=</a:t>
            </a:r>
            <a:r>
              <a:rPr lang="en-US" sz="2000" b="1" dirty="0"/>
              <a:t>ax</a:t>
            </a:r>
            <a:r>
              <a:rPr lang="ru-RU" sz="2000" b="1" baseline="30000" dirty="0"/>
              <a:t>2 </a:t>
            </a:r>
            <a:r>
              <a:rPr lang="ru-RU" sz="2000" b="1" dirty="0"/>
              <a:t>+</a:t>
            </a:r>
            <a:r>
              <a:rPr lang="en-US" sz="2000" b="1" dirty="0" err="1"/>
              <a:t>bx</a:t>
            </a:r>
            <a:r>
              <a:rPr lang="ru-RU" sz="2000" b="1" dirty="0"/>
              <a:t>+</a:t>
            </a:r>
            <a:r>
              <a:rPr lang="en-US" sz="2000" b="1" dirty="0"/>
              <a:t>c</a:t>
            </a:r>
            <a:r>
              <a:rPr lang="ru-RU" sz="2000" dirty="0"/>
              <a:t> и находим</a:t>
            </a:r>
            <a:r>
              <a:rPr lang="ru-RU" sz="2000" b="1" dirty="0"/>
              <a:t> с.</a:t>
            </a:r>
            <a:endParaRPr lang="ru-RU" sz="2000" b="1" dirty="0">
              <a:solidFill>
                <a:prstClr val="black"/>
              </a:solidFill>
            </a:endParaRPr>
          </a:p>
          <a:p>
            <a:endParaRPr lang="ru-RU" sz="2000" dirty="0">
              <a:solidFill>
                <a:prstClr val="black"/>
              </a:solidFill>
            </a:endParaRPr>
          </a:p>
          <a:p>
            <a:pPr marL="457200" indent="-457200">
              <a:buFontTx/>
              <a:buAutoNum type="arabicPeriod"/>
            </a:pPr>
            <a:endParaRPr lang="ru-RU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Нина\Desktop\2014-2015уч.год\уроки 9кл\исслед.функции\5060807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395584"/>
              </p:ext>
            </p:extLst>
          </p:nvPr>
        </p:nvGraphicFramePr>
        <p:xfrm>
          <a:off x="457200" y="1600200"/>
          <a:ext cx="8229600" cy="265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29680"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r>
                        <a:rPr lang="ru-RU" sz="6000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6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4" action="ppaction://hlinksldjump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1329680">
                <a:tc>
                  <a:txBody>
                    <a:bodyPr/>
                    <a:lstStyle/>
                    <a:p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5" action="ppaction://hlinksldjump"/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6" action="ppaction://hlinksldjump"/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ru-RU" sz="6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7" action="ppaction://hlinksldjump"/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1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Documents and Settings\Admin\Рабочий стол\гиа\img004 коррекция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2330" t="6239" b="4949"/>
          <a:stretch/>
        </p:blipFill>
        <p:spPr bwMode="auto">
          <a:xfrm>
            <a:off x="28600" y="-12596"/>
            <a:ext cx="9144000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4062742" y="5509898"/>
            <a:ext cx="4752528" cy="10081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подсказка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12955" y="18864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1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Ветви параболы направлены вниз,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значит а</a:t>
            </a:r>
            <a:r>
              <a:rPr lang="en-US" sz="2000" dirty="0" smtClean="0"/>
              <a:t>&lt;0</a:t>
            </a:r>
            <a:r>
              <a:rPr lang="ru-RU" sz="2000" dirty="0" smtClean="0"/>
              <a:t>;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Корни имеют разные знаки,</a:t>
            </a:r>
            <a:r>
              <a:rPr lang="el-GR" sz="2000" dirty="0" smtClean="0"/>
              <a:t>Ι</a:t>
            </a:r>
            <a:r>
              <a:rPr lang="ru-RU" sz="2000" dirty="0" smtClean="0"/>
              <a:t> х</a:t>
            </a:r>
            <a:r>
              <a:rPr lang="ru-RU" sz="2000" baseline="-25000" dirty="0" smtClean="0"/>
              <a:t>1</a:t>
            </a:r>
            <a:r>
              <a:rPr lang="el-GR" sz="2000" dirty="0" smtClean="0"/>
              <a:t>Ι</a:t>
            </a:r>
            <a:r>
              <a:rPr lang="en-US" sz="2000" dirty="0" smtClean="0"/>
              <a:t>&gt;</a:t>
            </a:r>
            <a:r>
              <a:rPr lang="el-GR" sz="2000" dirty="0" smtClean="0"/>
              <a:t>Ι</a:t>
            </a:r>
            <a:r>
              <a:rPr lang="ru-RU" sz="2000" dirty="0" smtClean="0"/>
              <a:t>х</a:t>
            </a:r>
            <a:r>
              <a:rPr lang="ru-RU" sz="2000" baseline="-25000" dirty="0" smtClean="0"/>
              <a:t>2</a:t>
            </a:r>
            <a:r>
              <a:rPr lang="el-GR" sz="2000" dirty="0" smtClean="0"/>
              <a:t>Ι</a:t>
            </a:r>
            <a:r>
              <a:rPr lang="ru-RU" sz="2000" baseline="-25000" dirty="0" smtClean="0"/>
              <a:t>, </a:t>
            </a:r>
            <a:r>
              <a:rPr lang="ru-RU" sz="2000" dirty="0" smtClean="0"/>
              <a:t>а х</a:t>
            </a:r>
            <a:r>
              <a:rPr lang="ru-RU" sz="2000" baseline="-25000" dirty="0" smtClean="0"/>
              <a:t>1</a:t>
            </a:r>
            <a:r>
              <a:rPr lang="en-US" sz="2000" dirty="0" smtClean="0"/>
              <a:t>&lt;0</a:t>
            </a:r>
            <a:r>
              <a:rPr lang="ru-RU" sz="2000" dirty="0" smtClean="0"/>
              <a:t>, следовательно, их сумма  отрицательна, х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+х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=</a:t>
            </a:r>
            <a:r>
              <a:rPr lang="en-US" sz="2000" dirty="0" smtClean="0"/>
              <a:t>-b</a:t>
            </a:r>
            <a:r>
              <a:rPr lang="ru-RU" sz="2000" dirty="0" smtClean="0"/>
              <a:t>/а, значит </a:t>
            </a:r>
            <a:r>
              <a:rPr lang="en-US" sz="2000" dirty="0" smtClean="0"/>
              <a:t>b</a:t>
            </a:r>
            <a:r>
              <a:rPr lang="ru-RU" sz="2000" dirty="0" smtClean="0"/>
              <a:t>/а</a:t>
            </a:r>
            <a:r>
              <a:rPr lang="en-US" sz="2000" dirty="0" smtClean="0"/>
              <a:t>&gt;0</a:t>
            </a:r>
            <a:r>
              <a:rPr lang="ru-RU" sz="2000" dirty="0" smtClean="0"/>
              <a:t>, т.к. </a:t>
            </a:r>
            <a:r>
              <a:rPr lang="en-US" sz="2000" dirty="0" smtClean="0"/>
              <a:t>a&lt;0 </a:t>
            </a:r>
            <a:r>
              <a:rPr lang="ru-RU" sz="2000" dirty="0" smtClean="0"/>
              <a:t>то </a:t>
            </a:r>
            <a:r>
              <a:rPr lang="en-US" sz="2000" dirty="0" smtClean="0"/>
              <a:t>b&lt;0 </a:t>
            </a:r>
            <a:r>
              <a:rPr lang="ru-RU" sz="2000" dirty="0" smtClean="0"/>
              <a:t> . </a:t>
            </a:r>
          </a:p>
          <a:p>
            <a:r>
              <a:rPr lang="ru-RU" sz="2000" dirty="0"/>
              <a:t> О</a:t>
            </a:r>
            <a:r>
              <a:rPr lang="ru-RU" sz="2000" dirty="0" smtClean="0"/>
              <a:t>рдината точки пересечения параболы с осью О</a:t>
            </a:r>
            <a:r>
              <a:rPr lang="en-US" sz="2000" dirty="0" smtClean="0"/>
              <a:t>Y – </a:t>
            </a:r>
            <a:r>
              <a:rPr lang="ru-RU" sz="2000" dirty="0" smtClean="0"/>
              <a:t>коэффициент </a:t>
            </a:r>
            <a:r>
              <a:rPr lang="ru-RU" sz="2000" b="1" dirty="0" smtClean="0"/>
              <a:t>с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dirty="0" smtClean="0"/>
              <a:t>Ответ: 5</a:t>
            </a:r>
            <a:endParaRPr lang="ru-RU" sz="2000" dirty="0"/>
          </a:p>
        </p:txBody>
      </p:sp>
      <p:pic>
        <p:nvPicPr>
          <p:cNvPr id="4" name="Объект 3" descr="C:\Documents and Settings\Admin\Рабочий стол\гиа\img004 коррекция.jpg"/>
          <p:cNvPicPr>
            <a:picLocks/>
          </p:cNvPicPr>
          <p:nvPr/>
        </p:nvPicPr>
        <p:blipFill rotWithShape="1">
          <a:blip r:embed="rId2" cstate="print"/>
          <a:srcRect l="2330" t="6239" b="4949"/>
          <a:stretch/>
        </p:blipFill>
        <p:spPr bwMode="auto">
          <a:xfrm>
            <a:off x="507928" y="3250064"/>
            <a:ext cx="8208912" cy="2695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7099" y="525279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r>
              <a:rPr lang="ru-RU" b="1" baseline="-25000" dirty="0" smtClean="0"/>
              <a:t>1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87828" y="5254291"/>
            <a:ext cx="37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</a:t>
            </a:r>
            <a:r>
              <a:rPr lang="ru-RU" b="1" baseline="-25000" dirty="0"/>
              <a:t>2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1933822" y="4581552"/>
            <a:ext cx="108012" cy="71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33642" y="4350719"/>
            <a:ext cx="316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8316416" y="6309320"/>
            <a:ext cx="576064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1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951" r="1637" b="4921"/>
          <a:stretch/>
        </p:blipFill>
        <p:spPr bwMode="auto">
          <a:xfrm>
            <a:off x="0" y="404664"/>
            <a:ext cx="91440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7452320" y="5926769"/>
            <a:ext cx="144016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П</a:t>
            </a:r>
            <a:r>
              <a:rPr lang="ru-RU" b="1" dirty="0" err="1" smtClean="0">
                <a:solidFill>
                  <a:schemeClr val="tx1"/>
                </a:solidFill>
              </a:rPr>
              <a:t>Подсказка</a:t>
            </a:r>
            <a:endParaRPr lang="ru-RU" b="1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-108520" y="64584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455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347</Words>
  <Application>Microsoft Office PowerPoint</Application>
  <PresentationFormat>Экран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Нина</cp:lastModifiedBy>
  <cp:revision>35</cp:revision>
  <dcterms:created xsi:type="dcterms:W3CDTF">2015-01-31T08:01:47Z</dcterms:created>
  <dcterms:modified xsi:type="dcterms:W3CDTF">2015-02-02T09:38:09Z</dcterms:modified>
</cp:coreProperties>
</file>