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633A0D3-EADE-4CB0-B888-D67F1E6AE38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33A0D3-EADE-4CB0-B888-D67F1E6AE389}"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33A0D3-EADE-4CB0-B888-D67F1E6AE38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31448C5-6908-4B6C-93BB-A80D13DA146B}" type="datetimeFigureOut">
              <a:rPr lang="ru-RU" smtClean="0"/>
              <a:pPr/>
              <a:t>10.01.2014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6633A0D3-EADE-4CB0-B888-D67F1E6AE389}"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1448C5-6908-4B6C-93BB-A80D13DA146B}" type="datetimeFigureOut">
              <a:rPr lang="ru-RU" smtClean="0"/>
              <a:pPr/>
              <a:t>10.01.2014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33A0D3-EADE-4CB0-B888-D67F1E6AE389}"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kmssport.ru/articles/view/8.htm" TargetMode="External"/><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 Id="rId6" Type="http://schemas.openxmlformats.org/officeDocument/2006/relationships/image" Target="../media/image32.jpeg"/><Relationship Id="rId5" Type="http://schemas.openxmlformats.org/officeDocument/2006/relationships/image" Target="../media/image31.jpeg"/><Relationship Id="rId4" Type="http://schemas.openxmlformats.org/officeDocument/2006/relationships/image" Target="../media/image30.jpeg"/></Relationships>
</file>

<file path=ppt/slides/_rels/slide15.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 Id="rId4" Type="http://schemas.openxmlformats.org/officeDocument/2006/relationships/image" Target="../media/image35.jpeg"/></Relationships>
</file>

<file path=ppt/slides/_rels/slide16.xml.rels><?xml version="1.0" encoding="UTF-8" standalone="yes"?>
<Relationships xmlns="http://schemas.openxmlformats.org/package/2006/relationships"><Relationship Id="rId8" Type="http://schemas.openxmlformats.org/officeDocument/2006/relationships/image" Target="../media/image42.jpeg"/><Relationship Id="rId3" Type="http://schemas.openxmlformats.org/officeDocument/2006/relationships/image" Target="../media/image37.jpeg"/><Relationship Id="rId7" Type="http://schemas.openxmlformats.org/officeDocument/2006/relationships/image" Target="../media/image41.jpeg"/><Relationship Id="rId2" Type="http://schemas.openxmlformats.org/officeDocument/2006/relationships/image" Target="../media/image36.jpeg"/><Relationship Id="rId1" Type="http://schemas.openxmlformats.org/officeDocument/2006/relationships/slideLayout" Target="../slideLayouts/slideLayout7.xm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image" Target="../media/image38.jpeg"/><Relationship Id="rId9" Type="http://schemas.openxmlformats.org/officeDocument/2006/relationships/image" Target="../media/image43.jpeg"/></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4.jpeg"/><Relationship Id="rId1" Type="http://schemas.openxmlformats.org/officeDocument/2006/relationships/slideLayout" Target="../slideLayouts/slideLayout7.xml"/><Relationship Id="rId4" Type="http://schemas.openxmlformats.org/officeDocument/2006/relationships/image" Target="../media/image46.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412776"/>
            <a:ext cx="8892480" cy="3384376"/>
          </a:xfrm>
        </p:spPr>
        <p:txBody>
          <a:bodyPr>
            <a:normAutofit fontScale="90000"/>
          </a:bodyPr>
          <a:lstStyle/>
          <a:p>
            <a:pPr algn="ctr"/>
            <a:r>
              <a:rPr lang="ru-RU" b="1" i="1" dirty="0" smtClean="0">
                <a:solidFill>
                  <a:srgbClr val="FF9900"/>
                </a:solidFill>
                <a:latin typeface="Georgia" pitchFamily="18" charset="0"/>
              </a:rPr>
              <a:t>Хореография в образовательном пространстве гимназии №4  имени А.С.Пушкина</a:t>
            </a:r>
            <a:endParaRPr lang="ru-RU" dirty="0"/>
          </a:p>
        </p:txBody>
      </p:sp>
      <p:pic>
        <p:nvPicPr>
          <p:cNvPr id="4" name="Picture 5" descr="C:\Users\Сергей\Desktop\дизайн презент\M6CZzwRsek.png.jpg"/>
          <p:cNvPicPr>
            <a:picLocks noChangeAspect="1" noChangeArrowheads="1"/>
          </p:cNvPicPr>
          <p:nvPr/>
        </p:nvPicPr>
        <p:blipFill>
          <a:blip r:embed="rId2" cstate="email"/>
          <a:srcRect/>
          <a:stretch>
            <a:fillRect/>
          </a:stretch>
        </p:blipFill>
        <p:spPr bwMode="auto">
          <a:xfrm>
            <a:off x="7236296" y="4941168"/>
            <a:ext cx="1266655" cy="158727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7" y="980728"/>
            <a:ext cx="6696744" cy="523220"/>
          </a:xfrm>
          <a:prstGeom prst="rect">
            <a:avLst/>
          </a:prstGeom>
        </p:spPr>
        <p:txBody>
          <a:bodyPr wrap="square">
            <a:spAutoFit/>
          </a:bodyPr>
          <a:lstStyle/>
          <a:p>
            <a:pPr algn="ctr">
              <a:spcBef>
                <a:spcPct val="50000"/>
              </a:spcBef>
            </a:pPr>
            <a:r>
              <a:rPr lang="ru-RU" sz="2800" b="1" i="1" dirty="0" smtClean="0">
                <a:solidFill>
                  <a:schemeClr val="tx2">
                    <a:lumMod val="50000"/>
                  </a:schemeClr>
                </a:solidFill>
                <a:latin typeface="Georgia" pitchFamily="18" charset="0"/>
              </a:rPr>
              <a:t>Современный танец</a:t>
            </a:r>
            <a:endParaRPr lang="ru-RU" sz="2800" b="1" i="1" dirty="0">
              <a:solidFill>
                <a:schemeClr val="tx2">
                  <a:lumMod val="50000"/>
                </a:schemeClr>
              </a:solidFill>
              <a:latin typeface="Georgia" pitchFamily="18" charset="0"/>
            </a:endParaRPr>
          </a:p>
        </p:txBody>
      </p:sp>
      <p:sp>
        <p:nvSpPr>
          <p:cNvPr id="3" name="Прямоугольник 2"/>
          <p:cNvSpPr/>
          <p:nvPr/>
        </p:nvSpPr>
        <p:spPr>
          <a:xfrm>
            <a:off x="323528" y="1628800"/>
            <a:ext cx="8352928" cy="1938992"/>
          </a:xfrm>
          <a:prstGeom prst="rect">
            <a:avLst/>
          </a:prstGeom>
        </p:spPr>
        <p:txBody>
          <a:bodyPr wrap="square">
            <a:spAutoFit/>
          </a:bodyPr>
          <a:lstStyle/>
          <a:p>
            <a:pPr algn="ctr"/>
            <a:r>
              <a:rPr lang="ru-RU" sz="2000" b="1" dirty="0" smtClean="0">
                <a:solidFill>
                  <a:schemeClr val="accent1">
                    <a:lumMod val="50000"/>
                  </a:schemeClr>
                </a:solidFill>
              </a:rPr>
              <a:t>Занятия эстрадным танцем  развивают  различные </a:t>
            </a:r>
            <a:r>
              <a:rPr lang="ru-RU" sz="2000" b="1" dirty="0" err="1" smtClean="0">
                <a:solidFill>
                  <a:schemeClr val="accent1">
                    <a:lumMod val="50000"/>
                  </a:schemeClr>
                </a:solidFill>
              </a:rPr>
              <a:t>танц</a:t>
            </a:r>
            <a:r>
              <a:rPr lang="ru-RU" sz="2000" b="1" dirty="0" smtClean="0">
                <a:solidFill>
                  <a:schemeClr val="accent1">
                    <a:lumMod val="50000"/>
                  </a:schemeClr>
                </a:solidFill>
              </a:rPr>
              <a:t>. навыки, знакомят со многими танцевальными техниками, что приводит к развитию танцевальной полемики и воображения, в процессе занятий развивается чувство ритма и творческие способности.  Танец- это прекрасное лекарство, помогающее избавиться от  многих заболеваний и укрепляющее здоровье.</a:t>
            </a:r>
            <a:endParaRPr lang="ru-RU" sz="2000" b="1" dirty="0">
              <a:solidFill>
                <a:schemeClr val="accent1">
                  <a:lumMod val="50000"/>
                </a:schemeClr>
              </a:solidFill>
            </a:endParaRPr>
          </a:p>
        </p:txBody>
      </p:sp>
      <p:pic>
        <p:nvPicPr>
          <p:cNvPr id="4" name="Picture 2" descr="C:\Users\Сергей\Desktop\фото\Изображение 699.jpg"/>
          <p:cNvPicPr>
            <a:picLocks noChangeAspect="1" noChangeArrowheads="1"/>
          </p:cNvPicPr>
          <p:nvPr/>
        </p:nvPicPr>
        <p:blipFill>
          <a:blip r:embed="rId2" cstate="email"/>
          <a:srcRect/>
          <a:stretch>
            <a:fillRect/>
          </a:stretch>
        </p:blipFill>
        <p:spPr bwMode="auto">
          <a:xfrm>
            <a:off x="683568" y="4149080"/>
            <a:ext cx="3744416" cy="2107968"/>
          </a:xfrm>
          <a:prstGeom prst="rect">
            <a:avLst/>
          </a:prstGeom>
          <a:noFill/>
        </p:spPr>
      </p:pic>
      <p:pic>
        <p:nvPicPr>
          <p:cNvPr id="5" name="Picture 3" descr="C:\Users\Сергей\Desktop\фото\IMG_3960-1.jpg"/>
          <p:cNvPicPr>
            <a:picLocks noChangeAspect="1" noChangeArrowheads="1"/>
          </p:cNvPicPr>
          <p:nvPr/>
        </p:nvPicPr>
        <p:blipFill>
          <a:blip r:embed="rId3" cstate="email"/>
          <a:srcRect/>
          <a:stretch>
            <a:fillRect/>
          </a:stretch>
        </p:blipFill>
        <p:spPr bwMode="auto">
          <a:xfrm>
            <a:off x="5076056" y="4077072"/>
            <a:ext cx="3635896" cy="222923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5"/>
            <a:ext cx="8352928" cy="2585323"/>
          </a:xfrm>
          <a:prstGeom prst="rect">
            <a:avLst/>
          </a:prstGeom>
        </p:spPr>
        <p:txBody>
          <a:bodyPr wrap="square">
            <a:spAutoFit/>
          </a:bodyPr>
          <a:lstStyle/>
          <a:p>
            <a:pPr algn="ctr"/>
            <a:r>
              <a:rPr lang="ru-RU" b="1" dirty="0" smtClean="0">
                <a:solidFill>
                  <a:schemeClr val="accent1">
                    <a:lumMod val="50000"/>
                  </a:schemeClr>
                </a:solidFill>
              </a:rPr>
              <a:t>Гимнастика – это занятия физическими упражнениями для увеличения гибкости</a:t>
            </a:r>
            <a:r>
              <a:rPr lang="ru-RU" b="1" dirty="0">
                <a:solidFill>
                  <a:schemeClr val="accent1">
                    <a:lumMod val="50000"/>
                  </a:schemeClr>
                </a:solidFill>
              </a:rPr>
              <a:t>. Выполняя упражнения на растяжку, гибкость тела повышается на 10-12 %. Мышцы благодаря </a:t>
            </a:r>
            <a:r>
              <a:rPr lang="ru-RU" b="1" dirty="0" err="1">
                <a:solidFill>
                  <a:schemeClr val="accent1">
                    <a:lumMod val="50000"/>
                  </a:schemeClr>
                </a:solidFill>
              </a:rPr>
              <a:t>стрейчингу</a:t>
            </a:r>
            <a:r>
              <a:rPr lang="ru-RU" b="1" dirty="0">
                <a:solidFill>
                  <a:schemeClr val="accent1">
                    <a:lumMod val="50000"/>
                  </a:schemeClr>
                </a:solidFill>
              </a:rPr>
              <a:t> наращиваются быстрее, да и настроение во время занятий значительно улучшается. Растяжка — отличный способ снять накопившееся напряжение и стресс. Кроме того, </a:t>
            </a:r>
            <a:r>
              <a:rPr lang="ru-RU" b="1" dirty="0">
                <a:solidFill>
                  <a:schemeClr val="accent1">
                    <a:lumMod val="50000"/>
                  </a:schemeClr>
                </a:solidFill>
                <a:hlinkClick r:id="rId2"/>
              </a:rPr>
              <a:t>физические упражнения</a:t>
            </a:r>
            <a:r>
              <a:rPr lang="ru-RU" b="1" dirty="0">
                <a:solidFill>
                  <a:schemeClr val="accent1">
                    <a:lumMod val="50000"/>
                  </a:schemeClr>
                </a:solidFill>
              </a:rPr>
              <a:t> на гибкость полезны для суставов, повышают их эластичность. При </a:t>
            </a:r>
            <a:r>
              <a:rPr lang="ru-RU" b="1" dirty="0" err="1">
                <a:solidFill>
                  <a:schemeClr val="accent1">
                    <a:lumMod val="50000"/>
                  </a:schemeClr>
                </a:solidFill>
              </a:rPr>
              <a:t>стрейчинге</a:t>
            </a:r>
            <a:r>
              <a:rPr lang="ru-RU" b="1" dirty="0">
                <a:solidFill>
                  <a:schemeClr val="accent1">
                    <a:lumMod val="50000"/>
                  </a:schemeClr>
                </a:solidFill>
              </a:rPr>
              <a:t> усиливается циркуляция крови в области суставов, они становятся стойкими, что уменьшает риск получения травм во время занятий спортом.</a:t>
            </a:r>
          </a:p>
        </p:txBody>
      </p:sp>
      <p:pic>
        <p:nvPicPr>
          <p:cNvPr id="3" name="Picture 2" descr="C:\Users\Сергей\Desktop\фото\P1080991.JPG"/>
          <p:cNvPicPr>
            <a:picLocks noChangeAspect="1" noChangeArrowheads="1"/>
          </p:cNvPicPr>
          <p:nvPr/>
        </p:nvPicPr>
        <p:blipFill>
          <a:blip r:embed="rId3" cstate="email"/>
          <a:srcRect/>
          <a:stretch>
            <a:fillRect/>
          </a:stretch>
        </p:blipFill>
        <p:spPr bwMode="auto">
          <a:xfrm>
            <a:off x="395536" y="3645024"/>
            <a:ext cx="3840427" cy="2880320"/>
          </a:xfrm>
          <a:prstGeom prst="rect">
            <a:avLst/>
          </a:prstGeom>
          <a:noFill/>
          <a:ln>
            <a:solidFill>
              <a:schemeClr val="accent1"/>
            </a:solidFill>
          </a:ln>
        </p:spPr>
      </p:pic>
      <p:pic>
        <p:nvPicPr>
          <p:cNvPr id="4" name="Picture 3" descr="C:\Users\Сергей\Desktop\фото\P1080990.JPG"/>
          <p:cNvPicPr>
            <a:picLocks noChangeAspect="1" noChangeArrowheads="1"/>
          </p:cNvPicPr>
          <p:nvPr/>
        </p:nvPicPr>
        <p:blipFill>
          <a:blip r:embed="rId4" cstate="email"/>
          <a:srcRect/>
          <a:stretch>
            <a:fillRect/>
          </a:stretch>
        </p:blipFill>
        <p:spPr bwMode="auto">
          <a:xfrm>
            <a:off x="4860032" y="3789040"/>
            <a:ext cx="3851920" cy="2888940"/>
          </a:xfrm>
          <a:prstGeom prst="rect">
            <a:avLst/>
          </a:prstGeom>
          <a:noFill/>
          <a:ln>
            <a:solidFill>
              <a:schemeClr val="accent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5"/>
            <a:ext cx="8208912" cy="1938992"/>
          </a:xfrm>
          <a:prstGeom prst="rect">
            <a:avLst/>
          </a:prstGeom>
        </p:spPr>
        <p:txBody>
          <a:bodyPr wrap="square">
            <a:spAutoFit/>
          </a:bodyPr>
          <a:lstStyle/>
          <a:p>
            <a:pPr algn="ctr"/>
            <a:r>
              <a:rPr lang="ru-RU" sz="2000" b="1" dirty="0" smtClean="0">
                <a:solidFill>
                  <a:schemeClr val="accent1">
                    <a:lumMod val="50000"/>
                  </a:schemeClr>
                </a:solidFill>
              </a:rPr>
              <a:t>Бальные танцы- это не только спорт, это ещё и </a:t>
            </a:r>
            <a:r>
              <a:rPr lang="ru-RU" sz="2000" b="1" dirty="0" err="1" smtClean="0">
                <a:solidFill>
                  <a:schemeClr val="accent1">
                    <a:lumMod val="50000"/>
                  </a:schemeClr>
                </a:solidFill>
              </a:rPr>
              <a:t>всесторонее</a:t>
            </a:r>
            <a:r>
              <a:rPr lang="ru-RU" sz="2000" b="1" dirty="0" smtClean="0">
                <a:solidFill>
                  <a:schemeClr val="accent1">
                    <a:lumMod val="50000"/>
                  </a:schemeClr>
                </a:solidFill>
              </a:rPr>
              <a:t> воспитание: мальчики учатся общению с девочками, девочки учатся ухаживать за собой, быть привлекательными для противоположного пола. Также бальные танцы прививают детям чувство ритма, эстетический вкус, галантность, вежливость и укрепляют здоровье. </a:t>
            </a:r>
            <a:endParaRPr lang="ru-RU" sz="2000" b="1" dirty="0">
              <a:solidFill>
                <a:schemeClr val="accent1">
                  <a:lumMod val="50000"/>
                </a:schemeClr>
              </a:solidFill>
            </a:endParaRPr>
          </a:p>
        </p:txBody>
      </p:sp>
      <p:pic>
        <p:nvPicPr>
          <p:cNvPr id="3" name="Picture 2" descr="C:\Users\Сергей\Desktop\фото\P1090004.JPG"/>
          <p:cNvPicPr>
            <a:picLocks noChangeAspect="1" noChangeArrowheads="1"/>
          </p:cNvPicPr>
          <p:nvPr/>
        </p:nvPicPr>
        <p:blipFill>
          <a:blip r:embed="rId2" cstate="email"/>
          <a:srcRect/>
          <a:stretch>
            <a:fillRect/>
          </a:stretch>
        </p:blipFill>
        <p:spPr bwMode="auto">
          <a:xfrm>
            <a:off x="323528" y="2852936"/>
            <a:ext cx="4019939" cy="3014954"/>
          </a:xfrm>
          <a:prstGeom prst="rect">
            <a:avLst/>
          </a:prstGeom>
          <a:noFill/>
        </p:spPr>
      </p:pic>
      <p:pic>
        <p:nvPicPr>
          <p:cNvPr id="4" name="Picture 3" descr="G:\поликарпова\P1060776.JPG"/>
          <p:cNvPicPr>
            <a:picLocks noChangeAspect="1" noChangeArrowheads="1"/>
          </p:cNvPicPr>
          <p:nvPr/>
        </p:nvPicPr>
        <p:blipFill>
          <a:blip r:embed="rId3" cstate="email"/>
          <a:srcRect/>
          <a:stretch>
            <a:fillRect/>
          </a:stretch>
        </p:blipFill>
        <p:spPr bwMode="auto">
          <a:xfrm>
            <a:off x="4716016" y="3933056"/>
            <a:ext cx="4056788" cy="244827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2"/>
            <a:ext cx="9144000" cy="3139321"/>
          </a:xfrm>
          <a:prstGeom prst="rect">
            <a:avLst/>
          </a:prstGeom>
        </p:spPr>
        <p:txBody>
          <a:bodyPr wrap="square">
            <a:spAutoFit/>
          </a:bodyPr>
          <a:lstStyle/>
          <a:p>
            <a:pPr algn="ctr"/>
            <a:r>
              <a:rPr lang="ru-RU" b="1" dirty="0" smtClean="0">
                <a:solidFill>
                  <a:schemeClr val="accent1">
                    <a:lumMod val="50000"/>
                  </a:schemeClr>
                </a:solidFill>
              </a:rPr>
              <a:t>Степ аэробика - один из самых простых и эффективных стилей в аэробике. Степ аэробика оказывает положительное действие на весь организм, укрепляя дыхательную, сердечнососудистую, мышечную и нервную системы, а также нормализуя артериальное давление и деятельность вестибулярного аппарата. Все упражнения в степ аэробике направлены на тренировку мышц сердца и выработку лучшей координации движений. Главное отличие степ аэробики от классической - выполняя аналогичные упражнения, можно достичь гораздо большей нагрузки и результат даст о себе знать намного быстрее. Степ аэробика воздействует на тело комплексно, при этом деликатно корректирует форму ног, развивая нужную группу мышц. Тело становится более стройным, гибким, пластичным и выносливым.</a:t>
            </a:r>
            <a:endParaRPr lang="ru-RU" dirty="0">
              <a:solidFill>
                <a:schemeClr val="accent1">
                  <a:lumMod val="50000"/>
                </a:schemeClr>
              </a:solidFill>
            </a:endParaRPr>
          </a:p>
        </p:txBody>
      </p:sp>
      <p:pic>
        <p:nvPicPr>
          <p:cNvPr id="3" name="Picture 3" descr="C:\Users\Сергей\Desktop\фото\P1080986.JPG"/>
          <p:cNvPicPr>
            <a:picLocks noChangeAspect="1" noChangeArrowheads="1"/>
          </p:cNvPicPr>
          <p:nvPr/>
        </p:nvPicPr>
        <p:blipFill>
          <a:blip r:embed="rId2" cstate="email"/>
          <a:srcRect/>
          <a:stretch>
            <a:fillRect/>
          </a:stretch>
        </p:blipFill>
        <p:spPr bwMode="auto">
          <a:xfrm>
            <a:off x="1115616" y="4005064"/>
            <a:ext cx="3456384" cy="2592288"/>
          </a:xfrm>
          <a:prstGeom prst="rect">
            <a:avLst/>
          </a:prstGeom>
          <a:noFill/>
        </p:spPr>
      </p:pic>
      <p:pic>
        <p:nvPicPr>
          <p:cNvPr id="4" name="Picture 4" descr="C:\Users\Сергей\Desktop\фото\P1080987.JPG"/>
          <p:cNvPicPr>
            <a:picLocks noChangeAspect="1" noChangeArrowheads="1"/>
          </p:cNvPicPr>
          <p:nvPr/>
        </p:nvPicPr>
        <p:blipFill>
          <a:blip r:embed="rId3" cstate="email"/>
          <a:srcRect/>
          <a:stretch>
            <a:fillRect/>
          </a:stretch>
        </p:blipFill>
        <p:spPr bwMode="auto">
          <a:xfrm>
            <a:off x="5076056" y="4005064"/>
            <a:ext cx="3384376" cy="253828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280920" cy="1523494"/>
          </a:xfrm>
          <a:prstGeom prst="rect">
            <a:avLst/>
          </a:prstGeom>
        </p:spPr>
        <p:txBody>
          <a:bodyPr wrap="square">
            <a:spAutoFit/>
          </a:bodyPr>
          <a:lstStyle/>
          <a:p>
            <a:pPr algn="ctr"/>
            <a:r>
              <a:rPr lang="ru-RU" sz="2400" b="1" i="1" dirty="0" smtClean="0">
                <a:solidFill>
                  <a:schemeClr val="accent1">
                    <a:lumMod val="50000"/>
                  </a:schemeClr>
                </a:solidFill>
                <a:latin typeface="Georgia" pitchFamily="18" charset="0"/>
              </a:rPr>
              <a:t>Традиционные  конкурсы, фестивали, праздники.</a:t>
            </a:r>
            <a:endParaRPr lang="ru-RU" sz="2400" i="1" dirty="0" smtClean="0">
              <a:solidFill>
                <a:schemeClr val="accent1">
                  <a:lumMod val="50000"/>
                </a:schemeClr>
              </a:solidFill>
              <a:latin typeface="Georgia" pitchFamily="18" charset="0"/>
            </a:endParaRPr>
          </a:p>
          <a:p>
            <a:pPr algn="ctr"/>
            <a:endParaRPr lang="ru-RU" dirty="0" smtClean="0">
              <a:solidFill>
                <a:srgbClr val="FF9900"/>
              </a:solidFill>
              <a:latin typeface="Georgia" pitchFamily="18" charset="0"/>
            </a:endParaRPr>
          </a:p>
          <a:p>
            <a:pPr algn="ctr">
              <a:spcBef>
                <a:spcPct val="50000"/>
              </a:spcBef>
            </a:pPr>
            <a:endParaRPr lang="ru-RU" dirty="0"/>
          </a:p>
        </p:txBody>
      </p:sp>
      <p:pic>
        <p:nvPicPr>
          <p:cNvPr id="3" name="Picture 2" descr="G:\поликарпова\S8001241.JPG"/>
          <p:cNvPicPr>
            <a:picLocks noChangeAspect="1" noChangeArrowheads="1"/>
          </p:cNvPicPr>
          <p:nvPr/>
        </p:nvPicPr>
        <p:blipFill>
          <a:blip r:embed="rId2" cstate="email"/>
          <a:srcRect/>
          <a:stretch>
            <a:fillRect/>
          </a:stretch>
        </p:blipFill>
        <p:spPr bwMode="auto">
          <a:xfrm>
            <a:off x="1547664" y="1916832"/>
            <a:ext cx="2664296" cy="1998222"/>
          </a:xfrm>
          <a:prstGeom prst="rect">
            <a:avLst/>
          </a:prstGeom>
          <a:noFill/>
        </p:spPr>
      </p:pic>
      <p:pic>
        <p:nvPicPr>
          <p:cNvPr id="4" name="Picture 3" descr="G:\поликарпова\S8001243.JPG"/>
          <p:cNvPicPr>
            <a:picLocks noChangeAspect="1" noChangeArrowheads="1"/>
          </p:cNvPicPr>
          <p:nvPr/>
        </p:nvPicPr>
        <p:blipFill>
          <a:blip r:embed="rId3" cstate="email"/>
          <a:srcRect/>
          <a:stretch>
            <a:fillRect/>
          </a:stretch>
        </p:blipFill>
        <p:spPr bwMode="auto">
          <a:xfrm>
            <a:off x="4788024" y="1916832"/>
            <a:ext cx="2760307" cy="2070230"/>
          </a:xfrm>
          <a:prstGeom prst="rect">
            <a:avLst/>
          </a:prstGeom>
          <a:noFill/>
        </p:spPr>
      </p:pic>
      <p:pic>
        <p:nvPicPr>
          <p:cNvPr id="5" name="Picture 8" descr="S6005709"/>
          <p:cNvPicPr>
            <a:picLocks noChangeAspect="1" noChangeArrowheads="1"/>
          </p:cNvPicPr>
          <p:nvPr/>
        </p:nvPicPr>
        <p:blipFill>
          <a:blip r:embed="rId4" cstate="email"/>
          <a:srcRect/>
          <a:stretch>
            <a:fillRect/>
          </a:stretch>
        </p:blipFill>
        <p:spPr bwMode="auto">
          <a:xfrm>
            <a:off x="395536" y="4437112"/>
            <a:ext cx="2663825" cy="1997075"/>
          </a:xfrm>
          <a:prstGeom prst="rect">
            <a:avLst/>
          </a:prstGeom>
          <a:noFill/>
          <a:ln w="38100" cmpd="dbl">
            <a:solidFill>
              <a:srgbClr val="FF9900"/>
            </a:solidFill>
            <a:miter lim="800000"/>
            <a:headEnd/>
            <a:tailEnd/>
          </a:ln>
        </p:spPr>
      </p:pic>
      <p:pic>
        <p:nvPicPr>
          <p:cNvPr id="6" name="Picture 7" descr="S6005667"/>
          <p:cNvPicPr>
            <a:picLocks noChangeAspect="1" noChangeArrowheads="1"/>
          </p:cNvPicPr>
          <p:nvPr/>
        </p:nvPicPr>
        <p:blipFill>
          <a:blip r:embed="rId5" cstate="email"/>
          <a:srcRect/>
          <a:stretch>
            <a:fillRect/>
          </a:stretch>
        </p:blipFill>
        <p:spPr bwMode="auto">
          <a:xfrm>
            <a:off x="3347864" y="4725144"/>
            <a:ext cx="2590800" cy="1944687"/>
          </a:xfrm>
          <a:prstGeom prst="rect">
            <a:avLst/>
          </a:prstGeom>
          <a:noFill/>
          <a:ln w="38100" cmpd="dbl">
            <a:solidFill>
              <a:srgbClr val="FF9900"/>
            </a:solidFill>
            <a:miter lim="800000"/>
            <a:headEnd/>
            <a:tailEnd/>
          </a:ln>
        </p:spPr>
      </p:pic>
      <p:pic>
        <p:nvPicPr>
          <p:cNvPr id="7" name="Picture 6" descr="S6005748"/>
          <p:cNvPicPr>
            <a:picLocks noChangeAspect="1" noChangeArrowheads="1"/>
          </p:cNvPicPr>
          <p:nvPr/>
        </p:nvPicPr>
        <p:blipFill>
          <a:blip r:embed="rId6" cstate="email"/>
          <a:srcRect/>
          <a:stretch>
            <a:fillRect/>
          </a:stretch>
        </p:blipFill>
        <p:spPr bwMode="auto">
          <a:xfrm>
            <a:off x="6228184" y="4509120"/>
            <a:ext cx="2679093" cy="1731144"/>
          </a:xfrm>
          <a:prstGeom prst="rect">
            <a:avLst/>
          </a:prstGeom>
          <a:noFill/>
          <a:ln w="38100" cmpd="dbl">
            <a:solidFill>
              <a:srgbClr val="FF9900"/>
            </a:solidFill>
            <a:miter lim="800000"/>
            <a:headEnd/>
            <a:tailEnd/>
          </a:ln>
        </p:spPr>
      </p:pic>
      <p:sp>
        <p:nvSpPr>
          <p:cNvPr id="8" name="TextBox 7"/>
          <p:cNvSpPr txBox="1"/>
          <p:nvPr/>
        </p:nvSpPr>
        <p:spPr>
          <a:xfrm>
            <a:off x="3347864" y="1439065"/>
            <a:ext cx="2808312" cy="369332"/>
          </a:xfrm>
          <a:prstGeom prst="rect">
            <a:avLst/>
          </a:prstGeom>
          <a:noFill/>
        </p:spPr>
        <p:txBody>
          <a:bodyPr wrap="square" rtlCol="0">
            <a:spAutoFit/>
          </a:bodyPr>
          <a:lstStyle/>
          <a:p>
            <a:pPr algn="ctr">
              <a:spcBef>
                <a:spcPct val="50000"/>
              </a:spcBef>
            </a:pPr>
            <a:r>
              <a:rPr lang="ru-RU" dirty="0" smtClean="0">
                <a:solidFill>
                  <a:schemeClr val="tx2"/>
                </a:solidFill>
              </a:rPr>
              <a:t>День знания</a:t>
            </a:r>
            <a:endParaRPr lang="ru-RU" dirty="0">
              <a:solidFill>
                <a:schemeClr val="tx2"/>
              </a:solidFill>
            </a:endParaRPr>
          </a:p>
        </p:txBody>
      </p:sp>
      <p:sp>
        <p:nvSpPr>
          <p:cNvPr id="9" name="TextBox 8"/>
          <p:cNvSpPr txBox="1"/>
          <p:nvPr/>
        </p:nvSpPr>
        <p:spPr>
          <a:xfrm>
            <a:off x="3428256" y="1412776"/>
            <a:ext cx="2808312" cy="369332"/>
          </a:xfrm>
          <a:prstGeom prst="rect">
            <a:avLst/>
          </a:prstGeom>
          <a:noFill/>
        </p:spPr>
        <p:txBody>
          <a:bodyPr wrap="square" rtlCol="0">
            <a:spAutoFit/>
          </a:bodyPr>
          <a:lstStyle/>
          <a:p>
            <a:endParaRPr lang="ru-RU" dirty="0"/>
          </a:p>
        </p:txBody>
      </p:sp>
      <p:sp>
        <p:nvSpPr>
          <p:cNvPr id="10" name="Прямоугольник 9"/>
          <p:cNvSpPr/>
          <p:nvPr/>
        </p:nvSpPr>
        <p:spPr>
          <a:xfrm>
            <a:off x="3078642" y="4149080"/>
            <a:ext cx="2986715" cy="369332"/>
          </a:xfrm>
          <a:prstGeom prst="rect">
            <a:avLst/>
          </a:prstGeom>
        </p:spPr>
        <p:txBody>
          <a:bodyPr wrap="square">
            <a:spAutoFit/>
          </a:bodyPr>
          <a:lstStyle/>
          <a:p>
            <a:pPr>
              <a:spcBef>
                <a:spcPct val="50000"/>
              </a:spcBef>
            </a:pPr>
            <a:r>
              <a:rPr lang="ru-RU" dirty="0">
                <a:solidFill>
                  <a:schemeClr val="tx2"/>
                </a:solidFill>
              </a:rPr>
              <a:t>Праздник «Золотая осень»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7" descr="P4242665"/>
          <p:cNvPicPr>
            <a:picLocks noChangeAspect="1" noChangeArrowheads="1"/>
          </p:cNvPicPr>
          <p:nvPr/>
        </p:nvPicPr>
        <p:blipFill>
          <a:blip r:embed="rId2" cstate="email"/>
          <a:srcRect/>
          <a:stretch>
            <a:fillRect/>
          </a:stretch>
        </p:blipFill>
        <p:spPr bwMode="auto">
          <a:xfrm>
            <a:off x="3347864" y="2204864"/>
            <a:ext cx="3024187" cy="1989137"/>
          </a:xfrm>
          <a:prstGeom prst="rect">
            <a:avLst/>
          </a:prstGeom>
          <a:noFill/>
          <a:ln w="38100" cmpd="dbl">
            <a:solidFill>
              <a:schemeClr val="accent1"/>
            </a:solidFill>
            <a:miter lim="800000"/>
            <a:headEnd/>
            <a:tailEnd/>
          </a:ln>
        </p:spPr>
      </p:pic>
      <p:pic>
        <p:nvPicPr>
          <p:cNvPr id="3" name="Picture 13" descr="P4242670"/>
          <p:cNvPicPr>
            <a:picLocks noChangeAspect="1" noChangeArrowheads="1"/>
          </p:cNvPicPr>
          <p:nvPr/>
        </p:nvPicPr>
        <p:blipFill>
          <a:blip r:embed="rId3" cstate="email"/>
          <a:srcRect/>
          <a:stretch>
            <a:fillRect/>
          </a:stretch>
        </p:blipFill>
        <p:spPr bwMode="auto">
          <a:xfrm>
            <a:off x="899592" y="4509120"/>
            <a:ext cx="3529012" cy="2132013"/>
          </a:xfrm>
          <a:prstGeom prst="rect">
            <a:avLst/>
          </a:prstGeom>
          <a:noFill/>
          <a:ln w="38100" cmpd="dbl">
            <a:solidFill>
              <a:schemeClr val="accent1"/>
            </a:solidFill>
            <a:miter lim="800000"/>
            <a:headEnd/>
            <a:tailEnd/>
          </a:ln>
        </p:spPr>
      </p:pic>
      <p:pic>
        <p:nvPicPr>
          <p:cNvPr id="4" name="Picture 14" descr="P3252577"/>
          <p:cNvPicPr>
            <a:picLocks noChangeAspect="1" noChangeArrowheads="1"/>
          </p:cNvPicPr>
          <p:nvPr/>
        </p:nvPicPr>
        <p:blipFill>
          <a:blip r:embed="rId4" cstate="email"/>
          <a:srcRect/>
          <a:stretch>
            <a:fillRect/>
          </a:stretch>
        </p:blipFill>
        <p:spPr bwMode="auto">
          <a:xfrm>
            <a:off x="5364088" y="4437112"/>
            <a:ext cx="3024336" cy="2268716"/>
          </a:xfrm>
          <a:prstGeom prst="rect">
            <a:avLst/>
          </a:prstGeom>
          <a:noFill/>
          <a:ln w="38100" cmpd="dbl">
            <a:solidFill>
              <a:schemeClr val="accent1"/>
            </a:solidFill>
            <a:miter lim="800000"/>
            <a:headEnd/>
            <a:tailEnd/>
          </a:ln>
        </p:spPr>
      </p:pic>
      <p:sp>
        <p:nvSpPr>
          <p:cNvPr id="5" name="Прямоугольник 4"/>
          <p:cNvSpPr/>
          <p:nvPr/>
        </p:nvSpPr>
        <p:spPr>
          <a:xfrm>
            <a:off x="251520" y="764705"/>
            <a:ext cx="8640960" cy="461665"/>
          </a:xfrm>
          <a:prstGeom prst="rect">
            <a:avLst/>
          </a:prstGeom>
        </p:spPr>
        <p:txBody>
          <a:bodyPr wrap="square">
            <a:spAutoFit/>
          </a:bodyPr>
          <a:lstStyle/>
          <a:p>
            <a:pPr algn="ctr">
              <a:spcBef>
                <a:spcPct val="50000"/>
              </a:spcBef>
            </a:pPr>
            <a:r>
              <a:rPr lang="ru-RU" sz="2400" b="1" i="1" dirty="0" smtClean="0">
                <a:solidFill>
                  <a:schemeClr val="accent1">
                    <a:lumMod val="50000"/>
                  </a:schemeClr>
                </a:solidFill>
                <a:latin typeface="Georgia" pitchFamily="18" charset="0"/>
              </a:rPr>
              <a:t>Традиционные  конкурсы, фестивали, праздники.</a:t>
            </a:r>
            <a:endParaRPr lang="ru-RU" sz="2400" b="1" i="1" dirty="0">
              <a:solidFill>
                <a:schemeClr val="accent1">
                  <a:lumMod val="50000"/>
                </a:schemeClr>
              </a:solidFill>
              <a:latin typeface="Georgia" pitchFamily="18" charset="0"/>
            </a:endParaRPr>
          </a:p>
        </p:txBody>
      </p:sp>
      <p:sp>
        <p:nvSpPr>
          <p:cNvPr id="6" name="Прямоугольник 5"/>
          <p:cNvSpPr/>
          <p:nvPr/>
        </p:nvSpPr>
        <p:spPr>
          <a:xfrm>
            <a:off x="1187624" y="1628800"/>
            <a:ext cx="7488832" cy="369332"/>
          </a:xfrm>
          <a:prstGeom prst="rect">
            <a:avLst/>
          </a:prstGeom>
        </p:spPr>
        <p:txBody>
          <a:bodyPr wrap="square">
            <a:spAutoFit/>
          </a:bodyPr>
          <a:lstStyle/>
          <a:p>
            <a:pPr>
              <a:spcBef>
                <a:spcPct val="50000"/>
              </a:spcBef>
            </a:pPr>
            <a:r>
              <a:rPr lang="ru-RU" b="1" dirty="0">
                <a:solidFill>
                  <a:schemeClr val="tx2"/>
                </a:solidFill>
              </a:rPr>
              <a:t>День науки «Да здравствуют науки, искусство, человечность!»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3"/>
            <a:ext cx="9612560" cy="461665"/>
          </a:xfrm>
          <a:prstGeom prst="rect">
            <a:avLst/>
          </a:prstGeom>
        </p:spPr>
        <p:txBody>
          <a:bodyPr wrap="square">
            <a:spAutoFit/>
          </a:bodyPr>
          <a:lstStyle/>
          <a:p>
            <a:pPr algn="ctr">
              <a:spcBef>
                <a:spcPct val="50000"/>
              </a:spcBef>
            </a:pPr>
            <a:r>
              <a:rPr lang="ru-RU" sz="2400" b="1" i="1" dirty="0" smtClean="0">
                <a:solidFill>
                  <a:schemeClr val="accent1">
                    <a:lumMod val="50000"/>
                  </a:schemeClr>
                </a:solidFill>
                <a:latin typeface="Georgia" pitchFamily="18" charset="0"/>
              </a:rPr>
              <a:t>Традиционные  конкурсы, фестивали, праздники.</a:t>
            </a:r>
            <a:endParaRPr lang="ru-RU" sz="2400" b="1" i="1" dirty="0">
              <a:solidFill>
                <a:schemeClr val="accent1">
                  <a:lumMod val="50000"/>
                </a:schemeClr>
              </a:solidFill>
              <a:latin typeface="Georgia" pitchFamily="18" charset="0"/>
            </a:endParaRPr>
          </a:p>
        </p:txBody>
      </p:sp>
      <p:pic>
        <p:nvPicPr>
          <p:cNvPr id="3" name="Picture 16" descr="P4293696"/>
          <p:cNvPicPr>
            <a:picLocks noChangeAspect="1" noChangeArrowheads="1"/>
          </p:cNvPicPr>
          <p:nvPr/>
        </p:nvPicPr>
        <p:blipFill>
          <a:blip r:embed="rId2" cstate="email"/>
          <a:srcRect/>
          <a:stretch>
            <a:fillRect/>
          </a:stretch>
        </p:blipFill>
        <p:spPr bwMode="auto">
          <a:xfrm>
            <a:off x="683568" y="1556792"/>
            <a:ext cx="2160587" cy="1620837"/>
          </a:xfrm>
          <a:prstGeom prst="rect">
            <a:avLst/>
          </a:prstGeom>
          <a:noFill/>
          <a:ln w="38100" cmpd="dbl">
            <a:solidFill>
              <a:schemeClr val="accent1"/>
            </a:solidFill>
            <a:miter lim="800000"/>
            <a:headEnd/>
            <a:tailEnd/>
          </a:ln>
        </p:spPr>
      </p:pic>
      <p:pic>
        <p:nvPicPr>
          <p:cNvPr id="4" name="Picture 20" descr="P4293698"/>
          <p:cNvPicPr>
            <a:picLocks noChangeAspect="1" noChangeArrowheads="1"/>
          </p:cNvPicPr>
          <p:nvPr/>
        </p:nvPicPr>
        <p:blipFill>
          <a:blip r:embed="rId3" cstate="email"/>
          <a:srcRect/>
          <a:stretch>
            <a:fillRect/>
          </a:stretch>
        </p:blipFill>
        <p:spPr bwMode="auto">
          <a:xfrm>
            <a:off x="3275856" y="1556792"/>
            <a:ext cx="2160587" cy="1620837"/>
          </a:xfrm>
          <a:prstGeom prst="rect">
            <a:avLst/>
          </a:prstGeom>
          <a:noFill/>
          <a:ln w="38100" cmpd="dbl">
            <a:solidFill>
              <a:schemeClr val="accent1"/>
            </a:solidFill>
            <a:miter lim="800000"/>
            <a:headEnd/>
            <a:tailEnd/>
          </a:ln>
        </p:spPr>
      </p:pic>
      <p:sp>
        <p:nvSpPr>
          <p:cNvPr id="5" name="TextBox 4"/>
          <p:cNvSpPr txBox="1"/>
          <p:nvPr/>
        </p:nvSpPr>
        <p:spPr>
          <a:xfrm>
            <a:off x="323528" y="3501008"/>
            <a:ext cx="5112568" cy="646331"/>
          </a:xfrm>
          <a:prstGeom prst="rect">
            <a:avLst/>
          </a:prstGeom>
          <a:noFill/>
        </p:spPr>
        <p:txBody>
          <a:bodyPr wrap="square" rtlCol="0">
            <a:spAutoFit/>
          </a:bodyPr>
          <a:lstStyle/>
          <a:p>
            <a:pPr algn="ctr">
              <a:spcBef>
                <a:spcPct val="50000"/>
              </a:spcBef>
            </a:pPr>
            <a:r>
              <a:rPr lang="ru-RU" dirty="0" smtClean="0">
                <a:solidFill>
                  <a:schemeClr val="accent1">
                    <a:lumMod val="50000"/>
                  </a:schemeClr>
                </a:solidFill>
              </a:rPr>
              <a:t>Прощание с младшей школой«Вот и взрослыми мы стали».</a:t>
            </a:r>
            <a:endParaRPr lang="ru-RU" dirty="0">
              <a:solidFill>
                <a:schemeClr val="accent1">
                  <a:lumMod val="50000"/>
                </a:schemeClr>
              </a:solidFill>
            </a:endParaRPr>
          </a:p>
        </p:txBody>
      </p:sp>
      <p:pic>
        <p:nvPicPr>
          <p:cNvPr id="6" name="Picture 17" descr="P3072064"/>
          <p:cNvPicPr>
            <a:picLocks noChangeAspect="1" noChangeArrowheads="1"/>
          </p:cNvPicPr>
          <p:nvPr/>
        </p:nvPicPr>
        <p:blipFill>
          <a:blip r:embed="rId4" cstate="email"/>
          <a:srcRect/>
          <a:stretch>
            <a:fillRect/>
          </a:stretch>
        </p:blipFill>
        <p:spPr bwMode="auto">
          <a:xfrm>
            <a:off x="6300788" y="1412875"/>
            <a:ext cx="2287587" cy="1716088"/>
          </a:xfrm>
          <a:prstGeom prst="rect">
            <a:avLst/>
          </a:prstGeom>
          <a:noFill/>
          <a:ln w="38100" cmpd="dbl">
            <a:solidFill>
              <a:srgbClr val="FF9900"/>
            </a:solidFill>
            <a:miter lim="800000"/>
            <a:headEnd/>
            <a:tailEnd/>
          </a:ln>
        </p:spPr>
      </p:pic>
      <p:sp>
        <p:nvSpPr>
          <p:cNvPr id="7" name="Прямоугольник 6"/>
          <p:cNvSpPr/>
          <p:nvPr/>
        </p:nvSpPr>
        <p:spPr>
          <a:xfrm>
            <a:off x="6732240" y="3244334"/>
            <a:ext cx="2088232" cy="646331"/>
          </a:xfrm>
          <a:prstGeom prst="rect">
            <a:avLst/>
          </a:prstGeom>
        </p:spPr>
        <p:txBody>
          <a:bodyPr wrap="square">
            <a:spAutoFit/>
          </a:bodyPr>
          <a:lstStyle/>
          <a:p>
            <a:pPr algn="ctr">
              <a:spcBef>
                <a:spcPct val="50000"/>
              </a:spcBef>
            </a:pPr>
            <a:r>
              <a:rPr lang="ru-RU" dirty="0" smtClean="0">
                <a:solidFill>
                  <a:schemeClr val="accent1">
                    <a:lumMod val="50000"/>
                  </a:schemeClr>
                </a:solidFill>
              </a:rPr>
              <a:t>Женский день 8 марта</a:t>
            </a:r>
            <a:endParaRPr lang="ru-RU" dirty="0">
              <a:solidFill>
                <a:schemeClr val="accent1">
                  <a:lumMod val="50000"/>
                </a:schemeClr>
              </a:solidFill>
            </a:endParaRPr>
          </a:p>
        </p:txBody>
      </p:sp>
      <p:pic>
        <p:nvPicPr>
          <p:cNvPr id="8" name="Picture 24" descr="P5252221"/>
          <p:cNvPicPr>
            <a:picLocks noChangeAspect="1" noChangeArrowheads="1"/>
          </p:cNvPicPr>
          <p:nvPr/>
        </p:nvPicPr>
        <p:blipFill>
          <a:blip r:embed="rId5" cstate="email"/>
          <a:srcRect/>
          <a:stretch>
            <a:fillRect/>
          </a:stretch>
        </p:blipFill>
        <p:spPr bwMode="auto">
          <a:xfrm>
            <a:off x="468313" y="4724400"/>
            <a:ext cx="1873250" cy="1279525"/>
          </a:xfrm>
          <a:prstGeom prst="rect">
            <a:avLst/>
          </a:prstGeom>
          <a:noFill/>
          <a:ln w="38100" cmpd="dbl">
            <a:solidFill>
              <a:schemeClr val="accent1"/>
            </a:solidFill>
            <a:miter lim="800000"/>
            <a:headEnd/>
            <a:tailEnd/>
          </a:ln>
        </p:spPr>
      </p:pic>
      <p:pic>
        <p:nvPicPr>
          <p:cNvPr id="9" name="Picture 9" descr="CIMG0751"/>
          <p:cNvPicPr>
            <a:picLocks noChangeAspect="1" noChangeArrowheads="1"/>
          </p:cNvPicPr>
          <p:nvPr/>
        </p:nvPicPr>
        <p:blipFill>
          <a:blip r:embed="rId6" cstate="email"/>
          <a:srcRect/>
          <a:stretch>
            <a:fillRect/>
          </a:stretch>
        </p:blipFill>
        <p:spPr bwMode="auto">
          <a:xfrm>
            <a:off x="2339752" y="4221088"/>
            <a:ext cx="1873250" cy="1246188"/>
          </a:xfrm>
          <a:prstGeom prst="rect">
            <a:avLst/>
          </a:prstGeom>
          <a:noFill/>
          <a:ln w="38100" cmpd="dbl">
            <a:solidFill>
              <a:schemeClr val="accent1"/>
            </a:solidFill>
            <a:miter lim="800000"/>
            <a:headEnd/>
            <a:tailEnd/>
          </a:ln>
        </p:spPr>
      </p:pic>
      <p:pic>
        <p:nvPicPr>
          <p:cNvPr id="10" name="Picture 10" descr="S6005717"/>
          <p:cNvPicPr>
            <a:picLocks noChangeAspect="1" noChangeArrowheads="1"/>
          </p:cNvPicPr>
          <p:nvPr/>
        </p:nvPicPr>
        <p:blipFill>
          <a:blip r:embed="rId7" cstate="email">
            <a:lum bright="10000"/>
          </a:blip>
          <a:srcRect/>
          <a:stretch>
            <a:fillRect/>
          </a:stretch>
        </p:blipFill>
        <p:spPr bwMode="auto">
          <a:xfrm>
            <a:off x="3995936" y="5157192"/>
            <a:ext cx="1512887" cy="1135062"/>
          </a:xfrm>
          <a:prstGeom prst="rect">
            <a:avLst/>
          </a:prstGeom>
          <a:noFill/>
          <a:ln w="38100" cmpd="dbl">
            <a:solidFill>
              <a:schemeClr val="accent1"/>
            </a:solidFill>
            <a:miter lim="800000"/>
            <a:headEnd/>
            <a:tailEnd/>
          </a:ln>
        </p:spPr>
      </p:pic>
      <p:pic>
        <p:nvPicPr>
          <p:cNvPr id="11" name="Picture 26" descr="CIMG0776"/>
          <p:cNvPicPr>
            <a:picLocks noChangeAspect="1" noChangeArrowheads="1"/>
          </p:cNvPicPr>
          <p:nvPr/>
        </p:nvPicPr>
        <p:blipFill>
          <a:blip r:embed="rId8" cstate="email"/>
          <a:srcRect/>
          <a:stretch>
            <a:fillRect/>
          </a:stretch>
        </p:blipFill>
        <p:spPr bwMode="auto">
          <a:xfrm>
            <a:off x="5220072" y="4005064"/>
            <a:ext cx="1871662" cy="1244600"/>
          </a:xfrm>
          <a:prstGeom prst="rect">
            <a:avLst/>
          </a:prstGeom>
          <a:noFill/>
          <a:ln w="38100" cmpd="dbl">
            <a:solidFill>
              <a:schemeClr val="accent1"/>
            </a:solidFill>
            <a:miter lim="800000"/>
            <a:headEnd/>
            <a:tailEnd/>
          </a:ln>
        </p:spPr>
      </p:pic>
      <p:pic>
        <p:nvPicPr>
          <p:cNvPr id="12" name="Picture 28" descr="P4293735"/>
          <p:cNvPicPr>
            <a:picLocks noChangeAspect="1" noChangeArrowheads="1"/>
          </p:cNvPicPr>
          <p:nvPr/>
        </p:nvPicPr>
        <p:blipFill>
          <a:blip r:embed="rId9" cstate="email"/>
          <a:srcRect/>
          <a:stretch>
            <a:fillRect/>
          </a:stretch>
        </p:blipFill>
        <p:spPr bwMode="auto">
          <a:xfrm>
            <a:off x="6660232" y="5229200"/>
            <a:ext cx="1784350" cy="1338262"/>
          </a:xfrm>
          <a:prstGeom prst="rect">
            <a:avLst/>
          </a:prstGeom>
          <a:noFill/>
          <a:ln w="38100" cmpd="dbl">
            <a:solidFill>
              <a:schemeClr val="accent1"/>
            </a:solidFill>
            <a:miter lim="800000"/>
            <a:headEnd/>
            <a:tailEnd/>
          </a:ln>
        </p:spPr>
      </p:pic>
      <p:sp>
        <p:nvSpPr>
          <p:cNvPr id="13" name="Прямоугольник 12"/>
          <p:cNvSpPr/>
          <p:nvPr/>
        </p:nvSpPr>
        <p:spPr>
          <a:xfrm>
            <a:off x="971600" y="6381328"/>
            <a:ext cx="5626788" cy="369332"/>
          </a:xfrm>
          <a:prstGeom prst="rect">
            <a:avLst/>
          </a:prstGeom>
        </p:spPr>
        <p:txBody>
          <a:bodyPr wrap="square">
            <a:spAutoFit/>
          </a:bodyPr>
          <a:lstStyle/>
          <a:p>
            <a:pPr>
              <a:spcBef>
                <a:spcPct val="50000"/>
              </a:spcBef>
            </a:pPr>
            <a:r>
              <a:rPr lang="ru-RU" dirty="0" smtClean="0">
                <a:solidFill>
                  <a:schemeClr val="accent1">
                    <a:lumMod val="50000"/>
                  </a:schemeClr>
                </a:solidFill>
              </a:rPr>
              <a:t>Творческие отчеты младших классов</a:t>
            </a: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908720"/>
            <a:ext cx="7704856" cy="1246495"/>
          </a:xfrm>
          <a:prstGeom prst="rect">
            <a:avLst/>
          </a:prstGeom>
        </p:spPr>
        <p:txBody>
          <a:bodyPr wrap="square">
            <a:spAutoFit/>
          </a:bodyPr>
          <a:lstStyle/>
          <a:p>
            <a:pPr algn="ctr">
              <a:spcBef>
                <a:spcPct val="50000"/>
              </a:spcBef>
            </a:pPr>
            <a:r>
              <a:rPr lang="ru-RU" sz="2400" b="1" i="1" dirty="0" smtClean="0">
                <a:solidFill>
                  <a:schemeClr val="accent1">
                    <a:lumMod val="50000"/>
                  </a:schemeClr>
                </a:solidFill>
                <a:latin typeface="Georgia" pitchFamily="18" charset="0"/>
              </a:rPr>
              <a:t>Результаты личных достижений в профессиональной деятельности</a:t>
            </a:r>
          </a:p>
          <a:p>
            <a:pPr>
              <a:spcBef>
                <a:spcPct val="50000"/>
              </a:spcBef>
            </a:pPr>
            <a:endParaRPr lang="ru-RU" dirty="0">
              <a:solidFill>
                <a:schemeClr val="accent1">
                  <a:lumMod val="50000"/>
                </a:schemeClr>
              </a:solidFill>
              <a:latin typeface="Georgia" pitchFamily="18" charset="0"/>
            </a:endParaRPr>
          </a:p>
        </p:txBody>
      </p:sp>
      <p:sp>
        <p:nvSpPr>
          <p:cNvPr id="3" name="Прямоугольник 2"/>
          <p:cNvSpPr/>
          <p:nvPr/>
        </p:nvSpPr>
        <p:spPr>
          <a:xfrm>
            <a:off x="251520" y="1772816"/>
            <a:ext cx="8892480" cy="1938992"/>
          </a:xfrm>
          <a:prstGeom prst="rect">
            <a:avLst/>
          </a:prstGeom>
        </p:spPr>
        <p:txBody>
          <a:bodyPr wrap="square">
            <a:spAutoFit/>
          </a:bodyPr>
          <a:lstStyle/>
          <a:p>
            <a:pPr algn="ctr"/>
            <a:r>
              <a:rPr lang="ru-RU" sz="2000" dirty="0" smtClean="0">
                <a:solidFill>
                  <a:schemeClr val="tx2"/>
                </a:solidFill>
              </a:rPr>
              <a:t>Особое место во внеклассной и внешкольной работе отводится </a:t>
            </a:r>
            <a:r>
              <a:rPr lang="ru-RU" sz="2000" i="1" dirty="0" smtClean="0">
                <a:solidFill>
                  <a:schemeClr val="tx2"/>
                </a:solidFill>
              </a:rPr>
              <a:t>занятиям с современными танцами. </a:t>
            </a:r>
            <a:r>
              <a:rPr lang="ru-RU" sz="2000" dirty="0" smtClean="0">
                <a:solidFill>
                  <a:schemeClr val="tx2"/>
                </a:solidFill>
              </a:rPr>
              <a:t> Более половины классов нашей гимназии можно назвать полноценными танцевальными коллективами.  На протяжении многих лет система занятий  хореографией в гимназии строится по принципу «Каждый класс – танцевальный коллектив, имеющий свое собственное творческое лицо».</a:t>
            </a:r>
            <a:endParaRPr lang="ru-RU" sz="2000" b="1" dirty="0">
              <a:solidFill>
                <a:schemeClr val="tx2"/>
              </a:solidFill>
            </a:endParaRPr>
          </a:p>
        </p:txBody>
      </p:sp>
      <p:sp>
        <p:nvSpPr>
          <p:cNvPr id="4" name="Прямоугольник 3"/>
          <p:cNvSpPr/>
          <p:nvPr/>
        </p:nvSpPr>
        <p:spPr>
          <a:xfrm>
            <a:off x="467544" y="3861048"/>
            <a:ext cx="8496944" cy="2585323"/>
          </a:xfrm>
          <a:prstGeom prst="rect">
            <a:avLst/>
          </a:prstGeom>
        </p:spPr>
        <p:txBody>
          <a:bodyPr wrap="square">
            <a:spAutoFit/>
          </a:bodyPr>
          <a:lstStyle/>
          <a:p>
            <a:r>
              <a:rPr lang="ru-RU" b="1" u="sng" dirty="0" smtClean="0">
                <a:solidFill>
                  <a:schemeClr val="tx2"/>
                </a:solidFill>
              </a:rPr>
              <a:t>2010 г.</a:t>
            </a:r>
            <a:r>
              <a:rPr lang="ru-RU" b="1" dirty="0" smtClean="0">
                <a:solidFill>
                  <a:schemeClr val="tx2"/>
                </a:solidFill>
              </a:rPr>
              <a:t> </a:t>
            </a:r>
          </a:p>
          <a:p>
            <a:r>
              <a:rPr lang="ru-RU" b="1" dirty="0" smtClean="0">
                <a:solidFill>
                  <a:schemeClr val="tx2"/>
                </a:solidFill>
              </a:rPr>
              <a:t>Участие в  конкурсе  эстрадного танца – </a:t>
            </a:r>
            <a:r>
              <a:rPr lang="en-US" b="1" dirty="0" smtClean="0">
                <a:solidFill>
                  <a:schemeClr val="tx2"/>
                </a:solidFill>
              </a:rPr>
              <a:t>II </a:t>
            </a:r>
            <a:r>
              <a:rPr lang="ru-RU" b="1" dirty="0" smtClean="0">
                <a:solidFill>
                  <a:schemeClr val="tx2"/>
                </a:solidFill>
              </a:rPr>
              <a:t>место</a:t>
            </a:r>
          </a:p>
          <a:p>
            <a:r>
              <a:rPr lang="ru-RU" b="1" u="sng" dirty="0" smtClean="0">
                <a:solidFill>
                  <a:schemeClr val="tx2"/>
                </a:solidFill>
              </a:rPr>
              <a:t>2011г</a:t>
            </a:r>
            <a:r>
              <a:rPr lang="ru-RU" b="1" dirty="0" smtClean="0">
                <a:solidFill>
                  <a:schemeClr val="tx2"/>
                </a:solidFill>
              </a:rPr>
              <a:t>.</a:t>
            </a:r>
          </a:p>
          <a:p>
            <a:r>
              <a:rPr lang="ru-RU" b="1" dirty="0" smtClean="0">
                <a:solidFill>
                  <a:schemeClr val="tx2"/>
                </a:solidFill>
              </a:rPr>
              <a:t>Участие в  конкурсе  эстрадного танца – </a:t>
            </a:r>
            <a:r>
              <a:rPr lang="en-US" b="1" dirty="0" smtClean="0">
                <a:solidFill>
                  <a:schemeClr val="tx2"/>
                </a:solidFill>
              </a:rPr>
              <a:t>III </a:t>
            </a:r>
            <a:r>
              <a:rPr lang="ru-RU" b="1" dirty="0" smtClean="0">
                <a:solidFill>
                  <a:schemeClr val="tx2"/>
                </a:solidFill>
              </a:rPr>
              <a:t>место</a:t>
            </a:r>
            <a:endParaRPr lang="en-US" b="1" dirty="0" smtClean="0">
              <a:solidFill>
                <a:schemeClr val="tx2"/>
              </a:solidFill>
            </a:endParaRPr>
          </a:p>
          <a:p>
            <a:r>
              <a:rPr lang="ru-RU" b="1" dirty="0" smtClean="0">
                <a:solidFill>
                  <a:schemeClr val="tx2"/>
                </a:solidFill>
              </a:rPr>
              <a:t>Участие в  конкурсе  народного танца- </a:t>
            </a:r>
            <a:r>
              <a:rPr lang="en-US" b="1" dirty="0" smtClean="0">
                <a:solidFill>
                  <a:schemeClr val="tx2"/>
                </a:solidFill>
              </a:rPr>
              <a:t>III</a:t>
            </a:r>
            <a:r>
              <a:rPr lang="ru-RU" b="1" dirty="0" smtClean="0">
                <a:solidFill>
                  <a:schemeClr val="tx2"/>
                </a:solidFill>
              </a:rPr>
              <a:t> место</a:t>
            </a:r>
          </a:p>
          <a:p>
            <a:r>
              <a:rPr lang="ru-RU" b="1" u="sng" dirty="0" smtClean="0">
                <a:solidFill>
                  <a:schemeClr val="tx2"/>
                </a:solidFill>
              </a:rPr>
              <a:t>2012г.</a:t>
            </a:r>
          </a:p>
          <a:p>
            <a:r>
              <a:rPr lang="ru-RU" b="1" dirty="0" smtClean="0">
                <a:solidFill>
                  <a:schemeClr val="tx2"/>
                </a:solidFill>
              </a:rPr>
              <a:t>Участие в  конкурсе  эстрадного танца – </a:t>
            </a:r>
            <a:r>
              <a:rPr lang="en-US" b="1" dirty="0" smtClean="0">
                <a:solidFill>
                  <a:schemeClr val="tx2"/>
                </a:solidFill>
              </a:rPr>
              <a:t>II </a:t>
            </a:r>
            <a:r>
              <a:rPr lang="ru-RU" b="1" dirty="0" smtClean="0">
                <a:solidFill>
                  <a:schemeClr val="tx2"/>
                </a:solidFill>
              </a:rPr>
              <a:t>место</a:t>
            </a:r>
            <a:endParaRPr lang="en-US" b="1" dirty="0" smtClean="0">
              <a:solidFill>
                <a:schemeClr val="tx2"/>
              </a:solidFill>
            </a:endParaRPr>
          </a:p>
          <a:p>
            <a:r>
              <a:rPr lang="ru-RU" b="1" dirty="0" smtClean="0">
                <a:solidFill>
                  <a:schemeClr val="tx2"/>
                </a:solidFill>
              </a:rPr>
              <a:t>Участие в  конкурсе  народного танца- </a:t>
            </a:r>
            <a:r>
              <a:rPr lang="en-US" b="1" dirty="0" smtClean="0">
                <a:solidFill>
                  <a:schemeClr val="tx2"/>
                </a:solidFill>
              </a:rPr>
              <a:t>III</a:t>
            </a:r>
            <a:r>
              <a:rPr lang="ru-RU" b="1" dirty="0" smtClean="0">
                <a:solidFill>
                  <a:schemeClr val="tx2"/>
                </a:solidFill>
              </a:rPr>
              <a:t> место</a:t>
            </a:r>
          </a:p>
          <a:p>
            <a:endParaRPr lang="ru-RU" dirty="0" smtClean="0">
              <a:solidFill>
                <a:schemeClr val="tx2"/>
              </a:solidFill>
            </a:endParaRPr>
          </a:p>
        </p:txBody>
      </p:sp>
      <p:pic>
        <p:nvPicPr>
          <p:cNvPr id="5" name="Picture 5" descr="C:\Users\Сергей\Desktop\дизайн презент\M6CZzwRsek.png.jpg"/>
          <p:cNvPicPr>
            <a:picLocks noChangeAspect="1" noChangeArrowheads="1"/>
          </p:cNvPicPr>
          <p:nvPr/>
        </p:nvPicPr>
        <p:blipFill>
          <a:blip r:embed="rId2" cstate="email"/>
          <a:srcRect/>
          <a:stretch>
            <a:fillRect/>
          </a:stretch>
        </p:blipFill>
        <p:spPr bwMode="auto">
          <a:xfrm>
            <a:off x="7308304" y="4365104"/>
            <a:ext cx="1266655" cy="1587277"/>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Users\Сергей\Desktop\фото\Изображение 471.jpg"/>
          <p:cNvPicPr>
            <a:picLocks noChangeAspect="1" noChangeArrowheads="1"/>
          </p:cNvPicPr>
          <p:nvPr/>
        </p:nvPicPr>
        <p:blipFill>
          <a:blip r:embed="rId2" cstate="email"/>
          <a:srcRect/>
          <a:stretch>
            <a:fillRect/>
          </a:stretch>
        </p:blipFill>
        <p:spPr bwMode="auto">
          <a:xfrm>
            <a:off x="395536" y="980728"/>
            <a:ext cx="4093086" cy="2304256"/>
          </a:xfrm>
          <a:prstGeom prst="rect">
            <a:avLst/>
          </a:prstGeom>
          <a:noFill/>
        </p:spPr>
      </p:pic>
      <p:pic>
        <p:nvPicPr>
          <p:cNvPr id="3" name="Picture 3" descr="C:\Users\Сергей\Desktop\фото\Изображение 435.jpg"/>
          <p:cNvPicPr>
            <a:picLocks noChangeAspect="1" noChangeArrowheads="1"/>
          </p:cNvPicPr>
          <p:nvPr/>
        </p:nvPicPr>
        <p:blipFill>
          <a:blip r:embed="rId3" cstate="email"/>
          <a:srcRect/>
          <a:stretch>
            <a:fillRect/>
          </a:stretch>
        </p:blipFill>
        <p:spPr bwMode="auto">
          <a:xfrm>
            <a:off x="4860032" y="1124744"/>
            <a:ext cx="3965177" cy="2232248"/>
          </a:xfrm>
          <a:prstGeom prst="rect">
            <a:avLst/>
          </a:prstGeom>
          <a:noFill/>
        </p:spPr>
      </p:pic>
      <p:sp>
        <p:nvSpPr>
          <p:cNvPr id="5" name="TextBox 4"/>
          <p:cNvSpPr txBox="1"/>
          <p:nvPr/>
        </p:nvSpPr>
        <p:spPr>
          <a:xfrm>
            <a:off x="3131840" y="3501008"/>
            <a:ext cx="3600400" cy="369332"/>
          </a:xfrm>
          <a:prstGeom prst="rect">
            <a:avLst/>
          </a:prstGeom>
          <a:noFill/>
        </p:spPr>
        <p:txBody>
          <a:bodyPr wrap="square" rtlCol="0">
            <a:spAutoFit/>
          </a:bodyPr>
          <a:lstStyle/>
          <a:p>
            <a:endParaRPr lang="ru-RU" dirty="0"/>
          </a:p>
        </p:txBody>
      </p:sp>
      <p:sp>
        <p:nvSpPr>
          <p:cNvPr id="6" name="TextBox 5"/>
          <p:cNvSpPr txBox="1"/>
          <p:nvPr/>
        </p:nvSpPr>
        <p:spPr>
          <a:xfrm>
            <a:off x="1763688" y="3645024"/>
            <a:ext cx="4392488" cy="369332"/>
          </a:xfrm>
          <a:prstGeom prst="rect">
            <a:avLst/>
          </a:prstGeom>
          <a:noFill/>
        </p:spPr>
        <p:txBody>
          <a:bodyPr wrap="square" rtlCol="0">
            <a:spAutoFit/>
          </a:bodyPr>
          <a:lstStyle/>
          <a:p>
            <a:pPr algn="ctr"/>
            <a:r>
              <a:rPr lang="ru-RU" b="1" dirty="0" smtClean="0">
                <a:solidFill>
                  <a:schemeClr val="accent1">
                    <a:lumMod val="50000"/>
                  </a:schemeClr>
                </a:solidFill>
              </a:rPr>
              <a:t>2011 г. </a:t>
            </a:r>
            <a:r>
              <a:rPr lang="en-US" b="1" dirty="0" smtClean="0">
                <a:solidFill>
                  <a:schemeClr val="accent1">
                    <a:lumMod val="50000"/>
                  </a:schemeClr>
                </a:solidFill>
              </a:rPr>
              <a:t>III </a:t>
            </a:r>
            <a:r>
              <a:rPr lang="ru-RU" b="1" dirty="0" smtClean="0">
                <a:solidFill>
                  <a:schemeClr val="accent1">
                    <a:lumMod val="50000"/>
                  </a:schemeClr>
                </a:solidFill>
              </a:rPr>
              <a:t>место и </a:t>
            </a:r>
            <a:r>
              <a:rPr lang="en-US" b="1" dirty="0" smtClean="0">
                <a:solidFill>
                  <a:schemeClr val="accent1">
                    <a:lumMod val="50000"/>
                  </a:schemeClr>
                </a:solidFill>
              </a:rPr>
              <a:t>III</a:t>
            </a:r>
            <a:r>
              <a:rPr lang="ru-RU" b="1" dirty="0" smtClean="0">
                <a:solidFill>
                  <a:schemeClr val="accent1">
                    <a:lumMod val="50000"/>
                  </a:schemeClr>
                </a:solidFill>
              </a:rPr>
              <a:t> место</a:t>
            </a:r>
            <a:endParaRPr lang="ru-RU" b="1" dirty="0">
              <a:solidFill>
                <a:schemeClr val="accent1">
                  <a:lumMod val="50000"/>
                </a:schemeClr>
              </a:solidFill>
            </a:endParaRPr>
          </a:p>
        </p:txBody>
      </p:sp>
      <p:pic>
        <p:nvPicPr>
          <p:cNvPr id="7" name="Picture 2" descr="C:\Users\Сергей\Desktop\фото\S8000364.JPG"/>
          <p:cNvPicPr>
            <a:picLocks noChangeAspect="1" noChangeArrowheads="1"/>
          </p:cNvPicPr>
          <p:nvPr/>
        </p:nvPicPr>
        <p:blipFill>
          <a:blip r:embed="rId4" cstate="email"/>
          <a:srcRect/>
          <a:stretch>
            <a:fillRect/>
          </a:stretch>
        </p:blipFill>
        <p:spPr bwMode="auto">
          <a:xfrm>
            <a:off x="1835696" y="4221088"/>
            <a:ext cx="3168352" cy="2376264"/>
          </a:xfrm>
          <a:prstGeom prst="rect">
            <a:avLst/>
          </a:prstGeom>
          <a:noFill/>
        </p:spPr>
      </p:pic>
      <p:sp>
        <p:nvSpPr>
          <p:cNvPr id="8" name="Прямоугольник 7"/>
          <p:cNvSpPr/>
          <p:nvPr/>
        </p:nvSpPr>
        <p:spPr>
          <a:xfrm>
            <a:off x="5580112" y="4721662"/>
            <a:ext cx="3312368" cy="369332"/>
          </a:xfrm>
          <a:prstGeom prst="rect">
            <a:avLst/>
          </a:prstGeom>
        </p:spPr>
        <p:txBody>
          <a:bodyPr wrap="square">
            <a:spAutoFit/>
          </a:bodyPr>
          <a:lstStyle/>
          <a:p>
            <a:r>
              <a:rPr lang="ru-RU" b="1" dirty="0" smtClean="0">
                <a:solidFill>
                  <a:schemeClr val="accent1">
                    <a:lumMod val="50000"/>
                  </a:schemeClr>
                </a:solidFill>
              </a:rPr>
              <a:t>2012 г. </a:t>
            </a:r>
            <a:r>
              <a:rPr lang="en-US" b="1" dirty="0" smtClean="0">
                <a:solidFill>
                  <a:schemeClr val="accent1">
                    <a:lumMod val="50000"/>
                  </a:schemeClr>
                </a:solidFill>
              </a:rPr>
              <a:t>II </a:t>
            </a:r>
            <a:r>
              <a:rPr lang="ru-RU" b="1" dirty="0" smtClean="0">
                <a:solidFill>
                  <a:schemeClr val="accent1">
                    <a:lumMod val="50000"/>
                  </a:schemeClr>
                </a:solidFill>
              </a:rPr>
              <a:t>место и </a:t>
            </a:r>
            <a:r>
              <a:rPr lang="en-US" b="1" dirty="0" smtClean="0">
                <a:solidFill>
                  <a:schemeClr val="accent1">
                    <a:lumMod val="50000"/>
                  </a:schemeClr>
                </a:solidFill>
              </a:rPr>
              <a:t>III</a:t>
            </a:r>
            <a:r>
              <a:rPr lang="ru-RU" b="1" dirty="0" smtClean="0">
                <a:solidFill>
                  <a:schemeClr val="accent1">
                    <a:lumMod val="50000"/>
                  </a:schemeClr>
                </a:solidFill>
              </a:rPr>
              <a:t> место </a:t>
            </a:r>
            <a:endParaRPr lang="ru-RU"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7"/>
            <a:ext cx="8640960" cy="5262979"/>
          </a:xfrm>
          <a:prstGeom prst="rect">
            <a:avLst/>
          </a:prstGeom>
        </p:spPr>
        <p:txBody>
          <a:bodyPr wrap="square">
            <a:spAutoFit/>
          </a:bodyPr>
          <a:lstStyle/>
          <a:p>
            <a:r>
              <a:rPr lang="ru-RU" sz="2400" b="1" dirty="0" smtClean="0">
                <a:solidFill>
                  <a:schemeClr val="accent1">
                    <a:lumMod val="50000"/>
                  </a:schemeClr>
                </a:solidFill>
                <a:latin typeface="+mn-lt"/>
              </a:rPr>
              <a:t>Человек-существо телесное и духовное, практически действующее и созревающее, мыслящее и чувствующее, производящее и  потребляющее, самоуглубленное и устремлённое во внешний мир, связанное с природой и с другими людьми, коллективно и индивидуально-неповторимое… Оторвите любую из этих «половинок» от другой и человек лишиться целостности, станет одиноким, «плоским», утратит возможную и желанную полноту бытия.</a:t>
            </a:r>
            <a:br>
              <a:rPr lang="ru-RU" sz="2400" b="1" dirty="0" smtClean="0">
                <a:solidFill>
                  <a:schemeClr val="accent1">
                    <a:lumMod val="50000"/>
                  </a:schemeClr>
                </a:solidFill>
                <a:latin typeface="+mn-lt"/>
              </a:rPr>
            </a:br>
            <a:r>
              <a:rPr lang="ru-RU" sz="2400" b="1" dirty="0" smtClean="0">
                <a:solidFill>
                  <a:schemeClr val="accent1">
                    <a:lumMod val="50000"/>
                  </a:schemeClr>
                </a:solidFill>
                <a:latin typeface="+mn-lt"/>
              </a:rPr>
              <a:t>Личность формируется в процессе освоения всего богатства общественных отношений, в ходе активной преобразовательной деятельности общения с другими людьми в самых разных сферах </a:t>
            </a:r>
            <a:r>
              <a:rPr lang="ru-RU" sz="2400" b="1" dirty="0" err="1" smtClean="0">
                <a:solidFill>
                  <a:schemeClr val="accent1">
                    <a:lumMod val="50000"/>
                  </a:schemeClr>
                </a:solidFill>
                <a:latin typeface="+mn-lt"/>
              </a:rPr>
              <a:t>жизнедеятель</a:t>
            </a:r>
            <a:endParaRPr lang="ru-RU" sz="2400" b="1" dirty="0" smtClean="0">
              <a:solidFill>
                <a:schemeClr val="accent1">
                  <a:lumMod val="50000"/>
                </a:schemeClr>
              </a:solidFill>
              <a:latin typeface="+mn-lt"/>
            </a:endParaRPr>
          </a:p>
          <a:p>
            <a:r>
              <a:rPr lang="ru-RU" sz="2400" b="1" dirty="0" err="1" smtClean="0">
                <a:solidFill>
                  <a:schemeClr val="accent1">
                    <a:lumMod val="50000"/>
                  </a:schemeClr>
                </a:solidFill>
                <a:latin typeface="+mn-lt"/>
              </a:rPr>
              <a:t>ност</a:t>
            </a:r>
            <a:r>
              <a:rPr lang="ru-RU" sz="2400" b="1" dirty="0" err="1" smtClean="0">
                <a:solidFill>
                  <a:schemeClr val="accent1">
                    <a:lumMod val="50000"/>
                  </a:schemeClr>
                </a:solidFill>
              </a:rPr>
              <a:t>и</a:t>
            </a:r>
            <a:r>
              <a:rPr lang="ru-RU" sz="2400" dirty="0" smtClean="0">
                <a:solidFill>
                  <a:schemeClr val="accent1">
                    <a:lumMod val="50000"/>
                  </a:schemeClr>
                </a:solidFill>
              </a:rPr>
              <a:t>.</a:t>
            </a:r>
            <a:endParaRPr lang="ru-RU" sz="2400" dirty="0">
              <a:solidFill>
                <a:schemeClr val="accent1">
                  <a:lumMod val="50000"/>
                </a:schemeClr>
              </a:solidFill>
            </a:endParaRPr>
          </a:p>
        </p:txBody>
      </p:sp>
      <p:pic>
        <p:nvPicPr>
          <p:cNvPr id="4" name="Picture 5" descr="C:\Users\Сергей\Desktop\дизайн презент\M6CZzwRsek.png.jpg"/>
          <p:cNvPicPr>
            <a:picLocks noChangeAspect="1" noChangeArrowheads="1"/>
          </p:cNvPicPr>
          <p:nvPr/>
        </p:nvPicPr>
        <p:blipFill>
          <a:blip r:embed="rId2" cstate="email"/>
          <a:srcRect/>
          <a:stretch>
            <a:fillRect/>
          </a:stretch>
        </p:blipFill>
        <p:spPr bwMode="auto">
          <a:xfrm>
            <a:off x="7452320" y="5270723"/>
            <a:ext cx="1266655" cy="158727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1"/>
            <a:ext cx="8964488" cy="5632311"/>
          </a:xfrm>
          <a:prstGeom prst="rect">
            <a:avLst/>
          </a:prstGeom>
        </p:spPr>
        <p:txBody>
          <a:bodyPr wrap="square">
            <a:spAutoFit/>
          </a:bodyPr>
          <a:lstStyle/>
          <a:p>
            <a:r>
              <a:rPr lang="ru-RU" sz="2400" b="1" dirty="0" smtClean="0">
                <a:solidFill>
                  <a:schemeClr val="accent1">
                    <a:lumMod val="50000"/>
                  </a:schemeClr>
                </a:solidFill>
                <a:latin typeface="+mn-lt"/>
              </a:rPr>
              <a:t>В эстетическом воспитании подрастающего поколения важная  роль  отводится хореографическому искусству. Танцевальное искусство в нашей стране с каждым годом приобретает все большую популярность, становится одной из самых действенных факторов формирования гармонически развитой, духовно богатой личности. Танцевальное </a:t>
            </a:r>
            <a:r>
              <a:rPr lang="ru-RU" sz="2400" b="1" dirty="0" err="1" smtClean="0">
                <a:solidFill>
                  <a:schemeClr val="accent1">
                    <a:lumMod val="50000"/>
                  </a:schemeClr>
                </a:solidFill>
                <a:latin typeface="+mn-lt"/>
              </a:rPr>
              <a:t>искусство-массовое</a:t>
            </a:r>
            <a:r>
              <a:rPr lang="ru-RU" sz="2400" b="1" dirty="0" smtClean="0">
                <a:solidFill>
                  <a:schemeClr val="accent1">
                    <a:lumMod val="50000"/>
                  </a:schemeClr>
                </a:solidFill>
                <a:latin typeface="+mn-lt"/>
              </a:rPr>
              <a:t> искусство, оно доступно всем. Десятки тысяч детей принимают участие в работе хореографических кружков, балетных студий. Благодаря систематическому хореографическому образованию и воспитанию учащиеся приобретают общую эстетическую и танцевальную культуру, а развитие танцевальных и музыкальных способностей помогает более тонкому восприятию профессионального хореографического искусства</a:t>
            </a:r>
            <a:r>
              <a:rPr lang="ru-RU" sz="2000" b="1" dirty="0" smtClean="0">
                <a:solidFill>
                  <a:schemeClr val="accent1">
                    <a:lumMod val="50000"/>
                  </a:schemeClr>
                </a:solidFill>
                <a:latin typeface="+mn-lt"/>
              </a:rPr>
              <a:t>.</a:t>
            </a:r>
            <a:endParaRPr lang="ru-RU" sz="2000" b="1" dirty="0">
              <a:solidFill>
                <a:schemeClr val="accent1">
                  <a:lumMod val="50000"/>
                </a:schemeClr>
              </a:solidFill>
            </a:endParaRPr>
          </a:p>
        </p:txBody>
      </p:sp>
      <p:pic>
        <p:nvPicPr>
          <p:cNvPr id="3" name="Picture 5" descr="C:\Users\Сергей\Desktop\дизайн презент\M6CZzwRsek.png.jpg"/>
          <p:cNvPicPr>
            <a:picLocks noChangeAspect="1" noChangeArrowheads="1"/>
          </p:cNvPicPr>
          <p:nvPr/>
        </p:nvPicPr>
        <p:blipFill>
          <a:blip r:embed="rId2" cstate="email"/>
          <a:srcRect/>
          <a:stretch>
            <a:fillRect/>
          </a:stretch>
        </p:blipFill>
        <p:spPr bwMode="auto">
          <a:xfrm>
            <a:off x="7380312" y="5270723"/>
            <a:ext cx="1266655" cy="158727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352928" cy="2677656"/>
          </a:xfrm>
          <a:prstGeom prst="rect">
            <a:avLst/>
          </a:prstGeom>
        </p:spPr>
        <p:txBody>
          <a:bodyPr wrap="square">
            <a:spAutoFit/>
          </a:bodyPr>
          <a:lstStyle/>
          <a:p>
            <a:pPr algn="ctr"/>
            <a:r>
              <a:rPr lang="ru-RU" sz="2400" b="1" dirty="0" smtClean="0">
                <a:solidFill>
                  <a:schemeClr val="accent1">
                    <a:lumMod val="50000"/>
                  </a:schemeClr>
                </a:solidFill>
              </a:rPr>
              <a:t>Ритмика является дополнительным резервом длительной активности детей, источником их здоровья, радости, положительных эмоций, повышения работоспособности, разрядки умственного и психического напряжения,  их успешной подготовки к учебной  и трудовой деятельности.</a:t>
            </a:r>
            <a:endParaRPr lang="ru-RU" sz="2400" b="1" dirty="0">
              <a:solidFill>
                <a:schemeClr val="accent1">
                  <a:lumMod val="50000"/>
                </a:schemeClr>
              </a:solidFill>
            </a:endParaRPr>
          </a:p>
        </p:txBody>
      </p:sp>
      <p:pic>
        <p:nvPicPr>
          <p:cNvPr id="3" name="Picture 2" descr="C:\Users\Сергей\Desktop\фото\P1080990.JPG"/>
          <p:cNvPicPr>
            <a:picLocks noChangeAspect="1" noChangeArrowheads="1"/>
          </p:cNvPicPr>
          <p:nvPr/>
        </p:nvPicPr>
        <p:blipFill>
          <a:blip r:embed="rId2" cstate="email"/>
          <a:srcRect/>
          <a:stretch>
            <a:fillRect/>
          </a:stretch>
        </p:blipFill>
        <p:spPr bwMode="auto">
          <a:xfrm>
            <a:off x="251520" y="3429000"/>
            <a:ext cx="3360374" cy="2520280"/>
          </a:xfrm>
          <a:prstGeom prst="rect">
            <a:avLst/>
          </a:prstGeom>
          <a:noFill/>
        </p:spPr>
      </p:pic>
      <p:pic>
        <p:nvPicPr>
          <p:cNvPr id="4" name="Picture 3" descr="C:\Users\Сергей\Desktop\фото\P1080988.JPG"/>
          <p:cNvPicPr>
            <a:picLocks noChangeAspect="1" noChangeArrowheads="1"/>
          </p:cNvPicPr>
          <p:nvPr/>
        </p:nvPicPr>
        <p:blipFill>
          <a:blip r:embed="rId3" cstate="email"/>
          <a:srcRect/>
          <a:stretch>
            <a:fillRect/>
          </a:stretch>
        </p:blipFill>
        <p:spPr bwMode="auto">
          <a:xfrm>
            <a:off x="4067944" y="3933056"/>
            <a:ext cx="3504389" cy="262829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80728"/>
            <a:ext cx="8046640" cy="1938992"/>
          </a:xfrm>
          <a:prstGeom prst="rect">
            <a:avLst/>
          </a:prstGeom>
        </p:spPr>
        <p:txBody>
          <a:bodyPr wrap="square">
            <a:spAutoFit/>
          </a:bodyPr>
          <a:lstStyle/>
          <a:p>
            <a:pPr algn="ctr"/>
            <a:r>
              <a:rPr lang="ru-RU" sz="2400" b="1" dirty="0" smtClean="0">
                <a:solidFill>
                  <a:schemeClr val="accent1">
                    <a:lumMod val="50000"/>
                  </a:schemeClr>
                </a:solidFill>
              </a:rPr>
              <a:t>Благодаря танцам, происходит общение сверстников. Танец раскрывает непосредственность и искренность эмоционального порыва, что так немаловажна при современном отчуждении  друг от друга.</a:t>
            </a:r>
            <a:endParaRPr lang="ru-RU" sz="2400" b="1" dirty="0">
              <a:solidFill>
                <a:schemeClr val="accent1">
                  <a:lumMod val="50000"/>
                </a:schemeClr>
              </a:solidFill>
            </a:endParaRPr>
          </a:p>
        </p:txBody>
      </p:sp>
      <p:pic>
        <p:nvPicPr>
          <p:cNvPr id="3" name="Picture 4" descr="C:\Users\Сергей\Desktop\фото\P1090005.JPG"/>
          <p:cNvPicPr>
            <a:picLocks noChangeAspect="1" noChangeArrowheads="1"/>
          </p:cNvPicPr>
          <p:nvPr/>
        </p:nvPicPr>
        <p:blipFill>
          <a:blip r:embed="rId2" cstate="email"/>
          <a:srcRect/>
          <a:stretch>
            <a:fillRect/>
          </a:stretch>
        </p:blipFill>
        <p:spPr bwMode="auto">
          <a:xfrm>
            <a:off x="395536" y="3014954"/>
            <a:ext cx="4104456" cy="3078342"/>
          </a:xfrm>
          <a:prstGeom prst="flowChartAlternateProcess">
            <a:avLst/>
          </a:prstGeom>
          <a:noFill/>
        </p:spPr>
      </p:pic>
      <p:pic>
        <p:nvPicPr>
          <p:cNvPr id="4" name="Picture 2" descr="C:\Users\Сергей\Desktop\фото\S8000296.JPG"/>
          <p:cNvPicPr>
            <a:picLocks noChangeAspect="1" noChangeArrowheads="1"/>
          </p:cNvPicPr>
          <p:nvPr/>
        </p:nvPicPr>
        <p:blipFill>
          <a:blip r:embed="rId3" cstate="email"/>
          <a:srcRect/>
          <a:stretch>
            <a:fillRect/>
          </a:stretch>
        </p:blipFill>
        <p:spPr bwMode="auto">
          <a:xfrm>
            <a:off x="4860032" y="3501008"/>
            <a:ext cx="3936437" cy="2952328"/>
          </a:xfrm>
          <a:prstGeom prst="flowChartAlternateProcess">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720"/>
            <a:ext cx="8892480" cy="830997"/>
          </a:xfrm>
          <a:prstGeom prst="rect">
            <a:avLst/>
          </a:prstGeom>
        </p:spPr>
        <p:txBody>
          <a:bodyPr wrap="square">
            <a:spAutoFit/>
          </a:bodyPr>
          <a:lstStyle/>
          <a:p>
            <a:pPr algn="ctr"/>
            <a:r>
              <a:rPr lang="ru-RU" sz="2400" b="1" dirty="0" smtClean="0">
                <a:solidFill>
                  <a:schemeClr val="accent1">
                    <a:lumMod val="50000"/>
                  </a:schemeClr>
                </a:solidFill>
              </a:rPr>
              <a:t>Главные задачи художественно-эстетического образования в области танца:</a:t>
            </a:r>
            <a:endParaRPr lang="ru-RU" sz="2400" b="1" dirty="0">
              <a:solidFill>
                <a:schemeClr val="accent1">
                  <a:lumMod val="50000"/>
                </a:schemeClr>
              </a:solidFill>
            </a:endParaRPr>
          </a:p>
        </p:txBody>
      </p:sp>
      <p:sp>
        <p:nvSpPr>
          <p:cNvPr id="3" name="Прямоугольник 2"/>
          <p:cNvSpPr/>
          <p:nvPr/>
        </p:nvSpPr>
        <p:spPr>
          <a:xfrm>
            <a:off x="323528" y="1844824"/>
            <a:ext cx="6534472" cy="1938992"/>
          </a:xfrm>
          <a:prstGeom prst="rect">
            <a:avLst/>
          </a:prstGeom>
        </p:spPr>
        <p:txBody>
          <a:bodyPr wrap="square">
            <a:spAutoFit/>
          </a:bodyPr>
          <a:lstStyle/>
          <a:p>
            <a:pPr>
              <a:buFont typeface="Arial" pitchFamily="34" charset="0"/>
              <a:buChar char="•"/>
            </a:pPr>
            <a:r>
              <a:rPr lang="ru-RU" sz="2400" dirty="0" smtClean="0">
                <a:solidFill>
                  <a:schemeClr val="accent1">
                    <a:lumMod val="75000"/>
                  </a:schemeClr>
                </a:solidFill>
              </a:rPr>
              <a:t>Научить танцевать красиво</a:t>
            </a:r>
          </a:p>
          <a:p>
            <a:pPr>
              <a:buFont typeface="Arial" pitchFamily="34" charset="0"/>
              <a:buChar char="•"/>
            </a:pPr>
            <a:r>
              <a:rPr lang="ru-RU" sz="2400" dirty="0" smtClean="0">
                <a:solidFill>
                  <a:schemeClr val="accent1">
                    <a:lumMod val="75000"/>
                  </a:schemeClr>
                </a:solidFill>
              </a:rPr>
              <a:t>Владеть ритмопластикой тела, помогающей быть искренним, привлекательным, непосредственным</a:t>
            </a:r>
          </a:p>
          <a:p>
            <a:pPr>
              <a:buFont typeface="Arial" pitchFamily="34" charset="0"/>
              <a:buChar char="•"/>
            </a:pPr>
            <a:r>
              <a:rPr lang="ru-RU" sz="2400" dirty="0" smtClean="0">
                <a:solidFill>
                  <a:schemeClr val="accent1">
                    <a:lumMod val="75000"/>
                  </a:schemeClr>
                </a:solidFill>
              </a:rPr>
              <a:t>Реализовать свои лучшие личные качества</a:t>
            </a:r>
            <a:endParaRPr lang="ru-RU" sz="2400" dirty="0">
              <a:solidFill>
                <a:schemeClr val="accent1">
                  <a:lumMod val="75000"/>
                </a:schemeClr>
              </a:solidFill>
            </a:endParaRPr>
          </a:p>
        </p:txBody>
      </p:sp>
      <p:pic>
        <p:nvPicPr>
          <p:cNvPr id="4" name="Picture 2" descr="C:\Users\Сергей\Desktop\фото\P1090006.JPG"/>
          <p:cNvPicPr>
            <a:picLocks noChangeAspect="1" noChangeArrowheads="1"/>
          </p:cNvPicPr>
          <p:nvPr/>
        </p:nvPicPr>
        <p:blipFill>
          <a:blip r:embed="rId2" cstate="email"/>
          <a:srcRect/>
          <a:stretch>
            <a:fillRect/>
          </a:stretch>
        </p:blipFill>
        <p:spPr bwMode="auto">
          <a:xfrm>
            <a:off x="539552" y="3933056"/>
            <a:ext cx="3635896" cy="2726922"/>
          </a:xfrm>
          <a:prstGeom prst="rect">
            <a:avLst/>
          </a:prstGeom>
          <a:noFill/>
        </p:spPr>
      </p:pic>
      <p:pic>
        <p:nvPicPr>
          <p:cNvPr id="5" name="Picture 3" descr="C:\Users\Сергей\Desktop\фото\IMG_1712.jpg"/>
          <p:cNvPicPr>
            <a:picLocks noChangeAspect="1" noChangeArrowheads="1"/>
          </p:cNvPicPr>
          <p:nvPr/>
        </p:nvPicPr>
        <p:blipFill>
          <a:blip r:embed="rId3" cstate="email"/>
          <a:srcRect/>
          <a:stretch>
            <a:fillRect/>
          </a:stretch>
        </p:blipFill>
        <p:spPr bwMode="auto">
          <a:xfrm>
            <a:off x="4355976" y="3861048"/>
            <a:ext cx="3779912" cy="283493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9"/>
            <a:ext cx="8424936" cy="2862322"/>
          </a:xfrm>
          <a:prstGeom prst="rect">
            <a:avLst/>
          </a:prstGeom>
        </p:spPr>
        <p:txBody>
          <a:bodyPr wrap="square">
            <a:spAutoFit/>
          </a:bodyPr>
          <a:lstStyle/>
          <a:p>
            <a:r>
              <a:rPr lang="ru-RU" sz="2400" b="1" dirty="0">
                <a:solidFill>
                  <a:schemeClr val="accent1">
                    <a:lumMod val="50000"/>
                  </a:schemeClr>
                </a:solidFill>
              </a:rPr>
              <a:t>Хореография (от греческого </a:t>
            </a:r>
            <a:r>
              <a:rPr lang="en-US" sz="2400" b="1" dirty="0" err="1">
                <a:solidFill>
                  <a:schemeClr val="accent1">
                    <a:lumMod val="50000"/>
                  </a:schemeClr>
                </a:solidFill>
              </a:rPr>
              <a:t>choreo</a:t>
            </a:r>
            <a:r>
              <a:rPr lang="ru-RU" sz="2400" b="1" dirty="0">
                <a:solidFill>
                  <a:schemeClr val="accent1">
                    <a:lumMod val="50000"/>
                  </a:schemeClr>
                </a:solidFill>
              </a:rPr>
              <a:t> – танцую) – это танцевальное искусство в целом, во всех его разновидностях.</a:t>
            </a:r>
          </a:p>
          <a:p>
            <a:r>
              <a:rPr lang="ru-RU" sz="2400" b="1" dirty="0">
                <a:solidFill>
                  <a:schemeClr val="accent1">
                    <a:lumMod val="50000"/>
                  </a:schemeClr>
                </a:solidFill>
              </a:rPr>
              <a:t> </a:t>
            </a:r>
            <a:r>
              <a:rPr lang="ru-RU" sz="2400" b="1" dirty="0" smtClean="0">
                <a:solidFill>
                  <a:schemeClr val="accent1">
                    <a:lumMod val="50000"/>
                  </a:schemeClr>
                </a:solidFill>
              </a:rPr>
              <a:t>В </a:t>
            </a:r>
            <a:r>
              <a:rPr lang="ru-RU" sz="2400" b="1" dirty="0">
                <a:solidFill>
                  <a:schemeClr val="accent1">
                    <a:lumMod val="50000"/>
                  </a:schemeClr>
                </a:solidFill>
              </a:rPr>
              <a:t>работу хореографа гимназии №4 им. А.С.Пушкина входят следующие виды (формы) хореографического искусства:</a:t>
            </a:r>
          </a:p>
          <a:p>
            <a:r>
              <a:rPr lang="ru-RU" i="1" dirty="0">
                <a:solidFill>
                  <a:schemeClr val="tx2"/>
                </a:solidFill>
                <a:latin typeface="Georgia" pitchFamily="18" charset="0"/>
              </a:rPr>
              <a:t/>
            </a:r>
            <a:br>
              <a:rPr lang="ru-RU" i="1" dirty="0">
                <a:solidFill>
                  <a:schemeClr val="tx2"/>
                </a:solidFill>
                <a:latin typeface="Georgia" pitchFamily="18" charset="0"/>
              </a:rPr>
            </a:br>
            <a:endParaRPr lang="ru-RU" dirty="0"/>
          </a:p>
        </p:txBody>
      </p:sp>
      <p:pic>
        <p:nvPicPr>
          <p:cNvPr id="3" name="Picture 7" descr="45283[1]"/>
          <p:cNvPicPr>
            <a:picLocks noChangeAspect="1" noChangeArrowheads="1"/>
          </p:cNvPicPr>
          <p:nvPr/>
        </p:nvPicPr>
        <p:blipFill>
          <a:blip r:embed="rId2" cstate="email"/>
          <a:srcRect/>
          <a:stretch>
            <a:fillRect/>
          </a:stretch>
        </p:blipFill>
        <p:spPr bwMode="auto">
          <a:xfrm>
            <a:off x="323528" y="2924944"/>
            <a:ext cx="1749560" cy="1440929"/>
          </a:xfrm>
          <a:prstGeom prst="rect">
            <a:avLst/>
          </a:prstGeom>
          <a:noFill/>
          <a:ln w="38100" cmpd="dbl">
            <a:solidFill>
              <a:schemeClr val="accent1"/>
            </a:solidFill>
            <a:miter lim="800000"/>
            <a:headEnd/>
            <a:tailEnd/>
          </a:ln>
        </p:spPr>
      </p:pic>
      <p:sp>
        <p:nvSpPr>
          <p:cNvPr id="4" name="Прямоугольник 3"/>
          <p:cNvSpPr/>
          <p:nvPr/>
        </p:nvSpPr>
        <p:spPr>
          <a:xfrm>
            <a:off x="0" y="4437112"/>
            <a:ext cx="2195736" cy="677108"/>
          </a:xfrm>
          <a:prstGeom prst="rect">
            <a:avLst/>
          </a:prstGeom>
        </p:spPr>
        <p:txBody>
          <a:bodyPr wrap="square">
            <a:spAutoFit/>
          </a:bodyPr>
          <a:lstStyle/>
          <a:p>
            <a:pPr algn="ctr"/>
            <a:r>
              <a:rPr lang="ru-RU" b="1" dirty="0" smtClean="0">
                <a:solidFill>
                  <a:schemeClr val="accent1">
                    <a:lumMod val="50000"/>
                  </a:schemeClr>
                </a:solidFill>
              </a:rPr>
              <a:t>1</a:t>
            </a:r>
            <a:r>
              <a:rPr lang="ru-RU" b="1" dirty="0" smtClean="0">
                <a:solidFill>
                  <a:schemeClr val="accent1">
                    <a:lumMod val="50000"/>
                  </a:schemeClr>
                </a:solidFill>
                <a:latin typeface="Georgia" pitchFamily="18" charset="0"/>
              </a:rPr>
              <a:t>.</a:t>
            </a:r>
            <a:r>
              <a:rPr lang="ru-RU" sz="2000" dirty="0" smtClean="0">
                <a:solidFill>
                  <a:schemeClr val="accent1">
                    <a:lumMod val="50000"/>
                  </a:schemeClr>
                </a:solidFill>
                <a:latin typeface="Georgia" pitchFamily="18" charset="0"/>
              </a:rPr>
              <a:t> </a:t>
            </a:r>
            <a:r>
              <a:rPr lang="ru-RU" i="1" dirty="0" smtClean="0">
                <a:solidFill>
                  <a:schemeClr val="accent1">
                    <a:lumMod val="50000"/>
                  </a:schemeClr>
                </a:solidFill>
                <a:latin typeface="Georgia" pitchFamily="18" charset="0"/>
              </a:rPr>
              <a:t>Классический танец.</a:t>
            </a:r>
            <a:endParaRPr lang="ru-RU" i="1" dirty="0">
              <a:solidFill>
                <a:schemeClr val="accent1">
                  <a:lumMod val="50000"/>
                </a:schemeClr>
              </a:solidFill>
              <a:latin typeface="Georgia" pitchFamily="18" charset="0"/>
            </a:endParaRPr>
          </a:p>
        </p:txBody>
      </p:sp>
      <p:pic>
        <p:nvPicPr>
          <p:cNvPr id="5" name="Picture 2"/>
          <p:cNvPicPr>
            <a:picLocks noChangeAspect="1" noChangeArrowheads="1"/>
          </p:cNvPicPr>
          <p:nvPr/>
        </p:nvPicPr>
        <p:blipFill>
          <a:blip r:embed="rId3" cstate="print"/>
          <a:srcRect/>
          <a:stretch>
            <a:fillRect/>
          </a:stretch>
        </p:blipFill>
        <p:spPr bwMode="auto">
          <a:xfrm>
            <a:off x="3851920" y="2708920"/>
            <a:ext cx="1224136" cy="1748766"/>
          </a:xfrm>
          <a:prstGeom prst="rect">
            <a:avLst/>
          </a:prstGeom>
          <a:noFill/>
          <a:ln w="9525">
            <a:solidFill>
              <a:schemeClr val="accent1"/>
            </a:solidFill>
            <a:miter lim="800000"/>
            <a:headEnd/>
            <a:tailEnd/>
          </a:ln>
        </p:spPr>
      </p:pic>
      <p:pic>
        <p:nvPicPr>
          <p:cNvPr id="6" name="Picture 11" descr="Танцы 2007Изображение 091"/>
          <p:cNvPicPr>
            <a:picLocks noChangeAspect="1" noChangeArrowheads="1"/>
          </p:cNvPicPr>
          <p:nvPr/>
        </p:nvPicPr>
        <p:blipFill>
          <a:blip r:embed="rId4" cstate="email"/>
          <a:srcRect/>
          <a:stretch>
            <a:fillRect/>
          </a:stretch>
        </p:blipFill>
        <p:spPr bwMode="auto">
          <a:xfrm>
            <a:off x="6156176" y="2852936"/>
            <a:ext cx="1871662" cy="1244600"/>
          </a:xfrm>
          <a:prstGeom prst="rect">
            <a:avLst/>
          </a:prstGeom>
          <a:noFill/>
          <a:ln w="38100" cmpd="dbl">
            <a:solidFill>
              <a:schemeClr val="accent1"/>
            </a:solidFill>
            <a:miter lim="800000"/>
            <a:headEnd/>
            <a:tailEnd/>
          </a:ln>
        </p:spPr>
      </p:pic>
      <p:pic>
        <p:nvPicPr>
          <p:cNvPr id="7" name="Picture 16" descr="P1030414"/>
          <p:cNvPicPr>
            <a:picLocks noChangeAspect="1" noChangeArrowheads="1"/>
          </p:cNvPicPr>
          <p:nvPr/>
        </p:nvPicPr>
        <p:blipFill>
          <a:blip r:embed="rId5" cstate="email"/>
          <a:srcRect/>
          <a:stretch>
            <a:fillRect/>
          </a:stretch>
        </p:blipFill>
        <p:spPr bwMode="auto">
          <a:xfrm>
            <a:off x="2123728" y="5085184"/>
            <a:ext cx="1854846" cy="1193924"/>
          </a:xfrm>
          <a:prstGeom prst="rect">
            <a:avLst/>
          </a:prstGeom>
          <a:noFill/>
          <a:ln w="38100" cmpd="dbl">
            <a:solidFill>
              <a:schemeClr val="accent1"/>
            </a:solidFill>
            <a:miter lim="800000"/>
            <a:headEnd/>
            <a:tailEnd/>
          </a:ln>
        </p:spPr>
      </p:pic>
      <p:pic>
        <p:nvPicPr>
          <p:cNvPr id="8" name="Picture 9" descr="PB011209"/>
          <p:cNvPicPr>
            <a:picLocks noChangeAspect="1" noChangeArrowheads="1"/>
          </p:cNvPicPr>
          <p:nvPr/>
        </p:nvPicPr>
        <p:blipFill>
          <a:blip r:embed="rId6" cstate="email"/>
          <a:srcRect/>
          <a:stretch>
            <a:fillRect/>
          </a:stretch>
        </p:blipFill>
        <p:spPr bwMode="auto">
          <a:xfrm>
            <a:off x="5436096" y="5013176"/>
            <a:ext cx="2088232" cy="1217786"/>
          </a:xfrm>
          <a:prstGeom prst="rect">
            <a:avLst/>
          </a:prstGeom>
          <a:noFill/>
          <a:ln w="38100" cmpd="dbl">
            <a:solidFill>
              <a:schemeClr val="accent1"/>
            </a:solidFill>
            <a:miter lim="800000"/>
            <a:headEnd/>
            <a:tailEnd/>
          </a:ln>
        </p:spPr>
      </p:pic>
      <p:sp>
        <p:nvSpPr>
          <p:cNvPr id="9" name="Прямоугольник 8"/>
          <p:cNvSpPr/>
          <p:nvPr/>
        </p:nvSpPr>
        <p:spPr>
          <a:xfrm>
            <a:off x="3600965" y="4581128"/>
            <a:ext cx="1942070" cy="646331"/>
          </a:xfrm>
          <a:prstGeom prst="rect">
            <a:avLst/>
          </a:prstGeom>
        </p:spPr>
        <p:txBody>
          <a:bodyPr wrap="square">
            <a:spAutoFit/>
          </a:bodyPr>
          <a:lstStyle/>
          <a:p>
            <a:pPr algn="ctr"/>
            <a:r>
              <a:rPr lang="ru-RU" i="1" dirty="0">
                <a:solidFill>
                  <a:schemeClr val="accent1">
                    <a:lumMod val="50000"/>
                  </a:schemeClr>
                </a:solidFill>
                <a:latin typeface="Georgia" pitchFamily="18" charset="0"/>
              </a:rPr>
              <a:t>2.Бальный танец</a:t>
            </a:r>
          </a:p>
        </p:txBody>
      </p:sp>
      <p:sp>
        <p:nvSpPr>
          <p:cNvPr id="10" name="Прямоугольник 9"/>
          <p:cNvSpPr/>
          <p:nvPr/>
        </p:nvSpPr>
        <p:spPr>
          <a:xfrm>
            <a:off x="6228184" y="4259996"/>
            <a:ext cx="2160239" cy="646331"/>
          </a:xfrm>
          <a:prstGeom prst="rect">
            <a:avLst/>
          </a:prstGeom>
        </p:spPr>
        <p:txBody>
          <a:bodyPr wrap="square">
            <a:spAutoFit/>
          </a:bodyPr>
          <a:lstStyle/>
          <a:p>
            <a:pPr algn="ctr">
              <a:spcBef>
                <a:spcPct val="50000"/>
              </a:spcBef>
            </a:pPr>
            <a:r>
              <a:rPr lang="ru-RU" i="1" dirty="0">
                <a:solidFill>
                  <a:schemeClr val="accent1">
                    <a:lumMod val="50000"/>
                  </a:schemeClr>
                </a:solidFill>
                <a:latin typeface="Georgia" pitchFamily="18" charset="0"/>
              </a:rPr>
              <a:t>3.Народный танец</a:t>
            </a:r>
          </a:p>
        </p:txBody>
      </p:sp>
      <p:sp>
        <p:nvSpPr>
          <p:cNvPr id="11" name="Прямоугольник 10"/>
          <p:cNvSpPr/>
          <p:nvPr/>
        </p:nvSpPr>
        <p:spPr>
          <a:xfrm>
            <a:off x="2286000" y="6337488"/>
            <a:ext cx="4572000" cy="784830"/>
          </a:xfrm>
          <a:prstGeom prst="rect">
            <a:avLst/>
          </a:prstGeom>
        </p:spPr>
        <p:txBody>
          <a:bodyPr wrap="square">
            <a:spAutoFit/>
          </a:bodyPr>
          <a:lstStyle/>
          <a:p>
            <a:pPr algn="ctr">
              <a:spcBef>
                <a:spcPct val="50000"/>
              </a:spcBef>
            </a:pPr>
            <a:r>
              <a:rPr lang="ru-RU" i="1" dirty="0">
                <a:solidFill>
                  <a:schemeClr val="accent1">
                    <a:lumMod val="50000"/>
                  </a:schemeClr>
                </a:solidFill>
                <a:latin typeface="Georgia" pitchFamily="18" charset="0"/>
              </a:rPr>
              <a:t>4.Современный танец</a:t>
            </a:r>
          </a:p>
          <a:p>
            <a:pPr algn="ctr">
              <a:spcBef>
                <a:spcPct val="50000"/>
              </a:spcBef>
            </a:pPr>
            <a:endParaRPr lang="ru-RU" i="1" dirty="0">
              <a:solidFill>
                <a:schemeClr val="accent1">
                  <a:lumMod val="50000"/>
                </a:schemeClr>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92697"/>
            <a:ext cx="7128792" cy="1015663"/>
          </a:xfrm>
          <a:prstGeom prst="rect">
            <a:avLst/>
          </a:prstGeom>
        </p:spPr>
        <p:txBody>
          <a:bodyPr wrap="square">
            <a:spAutoFit/>
          </a:bodyPr>
          <a:lstStyle/>
          <a:p>
            <a:pPr algn="ctr">
              <a:spcBef>
                <a:spcPct val="50000"/>
              </a:spcBef>
            </a:pPr>
            <a:r>
              <a:rPr lang="ru-RU" sz="2400" b="1" i="1" dirty="0" smtClean="0">
                <a:solidFill>
                  <a:schemeClr val="accent1">
                    <a:lumMod val="50000"/>
                  </a:schemeClr>
                </a:solidFill>
                <a:latin typeface="Georgia" pitchFamily="18" charset="0"/>
              </a:rPr>
              <a:t>Классический танец. </a:t>
            </a:r>
          </a:p>
          <a:p>
            <a:pPr algn="ctr">
              <a:spcBef>
                <a:spcPct val="50000"/>
              </a:spcBef>
            </a:pPr>
            <a:endParaRPr lang="ru-RU" sz="2400" b="1" dirty="0">
              <a:solidFill>
                <a:schemeClr val="accent1">
                  <a:lumMod val="50000"/>
                </a:schemeClr>
              </a:solidFill>
              <a:latin typeface="Georgia" pitchFamily="18" charset="0"/>
            </a:endParaRPr>
          </a:p>
        </p:txBody>
      </p:sp>
      <p:sp>
        <p:nvSpPr>
          <p:cNvPr id="3" name="Прямоугольник 2"/>
          <p:cNvSpPr/>
          <p:nvPr/>
        </p:nvSpPr>
        <p:spPr>
          <a:xfrm>
            <a:off x="683568" y="1166843"/>
            <a:ext cx="8136904" cy="3170099"/>
          </a:xfrm>
          <a:prstGeom prst="rect">
            <a:avLst/>
          </a:prstGeom>
        </p:spPr>
        <p:txBody>
          <a:bodyPr wrap="square">
            <a:spAutoFit/>
          </a:bodyPr>
          <a:lstStyle/>
          <a:p>
            <a:pPr algn="ctr">
              <a:spcBef>
                <a:spcPct val="50000"/>
              </a:spcBef>
            </a:pPr>
            <a:r>
              <a:rPr lang="ru-RU" sz="2000" b="1" dirty="0">
                <a:solidFill>
                  <a:schemeClr val="tx2"/>
                </a:solidFill>
              </a:rPr>
              <a:t>Основой основ изучения хореографического искусства </a:t>
            </a:r>
            <a:r>
              <a:rPr lang="ru-RU" sz="2000" b="1" u="sng" dirty="0"/>
              <a:t>является </a:t>
            </a:r>
            <a:r>
              <a:rPr lang="ru-RU" sz="2000" b="1" i="1" u="sng" dirty="0" smtClean="0"/>
              <a:t>классический</a:t>
            </a:r>
            <a:r>
              <a:rPr lang="ru-RU" sz="2000" b="1" i="1" dirty="0" smtClean="0">
                <a:solidFill>
                  <a:schemeClr val="tx2"/>
                </a:solidFill>
              </a:rPr>
              <a:t> </a:t>
            </a:r>
            <a:r>
              <a:rPr lang="ru-RU" sz="2000" b="1" i="1" u="sng" dirty="0" smtClean="0"/>
              <a:t>танец.</a:t>
            </a:r>
            <a:r>
              <a:rPr lang="ru-RU" sz="2000" b="1" dirty="0">
                <a:solidFill>
                  <a:schemeClr val="tx2"/>
                </a:solidFill>
              </a:rPr>
              <a:t> Он воспитывает навык правильной осанки, гармонично развивает все тело, раскрепощает движение. Включение классического тренажа в урок способствует воспитанию </a:t>
            </a:r>
            <a:r>
              <a:rPr lang="ru-RU" sz="2000" b="1" dirty="0" err="1">
                <a:solidFill>
                  <a:schemeClr val="tx2"/>
                </a:solidFill>
              </a:rPr>
              <a:t>опорно</a:t>
            </a:r>
            <a:r>
              <a:rPr lang="ru-RU" sz="2000" b="1" dirty="0">
                <a:solidFill>
                  <a:schemeClr val="tx2"/>
                </a:solidFill>
              </a:rPr>
              <a:t> – двигательного аппарата, уравновешивая право – и левостороннее развитие всех мышц корпуса и конечностей, развитию сложной координации движений, расширению двигательного диапазона, тренировке дыхательной и сердечно – сосудистой системы, повышая тем самым жизненную активность ребенка.</a:t>
            </a:r>
          </a:p>
        </p:txBody>
      </p:sp>
      <p:pic>
        <p:nvPicPr>
          <p:cNvPr id="4" name="Picture 7" descr="S8000148"/>
          <p:cNvPicPr>
            <a:picLocks noChangeAspect="1" noChangeArrowheads="1"/>
          </p:cNvPicPr>
          <p:nvPr/>
        </p:nvPicPr>
        <p:blipFill>
          <a:blip r:embed="rId2" cstate="email"/>
          <a:srcRect/>
          <a:stretch>
            <a:fillRect/>
          </a:stretch>
        </p:blipFill>
        <p:spPr bwMode="auto">
          <a:xfrm>
            <a:off x="179512" y="4509120"/>
            <a:ext cx="1800225" cy="1350963"/>
          </a:xfrm>
          <a:prstGeom prst="rect">
            <a:avLst/>
          </a:prstGeom>
          <a:noFill/>
          <a:ln w="38100" cmpd="dbl">
            <a:solidFill>
              <a:schemeClr val="accent1"/>
            </a:solidFill>
            <a:miter lim="800000"/>
            <a:headEnd/>
            <a:tailEnd/>
          </a:ln>
        </p:spPr>
      </p:pic>
      <p:pic>
        <p:nvPicPr>
          <p:cNvPr id="5" name="Picture 9" descr="P1030389"/>
          <p:cNvPicPr>
            <a:picLocks noChangeAspect="1" noChangeArrowheads="1"/>
          </p:cNvPicPr>
          <p:nvPr/>
        </p:nvPicPr>
        <p:blipFill>
          <a:blip r:embed="rId3" cstate="email"/>
          <a:srcRect/>
          <a:stretch>
            <a:fillRect/>
          </a:stretch>
        </p:blipFill>
        <p:spPr bwMode="auto">
          <a:xfrm>
            <a:off x="2987824" y="4293096"/>
            <a:ext cx="3312368" cy="2269338"/>
          </a:xfrm>
          <a:prstGeom prst="rect">
            <a:avLst/>
          </a:prstGeom>
          <a:noFill/>
          <a:ln w="38100" cmpd="dbl">
            <a:solidFill>
              <a:schemeClr val="accent1"/>
            </a:solidFill>
            <a:miter lim="800000"/>
            <a:headEnd/>
            <a:tailEnd/>
          </a:ln>
        </p:spPr>
      </p:pic>
      <p:pic>
        <p:nvPicPr>
          <p:cNvPr id="6" name="Picture 6" descr="S8000149"/>
          <p:cNvPicPr>
            <a:picLocks noChangeAspect="1" noChangeArrowheads="1"/>
          </p:cNvPicPr>
          <p:nvPr/>
        </p:nvPicPr>
        <p:blipFill>
          <a:blip r:embed="rId4" cstate="email"/>
          <a:srcRect/>
          <a:stretch>
            <a:fillRect/>
          </a:stretch>
        </p:blipFill>
        <p:spPr bwMode="auto">
          <a:xfrm>
            <a:off x="6948264" y="4725144"/>
            <a:ext cx="1811338" cy="1358900"/>
          </a:xfrm>
          <a:prstGeom prst="rect">
            <a:avLst/>
          </a:prstGeom>
          <a:noFill/>
          <a:ln w="38100" cmpd="dbl">
            <a:solidFill>
              <a:schemeClr val="accent1"/>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836712"/>
            <a:ext cx="8820471" cy="523221"/>
          </a:xfrm>
          <a:prstGeom prst="rect">
            <a:avLst/>
          </a:prstGeom>
        </p:spPr>
        <p:txBody>
          <a:bodyPr wrap="square">
            <a:spAutoFit/>
          </a:bodyPr>
          <a:lstStyle/>
          <a:p>
            <a:pPr algn="ctr">
              <a:spcBef>
                <a:spcPct val="50000"/>
              </a:spcBef>
            </a:pPr>
            <a:r>
              <a:rPr lang="ru-RU" sz="2800" b="1" i="1" dirty="0" smtClean="0">
                <a:solidFill>
                  <a:schemeClr val="tx2">
                    <a:lumMod val="50000"/>
                  </a:schemeClr>
                </a:solidFill>
                <a:latin typeface="Georgia" pitchFamily="18" charset="0"/>
              </a:rPr>
              <a:t>Народная хореография.</a:t>
            </a:r>
            <a:endParaRPr lang="ru-RU" sz="2800" b="1" i="1" dirty="0">
              <a:solidFill>
                <a:schemeClr val="tx2">
                  <a:lumMod val="50000"/>
                </a:schemeClr>
              </a:solidFill>
              <a:latin typeface="Georgia" pitchFamily="18" charset="0"/>
            </a:endParaRPr>
          </a:p>
        </p:txBody>
      </p:sp>
      <p:sp>
        <p:nvSpPr>
          <p:cNvPr id="3" name="Прямоугольник 2"/>
          <p:cNvSpPr/>
          <p:nvPr/>
        </p:nvSpPr>
        <p:spPr>
          <a:xfrm>
            <a:off x="323528" y="1340768"/>
            <a:ext cx="8568952" cy="2246769"/>
          </a:xfrm>
          <a:prstGeom prst="rect">
            <a:avLst/>
          </a:prstGeom>
        </p:spPr>
        <p:txBody>
          <a:bodyPr wrap="square">
            <a:spAutoFit/>
          </a:bodyPr>
          <a:lstStyle/>
          <a:p>
            <a:pPr algn="ctr">
              <a:spcBef>
                <a:spcPct val="50000"/>
              </a:spcBef>
            </a:pPr>
            <a:r>
              <a:rPr lang="ru-RU" sz="2000" b="1" dirty="0">
                <a:solidFill>
                  <a:schemeClr val="tx2"/>
                </a:solidFill>
              </a:rPr>
              <a:t>Образцы народной хореографии, изучаемые на уроке, восстанавливают собственные этнические связи ребенка, воспитывают этническую толерантность. Анализируя характер движений, пространственное построение танца, его ритмический рисунок, особенности костюма, ребята могут пополнить свои знания по географии, истории, музыкальной культуре, этнографии народа мари.</a:t>
            </a:r>
          </a:p>
        </p:txBody>
      </p:sp>
      <p:pic>
        <p:nvPicPr>
          <p:cNvPr id="4" name="Picture 2" descr="C:\Users\Сергей\Desktop\фото\Изображение 445.jpg"/>
          <p:cNvPicPr>
            <a:picLocks noChangeAspect="1" noChangeArrowheads="1"/>
          </p:cNvPicPr>
          <p:nvPr/>
        </p:nvPicPr>
        <p:blipFill>
          <a:blip r:embed="rId2" cstate="email"/>
          <a:srcRect/>
          <a:stretch>
            <a:fillRect/>
          </a:stretch>
        </p:blipFill>
        <p:spPr bwMode="auto">
          <a:xfrm>
            <a:off x="5434641" y="3789040"/>
            <a:ext cx="3709359" cy="2088232"/>
          </a:xfrm>
          <a:prstGeom prst="rect">
            <a:avLst/>
          </a:prstGeom>
          <a:noFill/>
        </p:spPr>
      </p:pic>
      <p:pic>
        <p:nvPicPr>
          <p:cNvPr id="5" name="Picture 3" descr="C:\Users\Сергей\Desktop\фото\IMG_4044.jpg"/>
          <p:cNvPicPr>
            <a:picLocks noChangeAspect="1" noChangeArrowheads="1"/>
          </p:cNvPicPr>
          <p:nvPr/>
        </p:nvPicPr>
        <p:blipFill>
          <a:blip r:embed="rId3" cstate="email"/>
          <a:srcRect/>
          <a:stretch>
            <a:fillRect/>
          </a:stretch>
        </p:blipFill>
        <p:spPr bwMode="auto">
          <a:xfrm>
            <a:off x="3059832" y="4293096"/>
            <a:ext cx="3131840" cy="2348880"/>
          </a:xfrm>
          <a:prstGeom prst="rect">
            <a:avLst/>
          </a:prstGeom>
          <a:noFill/>
        </p:spPr>
      </p:pic>
      <p:pic>
        <p:nvPicPr>
          <p:cNvPr id="6" name="Picture 4" descr="G:\поликарпова\P1040445.JPG"/>
          <p:cNvPicPr>
            <a:picLocks noChangeAspect="1" noChangeArrowheads="1"/>
          </p:cNvPicPr>
          <p:nvPr/>
        </p:nvPicPr>
        <p:blipFill>
          <a:blip r:embed="rId4" cstate="email"/>
          <a:srcRect/>
          <a:stretch>
            <a:fillRect/>
          </a:stretch>
        </p:blipFill>
        <p:spPr bwMode="auto">
          <a:xfrm>
            <a:off x="251520" y="3717032"/>
            <a:ext cx="3131840" cy="234888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847</Words>
  <Application>Microsoft Office PowerPoint</Application>
  <PresentationFormat>Экран (4:3)</PresentationFormat>
  <Paragraphs>47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Хореография в образовательном пространстве гимназии №4  имени А.С.Пушкина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Хореография в образовательном пространстве гимназии №4  имени А.С.Пушкина</dc:title>
  <dc:creator>Сергей</dc:creator>
  <cp:lastModifiedBy>учитель</cp:lastModifiedBy>
  <cp:revision>13</cp:revision>
  <dcterms:created xsi:type="dcterms:W3CDTF">2012-04-15T12:10:11Z</dcterms:created>
  <dcterms:modified xsi:type="dcterms:W3CDTF">2014-01-10T08:46:20Z</dcterms:modified>
</cp:coreProperties>
</file>