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804" r:id="rId2"/>
    <p:sldMasterId id="2147483864" r:id="rId3"/>
    <p:sldMasterId id="2147483912" r:id="rId4"/>
    <p:sldMasterId id="2147483972" r:id="rId5"/>
    <p:sldMasterId id="2147483996" r:id="rId6"/>
    <p:sldMasterId id="2147484020" r:id="rId7"/>
    <p:sldMasterId id="2147484032" r:id="rId8"/>
    <p:sldMasterId id="2147484068" r:id="rId9"/>
  </p:sldMasterIdLst>
  <p:sldIdLst>
    <p:sldId id="256" r:id="rId10"/>
    <p:sldId id="257" r:id="rId11"/>
    <p:sldId id="258" r:id="rId12"/>
    <p:sldId id="259" r:id="rId13"/>
    <p:sldId id="260" r:id="rId14"/>
    <p:sldId id="261" r:id="rId15"/>
    <p:sldId id="263" r:id="rId16"/>
    <p:sldId id="264" r:id="rId17"/>
    <p:sldId id="267" r:id="rId18"/>
    <p:sldId id="269" r:id="rId19"/>
    <p:sldId id="270" r:id="rId20"/>
    <p:sldId id="271" r:id="rId21"/>
    <p:sldId id="272" r:id="rId22"/>
    <p:sldId id="273" r:id="rId23"/>
    <p:sldId id="274" r:id="rId24"/>
    <p:sldId id="275" r:id="rId25"/>
    <p:sldId id="276" r:id="rId26"/>
    <p:sldId id="277" r:id="rId27"/>
    <p:sldId id="262" r:id="rId28"/>
    <p:sldId id="284" r:id="rId29"/>
    <p:sldId id="279" r:id="rId30"/>
    <p:sldId id="278" r:id="rId31"/>
    <p:sldId id="280" r:id="rId32"/>
    <p:sldId id="281" r:id="rId33"/>
    <p:sldId id="282"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66FF66"/>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45EE9785-D2A3-4DA8-8D9F-85181B3CD6C0}"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45EE9785-D2A3-4DA8-8D9F-85181B3CD6C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45EE9785-D2A3-4DA8-8D9F-85181B3CD6C0}"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A4FA2DA0-20B5-4CAB-BDF8-F70EC1DA4022}" type="datetimeFigureOut">
              <a:rPr lang="ru-RU" smtClean="0"/>
              <a:pPr/>
              <a:t>25.09.2014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45EE9785-D2A3-4DA8-8D9F-85181B3CD6C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A4FA2DA0-20B5-4CAB-BDF8-F70EC1DA4022}" type="datetimeFigureOut">
              <a:rPr lang="ru-RU" smtClean="0"/>
              <a:pPr/>
              <a:t>25.09.2014</a:t>
            </a:fld>
            <a:endParaRPr lang="ru-RU"/>
          </a:p>
        </p:txBody>
      </p:sp>
      <p:sp>
        <p:nvSpPr>
          <p:cNvPr id="9" name="Номер слайда 8"/>
          <p:cNvSpPr>
            <a:spLocks noGrp="1"/>
          </p:cNvSpPr>
          <p:nvPr>
            <p:ph type="sldNum" sz="quarter" idx="15"/>
          </p:nvPr>
        </p:nvSpPr>
        <p:spPr/>
        <p:txBody>
          <a:bodyPr rtlCol="0"/>
          <a:lstStyle/>
          <a:p>
            <a:fld id="{45EE9785-D2A3-4DA8-8D9F-85181B3CD6C0}"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45EE9785-D2A3-4DA8-8D9F-85181B3CD6C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EE9785-D2A3-4DA8-8D9F-85181B3CD6C0}"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5EE9785-D2A3-4DA8-8D9F-85181B3CD6C0}"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A4FA2DA0-20B5-4CAB-BDF8-F70EC1DA4022}" type="datetimeFigureOut">
              <a:rPr lang="ru-RU" smtClean="0"/>
              <a:pPr/>
              <a:t>25.09.2014</a:t>
            </a:fld>
            <a:endParaRPr lang="ru-RU"/>
          </a:p>
        </p:txBody>
      </p:sp>
      <p:sp>
        <p:nvSpPr>
          <p:cNvPr id="7" name="Номер слайда 6"/>
          <p:cNvSpPr>
            <a:spLocks noGrp="1"/>
          </p:cNvSpPr>
          <p:nvPr>
            <p:ph type="sldNum" sz="quarter" idx="11"/>
          </p:nvPr>
        </p:nvSpPr>
        <p:spPr/>
        <p:txBody>
          <a:bodyPr rtlCol="0"/>
          <a:lstStyle/>
          <a:p>
            <a:fld id="{45EE9785-D2A3-4DA8-8D9F-85181B3CD6C0}"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5EE9785-D2A3-4DA8-8D9F-85181B3CD6C0}"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A4FA2DA0-20B5-4CAB-BDF8-F70EC1DA4022}" type="datetimeFigureOut">
              <a:rPr lang="ru-RU" smtClean="0"/>
              <a:pPr/>
              <a:t>25.09.2014</a:t>
            </a:fld>
            <a:endParaRPr lang="ru-RU"/>
          </a:p>
        </p:txBody>
      </p:sp>
      <p:sp>
        <p:nvSpPr>
          <p:cNvPr id="22" name="Номер слайда 21"/>
          <p:cNvSpPr>
            <a:spLocks noGrp="1"/>
          </p:cNvSpPr>
          <p:nvPr>
            <p:ph type="sldNum" sz="quarter" idx="15"/>
          </p:nvPr>
        </p:nvSpPr>
        <p:spPr/>
        <p:txBody>
          <a:bodyPr rtlCol="0"/>
          <a:lstStyle/>
          <a:p>
            <a:fld id="{45EE9785-D2A3-4DA8-8D9F-85181B3CD6C0}"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A4FA2DA0-20B5-4CAB-BDF8-F70EC1DA4022}" type="datetimeFigureOut">
              <a:rPr lang="ru-RU" smtClean="0"/>
              <a:pPr/>
              <a:t>25.09.2014</a:t>
            </a:fld>
            <a:endParaRPr lang="ru-RU"/>
          </a:p>
        </p:txBody>
      </p:sp>
      <p:sp>
        <p:nvSpPr>
          <p:cNvPr id="18" name="Номер слайда 17"/>
          <p:cNvSpPr>
            <a:spLocks noGrp="1"/>
          </p:cNvSpPr>
          <p:nvPr>
            <p:ph type="sldNum" sz="quarter" idx="11"/>
          </p:nvPr>
        </p:nvSpPr>
        <p:spPr/>
        <p:txBody>
          <a:bodyPr rtlCol="0"/>
          <a:lstStyle/>
          <a:p>
            <a:fld id="{45EE9785-D2A3-4DA8-8D9F-85181B3CD6C0}"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45EE9785-D2A3-4DA8-8D9F-85181B3CD6C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45EE9785-D2A3-4DA8-8D9F-85181B3CD6C0}"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16" name="Номер слайда 15"/>
          <p:cNvSpPr>
            <a:spLocks noGrp="1"/>
          </p:cNvSpPr>
          <p:nvPr>
            <p:ph type="sldNum" sz="quarter" idx="11"/>
          </p:nvPr>
        </p:nvSpPr>
        <p:spPr/>
        <p:txBody>
          <a:bodyPr/>
          <a:lstStyle/>
          <a:p>
            <a:fld id="{45EE9785-D2A3-4DA8-8D9F-85181B3CD6C0}"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A4FA2DA0-20B5-4CAB-BDF8-F70EC1DA4022}" type="datetimeFigureOut">
              <a:rPr lang="ru-RU" smtClean="0"/>
              <a:pPr/>
              <a:t>25.09.2014</a:t>
            </a:fld>
            <a:endParaRPr lang="ru-RU"/>
          </a:p>
        </p:txBody>
      </p:sp>
      <p:sp>
        <p:nvSpPr>
          <p:cNvPr id="15" name="Номер слайда 14"/>
          <p:cNvSpPr>
            <a:spLocks noGrp="1"/>
          </p:cNvSpPr>
          <p:nvPr>
            <p:ph type="sldNum" sz="quarter" idx="15"/>
          </p:nvPr>
        </p:nvSpPr>
        <p:spPr/>
        <p:txBody>
          <a:bodyPr/>
          <a:lstStyle>
            <a:lvl1pPr algn="ctr">
              <a:defRPr/>
            </a:lvl1pPr>
          </a:lstStyle>
          <a:p>
            <a:fld id="{45EE9785-D2A3-4DA8-8D9F-85181B3CD6C0}"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EE9785-D2A3-4DA8-8D9F-85181B3CD6C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45EE9785-D2A3-4DA8-8D9F-85181B3CD6C0}"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EE9785-D2A3-4DA8-8D9F-85181B3CD6C0}"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A4FA2DA0-20B5-4CAB-BDF8-F70EC1DA4022}" type="datetimeFigureOut">
              <a:rPr lang="ru-RU" smtClean="0"/>
              <a:pPr/>
              <a:t>25.09.2014</a:t>
            </a:fld>
            <a:endParaRPr lang="ru-RU"/>
          </a:p>
        </p:txBody>
      </p:sp>
      <p:sp>
        <p:nvSpPr>
          <p:cNvPr id="9" name="Номер слайда 8"/>
          <p:cNvSpPr>
            <a:spLocks noGrp="1"/>
          </p:cNvSpPr>
          <p:nvPr>
            <p:ph type="sldNum" sz="quarter" idx="15"/>
          </p:nvPr>
        </p:nvSpPr>
        <p:spPr/>
        <p:txBody>
          <a:bodyPr/>
          <a:lstStyle/>
          <a:p>
            <a:fld id="{45EE9785-D2A3-4DA8-8D9F-85181B3CD6C0}"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9" name="Номер слайда 8"/>
          <p:cNvSpPr>
            <a:spLocks noGrp="1"/>
          </p:cNvSpPr>
          <p:nvPr>
            <p:ph type="sldNum" sz="quarter" idx="11"/>
          </p:nvPr>
        </p:nvSpPr>
        <p:spPr/>
        <p:txBody>
          <a:bodyPr/>
          <a:lstStyle/>
          <a:p>
            <a:fld id="{45EE9785-D2A3-4DA8-8D9F-85181B3CD6C0}"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45EE9785-D2A3-4DA8-8D9F-85181B3CD6C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45EE9785-D2A3-4DA8-8D9F-85181B3CD6C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A4FA2DA0-20B5-4CAB-BDF8-F70EC1DA4022}" type="datetimeFigureOut">
              <a:rPr lang="ru-RU" smtClean="0"/>
              <a:pPr/>
              <a:t>25.09.2014</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5EE9785-D2A3-4DA8-8D9F-85181B3CD6C0}" type="slidenum">
              <a:rPr lang="ru-RU" smtClean="0"/>
              <a:pPr/>
              <a:t>‹#›</a:t>
            </a:fld>
            <a:endParaRPr lang="ru-R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45EE9785-D2A3-4DA8-8D9F-85181B3CD6C0}"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5EE9785-D2A3-4DA8-8D9F-85181B3CD6C0}"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45EE9785-D2A3-4DA8-8D9F-85181B3CD6C0}" type="slidenum">
              <a:rPr lang="ru-RU" smtClean="0"/>
              <a:pPr/>
              <a:t>‹#›</a:t>
            </a:fld>
            <a:endParaRPr lang="ru-R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A4FA2DA0-20B5-4CAB-BDF8-F70EC1DA4022}" type="datetimeFigureOut">
              <a:rPr lang="ru-RU" smtClean="0"/>
              <a:pPr/>
              <a:t>25.09.2014</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45EE9785-D2A3-4DA8-8D9F-85181B3CD6C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A4FA2DA0-20B5-4CAB-BDF8-F70EC1DA4022}" type="datetimeFigureOut">
              <a:rPr lang="ru-RU" smtClean="0"/>
              <a:pPr/>
              <a:t>25.09.2014</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45EE9785-D2A3-4DA8-8D9F-85181B3CD6C0}" type="slidenum">
              <a:rPr lang="ru-RU" smtClean="0"/>
              <a:pPr/>
              <a:t>‹#›</a:t>
            </a:fld>
            <a:endParaRPr lang="ru-R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45EE9785-D2A3-4DA8-8D9F-85181B3CD6C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45EE9785-D2A3-4DA8-8D9F-85181B3CD6C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5EE9785-D2A3-4DA8-8D9F-85181B3CD6C0}" type="slidenum">
              <a:rPr lang="ru-RU" smtClean="0"/>
              <a:pPr/>
              <a:t>‹#›</a:t>
            </a:fld>
            <a:endParaRPr lang="ru-R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4FA2DA0-20B5-4CAB-BDF8-F70EC1DA4022}" type="datetimeFigureOut">
              <a:rPr lang="ru-RU" smtClean="0"/>
              <a:pPr/>
              <a:t>25.09.2014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5EE9785-D2A3-4DA8-8D9F-85181B3CD6C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45EE9785-D2A3-4DA8-8D9F-85181B3CD6C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A4FA2DA0-20B5-4CAB-BDF8-F70EC1DA4022}" type="datetimeFigureOut">
              <a:rPr lang="ru-RU" smtClean="0"/>
              <a:pPr/>
              <a:t>25.09.2014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5EE9785-D2A3-4DA8-8D9F-85181B3CD6C0}"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5EE9785-D2A3-4DA8-8D9F-85181B3CD6C0}" type="slidenum">
              <a:rPr lang="ru-RU" smtClean="0"/>
              <a:pPr/>
              <a:t>‹#›</a:t>
            </a:fld>
            <a:endParaRPr lang="ru-RU"/>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A4FA2DA0-20B5-4CAB-BDF8-F70EC1DA4022}" type="datetimeFigureOut">
              <a:rPr lang="ru-RU" smtClean="0"/>
              <a:pPr/>
              <a:t>25.09.2014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45EE9785-D2A3-4DA8-8D9F-85181B3CD6C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5EE9785-D2A3-4DA8-8D9F-85181B3CD6C0}"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5EE9785-D2A3-4DA8-8D9F-85181B3CD6C0}"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5EE9785-D2A3-4DA8-8D9F-85181B3CD6C0}"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5EE9785-D2A3-4DA8-8D9F-85181B3CD6C0}"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5EE9785-D2A3-4DA8-8D9F-85181B3CD6C0}"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A4FA2DA0-20B5-4CAB-BDF8-F70EC1DA4022}" type="datetimeFigureOut">
              <a:rPr lang="ru-RU" smtClean="0"/>
              <a:pPr/>
              <a:t>25.09.2014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45EE9785-D2A3-4DA8-8D9F-85181B3CD6C0}"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A4FA2DA0-20B5-4CAB-BDF8-F70EC1DA4022}" type="datetimeFigureOut">
              <a:rPr lang="ru-RU" smtClean="0"/>
              <a:pPr/>
              <a:t>25.09.2014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5EE9785-D2A3-4DA8-8D9F-85181B3CD6C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4FA2DA0-20B5-4CAB-BDF8-F70EC1DA4022}" type="datetimeFigureOut">
              <a:rPr lang="ru-RU" smtClean="0"/>
              <a:pPr/>
              <a:t>25.09.2014</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5EE9785-D2A3-4DA8-8D9F-85181B3CD6C0}"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FA2DA0-20B5-4CAB-BDF8-F70EC1DA4022}" type="datetimeFigureOut">
              <a:rPr lang="ru-RU" smtClean="0"/>
              <a:pPr/>
              <a:t>25.09.2014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5EE9785-D2A3-4DA8-8D9F-85181B3CD6C0}"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4FA2DA0-20B5-4CAB-BDF8-F70EC1DA4022}" type="datetimeFigureOut">
              <a:rPr lang="ru-RU" smtClean="0"/>
              <a:pPr/>
              <a:t>25.09.2014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5EE9785-D2A3-4DA8-8D9F-85181B3CD6C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4FA2DA0-20B5-4CAB-BDF8-F70EC1DA4022}" type="datetimeFigureOut">
              <a:rPr lang="ru-RU" smtClean="0"/>
              <a:pPr/>
              <a:t>25.09.2014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5EE9785-D2A3-4DA8-8D9F-85181B3CD6C0}"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4FA2DA0-20B5-4CAB-BDF8-F70EC1DA4022}" type="datetimeFigureOut">
              <a:rPr lang="ru-RU" smtClean="0"/>
              <a:pPr/>
              <a:t>25.09.2014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5EE9785-D2A3-4DA8-8D9F-85181B3CD6C0}"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4FA2DA0-20B5-4CAB-BDF8-F70EC1DA4022}" type="datetimeFigureOut">
              <a:rPr lang="ru-RU" smtClean="0"/>
              <a:pPr/>
              <a:t>25.09.2014</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5EE9785-D2A3-4DA8-8D9F-85181B3CD6C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4FA2DA0-20B5-4CAB-BDF8-F70EC1DA4022}" type="datetimeFigureOut">
              <a:rPr lang="ru-RU" smtClean="0"/>
              <a:pPr/>
              <a:t>25.09.2014</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5EE9785-D2A3-4DA8-8D9F-85181B3CD6C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4FA2DA0-20B5-4CAB-BDF8-F70EC1DA4022}" type="datetimeFigureOut">
              <a:rPr lang="ru-RU" smtClean="0"/>
              <a:pPr/>
              <a:t>25.09.2014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5EE9785-D2A3-4DA8-8D9F-85181B3CD6C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4FA2DA0-20B5-4CAB-BDF8-F70EC1DA4022}" type="datetimeFigureOut">
              <a:rPr lang="ru-RU" smtClean="0"/>
              <a:pPr/>
              <a:t>25.09.2014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5EE9785-D2A3-4DA8-8D9F-85181B3CD6C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9.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0.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2.jpeg"/><Relationship Id="rId1" Type="http://schemas.openxmlformats.org/officeDocument/2006/relationships/slideLayout" Target="../slideLayouts/slideLayout90.xml"/><Relationship Id="rId4" Type="http://schemas.openxmlformats.org/officeDocument/2006/relationships/image" Target="../media/image4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2560" y="285728"/>
            <a:ext cx="7406640" cy="928694"/>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sz="3100" b="1" dirty="0" smtClean="0">
                <a:latin typeface="Times New Roman" pitchFamily="18" charset="0"/>
                <a:cs typeface="Times New Roman" pitchFamily="18" charset="0"/>
              </a:rPr>
              <a:t/>
            </a:r>
            <a:br>
              <a:rPr lang="ru-RU" sz="3100" b="1" dirty="0" smtClean="0">
                <a:latin typeface="Times New Roman" pitchFamily="18" charset="0"/>
                <a:cs typeface="Times New Roman" pitchFamily="18" charset="0"/>
              </a:rPr>
            </a:br>
            <a:r>
              <a:rPr lang="ru-RU" sz="3100" b="1" dirty="0" smtClean="0">
                <a:latin typeface="Times New Roman" pitchFamily="18" charset="0"/>
                <a:cs typeface="Times New Roman" pitchFamily="18" charset="0"/>
              </a:rPr>
              <a:t> </a:t>
            </a:r>
            <a:r>
              <a:rPr lang="ru-RU" dirty="0" smtClean="0"/>
              <a:t/>
            </a:r>
            <a:br>
              <a:rPr lang="ru-RU" dirty="0" smtClean="0"/>
            </a:br>
            <a:r>
              <a:rPr lang="ru-RU" dirty="0" smtClean="0"/>
              <a:t/>
            </a:r>
            <a:br>
              <a:rPr lang="ru-RU" dirty="0" smtClean="0"/>
            </a:br>
            <a:r>
              <a:rPr lang="ru-RU" sz="3100" b="1" dirty="0" smtClean="0">
                <a:latin typeface="Times New Roman" pitchFamily="18" charset="0"/>
                <a:cs typeface="Times New Roman" pitchFamily="18" charset="0"/>
              </a:rPr>
              <a:t> </a:t>
            </a:r>
            <a:r>
              <a:rPr lang="ru-RU" sz="2700" b="1" dirty="0" smtClean="0">
                <a:latin typeface="Times New Roman" pitchFamily="18" charset="0"/>
                <a:cs typeface="Times New Roman" pitchFamily="18" charset="0"/>
              </a:rPr>
              <a:t>Творческая работа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"Экскурсии по биологии как форма обучения"</a:t>
            </a:r>
            <a:endParaRPr lang="ru-RU" sz="2700" dirty="0"/>
          </a:p>
        </p:txBody>
      </p:sp>
      <p:sp>
        <p:nvSpPr>
          <p:cNvPr id="3" name="Подзаголовок 2"/>
          <p:cNvSpPr>
            <a:spLocks noGrp="1"/>
          </p:cNvSpPr>
          <p:nvPr>
            <p:ph type="subTitle" idx="1"/>
          </p:nvPr>
        </p:nvSpPr>
        <p:spPr>
          <a:xfrm>
            <a:off x="1214414" y="1285860"/>
            <a:ext cx="7624786" cy="5357850"/>
          </a:xfrm>
        </p:spPr>
        <p:txBody>
          <a:bodyPr>
            <a:normAutofit fontScale="62500" lnSpcReduction="20000"/>
          </a:bodyPr>
          <a:lstStyle/>
          <a:p>
            <a:pPr algn="ctr"/>
            <a:endParaRPr lang="ru-RU" sz="2800" dirty="0" smtClean="0">
              <a:latin typeface="Monotype Corsiva" pitchFamily="66" charset="0"/>
              <a:cs typeface="Times New Roman" pitchFamily="18" charset="0"/>
            </a:endParaRPr>
          </a:p>
          <a:p>
            <a:pPr algn="ctr"/>
            <a:r>
              <a:rPr lang="ru-RU" sz="3700" dirty="0" smtClean="0">
                <a:latin typeface="Monotype Corsiva" pitchFamily="66" charset="0"/>
                <a:cs typeface="Times New Roman" pitchFamily="18" charset="0"/>
              </a:rPr>
              <a:t>Выполнила учитель биологии, экологии МБОУ «ООШ № 19</a:t>
            </a:r>
          </a:p>
          <a:p>
            <a:pPr algn="ctr"/>
            <a:r>
              <a:rPr lang="ru-RU" sz="3700" dirty="0" smtClean="0">
                <a:latin typeface="Monotype Corsiva" pitchFamily="66" charset="0"/>
                <a:cs typeface="Times New Roman" pitchFamily="18" charset="0"/>
              </a:rPr>
              <a:t>с. Ключи  Красноармейского района  Саратовской области» </a:t>
            </a:r>
          </a:p>
          <a:p>
            <a:pPr algn="ctr"/>
            <a:endParaRPr lang="ru-RU" sz="2400" dirty="0" smtClean="0">
              <a:latin typeface="Monotype Corsiva" pitchFamily="66" charset="0"/>
              <a:cs typeface="Times New Roman" pitchFamily="18" charset="0"/>
            </a:endParaRPr>
          </a:p>
          <a:p>
            <a:pPr algn="ctr"/>
            <a:endParaRPr lang="ru-RU" sz="2400" dirty="0" smtClean="0">
              <a:latin typeface="Monotype Corsiva" pitchFamily="66" charset="0"/>
              <a:cs typeface="Times New Roman" pitchFamily="18" charset="0"/>
            </a:endParaRPr>
          </a:p>
          <a:p>
            <a:pPr algn="ctr"/>
            <a:endParaRPr lang="ru-RU" sz="2400" dirty="0" smtClean="0">
              <a:latin typeface="Monotype Corsiva" pitchFamily="66" charset="0"/>
              <a:cs typeface="Times New Roman" pitchFamily="18" charset="0"/>
            </a:endParaRPr>
          </a:p>
          <a:p>
            <a:pPr algn="ctr"/>
            <a:endParaRPr lang="ru-RU" sz="2400" dirty="0" smtClean="0">
              <a:latin typeface="Monotype Corsiva" pitchFamily="66" charset="0"/>
              <a:cs typeface="Times New Roman" pitchFamily="18" charset="0"/>
            </a:endParaRPr>
          </a:p>
          <a:p>
            <a:pPr algn="ctr"/>
            <a:endParaRPr lang="ru-RU" sz="2000" dirty="0" smtClean="0">
              <a:latin typeface="Monotype Corsiva" pitchFamily="66" charset="0"/>
              <a:cs typeface="Times New Roman" pitchFamily="18" charset="0"/>
            </a:endParaRPr>
          </a:p>
          <a:p>
            <a:pPr algn="ctr"/>
            <a:endParaRPr lang="ru-RU" sz="2000" dirty="0" smtClean="0">
              <a:latin typeface="Monotype Corsiva" pitchFamily="66" charset="0"/>
              <a:cs typeface="Times New Roman" pitchFamily="18" charset="0"/>
            </a:endParaRPr>
          </a:p>
          <a:p>
            <a:pPr algn="ctr"/>
            <a:endParaRPr lang="ru-RU" sz="2000" dirty="0" smtClean="0">
              <a:latin typeface="Monotype Corsiva" pitchFamily="66" charset="0"/>
              <a:cs typeface="Times New Roman" pitchFamily="18" charset="0"/>
            </a:endParaRPr>
          </a:p>
          <a:p>
            <a:pPr algn="ctr"/>
            <a:endParaRPr lang="ru-RU" sz="2000" dirty="0" smtClean="0">
              <a:latin typeface="Monotype Corsiva" pitchFamily="66" charset="0"/>
              <a:cs typeface="Times New Roman" pitchFamily="18" charset="0"/>
            </a:endParaRPr>
          </a:p>
          <a:p>
            <a:pPr algn="ctr"/>
            <a:endParaRPr lang="ru-RU" sz="2000" dirty="0" smtClean="0">
              <a:latin typeface="Monotype Corsiva" pitchFamily="66" charset="0"/>
              <a:cs typeface="Times New Roman" pitchFamily="18" charset="0"/>
            </a:endParaRPr>
          </a:p>
          <a:p>
            <a:pPr algn="ctr"/>
            <a:endParaRPr lang="ru-RU" sz="2000" dirty="0" smtClean="0">
              <a:latin typeface="Monotype Corsiva" pitchFamily="66" charset="0"/>
              <a:cs typeface="Times New Roman" pitchFamily="18" charset="0"/>
            </a:endParaRPr>
          </a:p>
          <a:p>
            <a:pPr algn="ctr"/>
            <a:endParaRPr lang="ru-RU" sz="2000" dirty="0" smtClean="0">
              <a:latin typeface="Monotype Corsiva" pitchFamily="66" charset="0"/>
              <a:cs typeface="Times New Roman" pitchFamily="18" charset="0"/>
            </a:endParaRPr>
          </a:p>
          <a:p>
            <a:pPr algn="ctr"/>
            <a:endParaRPr lang="ru-RU" sz="2000" dirty="0" smtClean="0">
              <a:latin typeface="Monotype Corsiva" pitchFamily="66" charset="0"/>
              <a:cs typeface="Times New Roman" pitchFamily="18" charset="0"/>
            </a:endParaRPr>
          </a:p>
          <a:p>
            <a:pPr algn="ctr"/>
            <a:endParaRPr lang="ru-RU" sz="2000" dirty="0" smtClean="0">
              <a:latin typeface="Monotype Corsiva" pitchFamily="66" charset="0"/>
              <a:cs typeface="Times New Roman" pitchFamily="18" charset="0"/>
            </a:endParaRPr>
          </a:p>
          <a:p>
            <a:pPr algn="ctr"/>
            <a:endParaRPr lang="ru-RU" sz="2000" dirty="0" smtClean="0">
              <a:latin typeface="Monotype Corsiva" pitchFamily="66" charset="0"/>
              <a:cs typeface="Times New Roman" pitchFamily="18" charset="0"/>
            </a:endParaRPr>
          </a:p>
          <a:p>
            <a:pPr algn="ctr"/>
            <a:endParaRPr lang="ru-RU" sz="2000" dirty="0" smtClean="0">
              <a:latin typeface="Monotype Corsiva" pitchFamily="66" charset="0"/>
              <a:cs typeface="Times New Roman" pitchFamily="18" charset="0"/>
            </a:endParaRPr>
          </a:p>
          <a:p>
            <a:pPr algn="ctr"/>
            <a:endParaRPr lang="ru-RU" sz="2000" dirty="0" smtClean="0">
              <a:latin typeface="Monotype Corsiva" pitchFamily="66" charset="0"/>
              <a:cs typeface="Times New Roman" pitchFamily="18" charset="0"/>
            </a:endParaRPr>
          </a:p>
          <a:p>
            <a:pPr algn="ctr"/>
            <a:r>
              <a:rPr lang="ru-RU" sz="3200" dirty="0" smtClean="0">
                <a:latin typeface="Monotype Corsiva" pitchFamily="66" charset="0"/>
                <a:cs typeface="Times New Roman" pitchFamily="18" charset="0"/>
              </a:rPr>
              <a:t>2014г </a:t>
            </a:r>
          </a:p>
        </p:txBody>
      </p:sp>
      <p:pic>
        <p:nvPicPr>
          <p:cNvPr id="3075" name="Picture 3" descr="C:\Users\1\Desktop\55.jpg"/>
          <p:cNvPicPr>
            <a:picLocks noChangeAspect="1" noChangeArrowheads="1"/>
          </p:cNvPicPr>
          <p:nvPr/>
        </p:nvPicPr>
        <p:blipFill>
          <a:blip r:embed="rId2"/>
          <a:srcRect/>
          <a:stretch>
            <a:fillRect/>
          </a:stretch>
        </p:blipFill>
        <p:spPr bwMode="auto">
          <a:xfrm>
            <a:off x="1357289" y="2285992"/>
            <a:ext cx="7492277" cy="3643338"/>
          </a:xfrm>
          <a:prstGeom prst="rect">
            <a:avLst/>
          </a:prstGeom>
          <a:noFill/>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435608" y="274638"/>
            <a:ext cx="7498080" cy="2154230"/>
          </a:xfrm>
          <a:solidFill>
            <a:srgbClr val="66FF66"/>
          </a:solidFill>
        </p:spPr>
        <p:txBody>
          <a:bodyPr>
            <a:noAutofit/>
          </a:bodyPr>
          <a:lstStyle/>
          <a:p>
            <a:pPr algn="ctr"/>
            <a:r>
              <a:rPr lang="ru-RU" sz="2400" u="sng" dirty="0" smtClean="0">
                <a:solidFill>
                  <a:schemeClr val="tx1"/>
                </a:solidFill>
                <a:latin typeface="Monotype Corsiva" pitchFamily="66" charset="0"/>
                <a:cs typeface="Times New Roman" pitchFamily="18" charset="0"/>
              </a:rPr>
              <a:t>Карточка 2 </a:t>
            </a:r>
            <a:r>
              <a:rPr lang="ru-RU" sz="2400" dirty="0" smtClean="0">
                <a:solidFill>
                  <a:schemeClr val="tx1"/>
                </a:solidFill>
                <a:latin typeface="Monotype Corsiva" pitchFamily="66" charset="0"/>
                <a:cs typeface="Times New Roman" pitchFamily="18" charset="0"/>
              </a:rPr>
              <a:t/>
            </a:r>
            <a:br>
              <a:rPr lang="ru-RU" sz="2400" dirty="0" smtClean="0">
                <a:solidFill>
                  <a:schemeClr val="tx1"/>
                </a:solidFill>
                <a:latin typeface="Monotype Corsiva" pitchFamily="66" charset="0"/>
                <a:cs typeface="Times New Roman" pitchFamily="18" charset="0"/>
              </a:rPr>
            </a:br>
            <a:r>
              <a:rPr lang="ru-RU" sz="2400" dirty="0" smtClean="0">
                <a:solidFill>
                  <a:schemeClr val="tx1"/>
                </a:solidFill>
                <a:latin typeface="Monotype Corsiva" pitchFamily="66" charset="0"/>
                <a:cs typeface="Times New Roman" pitchFamily="18" charset="0"/>
              </a:rPr>
              <a:t>Назовите виды кустарников, растущих на изучаемом участке. В каком ярусе они располагаются? Подсчитайте количество экземпляров каждого вида. В какой фазе развития они находятся? Укажите способы опыления этих растений, распространение плодов и семян. </a:t>
            </a:r>
            <a:endParaRPr lang="ru-RU" sz="2400" dirty="0">
              <a:solidFill>
                <a:schemeClr val="tx1"/>
              </a:solidFill>
            </a:endParaRPr>
          </a:p>
        </p:txBody>
      </p:sp>
      <p:graphicFrame>
        <p:nvGraphicFramePr>
          <p:cNvPr id="7" name="Содержимое 6"/>
          <p:cNvGraphicFramePr>
            <a:graphicFrameLocks noGrp="1"/>
          </p:cNvGraphicFramePr>
          <p:nvPr>
            <p:ph idx="1"/>
          </p:nvPr>
        </p:nvGraphicFramePr>
        <p:xfrm>
          <a:off x="1142975" y="2857496"/>
          <a:ext cx="7791477" cy="3429024"/>
        </p:xfrm>
        <a:graphic>
          <a:graphicData uri="http://schemas.openxmlformats.org/drawingml/2006/table">
            <a:tbl>
              <a:tblPr firstRow="1" bandRow="1">
                <a:tableStyleId>{BDBED569-4797-4DF1-A0F4-6AAB3CD982D8}</a:tableStyleId>
              </a:tblPr>
              <a:tblGrid>
                <a:gridCol w="1113068"/>
                <a:gridCol w="1113068"/>
                <a:gridCol w="1113068"/>
                <a:gridCol w="1113068"/>
                <a:gridCol w="1113068"/>
                <a:gridCol w="1113068"/>
                <a:gridCol w="371023"/>
                <a:gridCol w="371023"/>
                <a:gridCol w="371023"/>
              </a:tblGrid>
              <a:tr h="798626">
                <a:tc rowSpan="2">
                  <a:txBody>
                    <a:bodyPr/>
                    <a:lstStyle/>
                    <a:p>
                      <a:r>
                        <a:rPr lang="ru-RU" sz="1200" dirty="0">
                          <a:latin typeface="Times New Roman" pitchFamily="18" charset="0"/>
                          <a:cs typeface="Times New Roman" pitchFamily="18" charset="0"/>
                        </a:rPr>
                        <a:t>Виды </a:t>
                      </a:r>
                      <a:r>
                        <a:rPr lang="ru-RU" sz="1200" dirty="0" smtClean="0">
                          <a:latin typeface="Times New Roman" pitchFamily="18" charset="0"/>
                          <a:cs typeface="Times New Roman" pitchFamily="18" charset="0"/>
                        </a:rPr>
                        <a:t>кустарников</a:t>
                      </a:r>
                      <a:endParaRPr lang="ru-RU" sz="1200" dirty="0">
                        <a:solidFill>
                          <a:schemeClr val="tx1"/>
                        </a:solidFill>
                        <a:latin typeface="Times New Roman" pitchFamily="18" charset="0"/>
                        <a:cs typeface="Times New Roman" pitchFamily="18" charset="0"/>
                      </a:endParaRPr>
                    </a:p>
                  </a:txBody>
                  <a:tcPr anchor="ctr"/>
                </a:tc>
                <a:tc rowSpan="2">
                  <a:txBody>
                    <a:bodyPr/>
                    <a:lstStyle/>
                    <a:p>
                      <a:r>
                        <a:rPr lang="ru-RU" sz="1200" dirty="0" smtClean="0">
                          <a:latin typeface="Times New Roman" pitchFamily="18" charset="0"/>
                          <a:cs typeface="Times New Roman" pitchFamily="18" charset="0"/>
                        </a:rPr>
                        <a:t>Число особей каждого </a:t>
                      </a:r>
                      <a:r>
                        <a:rPr lang="ru-RU" sz="1200" dirty="0">
                          <a:latin typeface="Times New Roman" pitchFamily="18" charset="0"/>
                          <a:cs typeface="Times New Roman" pitchFamily="18" charset="0"/>
                        </a:rPr>
                        <a:t>вида</a:t>
                      </a:r>
                      <a:endParaRPr lang="ru-RU" sz="1200" dirty="0">
                        <a:solidFill>
                          <a:schemeClr val="tx1"/>
                        </a:solidFill>
                        <a:latin typeface="Times New Roman" pitchFamily="18" charset="0"/>
                        <a:cs typeface="Times New Roman" pitchFamily="18" charset="0"/>
                      </a:endParaRPr>
                    </a:p>
                  </a:txBody>
                  <a:tcPr anchor="ctr"/>
                </a:tc>
                <a:tc rowSpan="2">
                  <a:txBody>
                    <a:bodyPr/>
                    <a:lstStyle/>
                    <a:p>
                      <a:r>
                        <a:rPr lang="ru-RU" sz="1200" dirty="0">
                          <a:latin typeface="Times New Roman" pitchFamily="18" charset="0"/>
                          <a:cs typeface="Times New Roman" pitchFamily="18" charset="0"/>
                        </a:rPr>
                        <a:t>Ярус</a:t>
                      </a:r>
                      <a:endParaRPr lang="ru-RU" sz="1200" dirty="0">
                        <a:solidFill>
                          <a:schemeClr val="tx1"/>
                        </a:solidFill>
                        <a:latin typeface="Times New Roman" pitchFamily="18" charset="0"/>
                        <a:cs typeface="Times New Roman" pitchFamily="18" charset="0"/>
                      </a:endParaRPr>
                    </a:p>
                  </a:txBody>
                  <a:tcPr anchor="ctr"/>
                </a:tc>
                <a:tc rowSpan="2">
                  <a:txBody>
                    <a:bodyPr/>
                    <a:lstStyle/>
                    <a:p>
                      <a:r>
                        <a:rPr lang="ru-RU" sz="1200" dirty="0">
                          <a:latin typeface="Times New Roman" pitchFamily="18" charset="0"/>
                          <a:cs typeface="Times New Roman" pitchFamily="18" charset="0"/>
                        </a:rPr>
                        <a:t>Фаза </a:t>
                      </a:r>
                      <a:r>
                        <a:rPr lang="ru-RU" sz="1200" dirty="0" smtClean="0">
                          <a:latin typeface="Times New Roman" pitchFamily="18" charset="0"/>
                          <a:cs typeface="Times New Roman" pitchFamily="18" charset="0"/>
                        </a:rPr>
                        <a:t>развития</a:t>
                      </a:r>
                      <a:endParaRPr lang="ru-RU" sz="1200" dirty="0">
                        <a:solidFill>
                          <a:schemeClr val="tx1"/>
                        </a:solidFill>
                        <a:latin typeface="Times New Roman" pitchFamily="18" charset="0"/>
                        <a:cs typeface="Times New Roman" pitchFamily="18" charset="0"/>
                      </a:endParaRPr>
                    </a:p>
                  </a:txBody>
                  <a:tcPr anchor="ctr"/>
                </a:tc>
                <a:tc rowSpan="2">
                  <a:txBody>
                    <a:bodyPr/>
                    <a:lstStyle/>
                    <a:p>
                      <a:r>
                        <a:rPr lang="ru-RU" sz="1200" dirty="0" smtClean="0">
                          <a:latin typeface="Times New Roman" pitchFamily="18" charset="0"/>
                          <a:cs typeface="Times New Roman" pitchFamily="18" charset="0"/>
                        </a:rPr>
                        <a:t>Опыление</a:t>
                      </a:r>
                      <a:endParaRPr lang="ru-RU" sz="1200" dirty="0">
                        <a:solidFill>
                          <a:schemeClr val="tx1"/>
                        </a:solidFill>
                        <a:latin typeface="Times New Roman" pitchFamily="18" charset="0"/>
                        <a:cs typeface="Times New Roman" pitchFamily="18" charset="0"/>
                      </a:endParaRPr>
                    </a:p>
                  </a:txBody>
                  <a:tcPr anchor="ctr"/>
                </a:tc>
                <a:tc rowSpan="2">
                  <a:txBody>
                    <a:bodyPr/>
                    <a:lstStyle/>
                    <a:p>
                      <a:r>
                        <a:rPr lang="ru-RU" sz="1200" dirty="0" smtClean="0">
                          <a:latin typeface="Times New Roman" pitchFamily="18" charset="0"/>
                          <a:cs typeface="Times New Roman" pitchFamily="18" charset="0"/>
                        </a:rPr>
                        <a:t>Распространение семян </a:t>
                      </a:r>
                      <a:r>
                        <a:rPr lang="ru-RU" sz="1200" dirty="0">
                          <a:latin typeface="Times New Roman" pitchFamily="18" charset="0"/>
                          <a:cs typeface="Times New Roman" pitchFamily="18" charset="0"/>
                        </a:rPr>
                        <a:t>и </a:t>
                      </a:r>
                      <a:r>
                        <a:rPr lang="ru-RU" sz="1200" dirty="0" smtClean="0">
                          <a:latin typeface="Times New Roman" pitchFamily="18" charset="0"/>
                          <a:cs typeface="Times New Roman" pitchFamily="18" charset="0"/>
                        </a:rPr>
                        <a:t>плодов</a:t>
                      </a:r>
                      <a:endParaRPr lang="ru-RU" sz="1200" dirty="0">
                        <a:solidFill>
                          <a:schemeClr val="tx1"/>
                        </a:solidFill>
                        <a:latin typeface="Times New Roman" pitchFamily="18" charset="0"/>
                        <a:cs typeface="Times New Roman" pitchFamily="18" charset="0"/>
                      </a:endParaRPr>
                    </a:p>
                  </a:txBody>
                  <a:tcPr anchor="ctr"/>
                </a:tc>
                <a:tc gridSpan="3">
                  <a:txBody>
                    <a:bodyPr/>
                    <a:lstStyle/>
                    <a:p>
                      <a:r>
                        <a:rPr lang="ru-RU" sz="1200" dirty="0">
                          <a:latin typeface="Times New Roman" pitchFamily="18" charset="0"/>
                          <a:cs typeface="Times New Roman" pitchFamily="18" charset="0"/>
                        </a:rPr>
                        <a:t>Животные</a:t>
                      </a:r>
                      <a:endParaRPr lang="ru-RU" sz="1200" dirty="0">
                        <a:solidFill>
                          <a:schemeClr val="tx1"/>
                        </a:solidFill>
                        <a:latin typeface="Times New Roman" pitchFamily="18" charset="0"/>
                        <a:cs typeface="Times New Roman" pitchFamily="18" charset="0"/>
                      </a:endParaRPr>
                    </a:p>
                  </a:txBody>
                  <a:tcPr anchor="ctr"/>
                </a:tc>
                <a:tc hMerge="1">
                  <a:txBody>
                    <a:bodyPr/>
                    <a:lstStyle/>
                    <a:p>
                      <a:endParaRPr lang="ru-RU"/>
                    </a:p>
                  </a:txBody>
                  <a:tcPr/>
                </a:tc>
                <a:tc hMerge="1">
                  <a:txBody>
                    <a:bodyPr/>
                    <a:lstStyle/>
                    <a:p>
                      <a:endParaRPr lang="ru-RU"/>
                    </a:p>
                  </a:txBody>
                  <a:tcPr/>
                </a:tc>
              </a:tr>
              <a:tr h="21677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r>
                        <a:rPr lang="ru-RU" sz="1200" dirty="0">
                          <a:latin typeface="Times New Roman" pitchFamily="18" charset="0"/>
                          <a:cs typeface="Times New Roman" pitchFamily="18" charset="0"/>
                        </a:rPr>
                        <a:t>насе­ко­мые </a:t>
                      </a:r>
                      <a:endParaRPr lang="ru-RU" sz="1200" dirty="0">
                        <a:solidFill>
                          <a:schemeClr val="tx1"/>
                        </a:solidFill>
                        <a:latin typeface="Times New Roman" pitchFamily="18" charset="0"/>
                        <a:cs typeface="Times New Roman" pitchFamily="18" charset="0"/>
                      </a:endParaRPr>
                    </a:p>
                  </a:txBody>
                  <a:tcPr anchor="ctr"/>
                </a:tc>
                <a:tc>
                  <a:txBody>
                    <a:bodyPr/>
                    <a:lstStyle/>
                    <a:p>
                      <a:r>
                        <a:rPr lang="ru-RU" sz="1200" dirty="0">
                          <a:latin typeface="Times New Roman" pitchFamily="18" charset="0"/>
                          <a:cs typeface="Times New Roman" pitchFamily="18" charset="0"/>
                        </a:rPr>
                        <a:t>пти­цы</a:t>
                      </a:r>
                      <a:endParaRPr lang="ru-RU" sz="1200" dirty="0">
                        <a:solidFill>
                          <a:schemeClr val="tx1"/>
                        </a:solidFill>
                        <a:latin typeface="Times New Roman" pitchFamily="18" charset="0"/>
                        <a:cs typeface="Times New Roman" pitchFamily="18" charset="0"/>
                      </a:endParaRPr>
                    </a:p>
                  </a:txBody>
                  <a:tcPr anchor="ctr"/>
                </a:tc>
                <a:tc>
                  <a:txBody>
                    <a:bodyPr/>
                    <a:lstStyle/>
                    <a:p>
                      <a:r>
                        <a:rPr lang="ru-RU" sz="1200" dirty="0">
                          <a:latin typeface="Times New Roman" pitchFamily="18" charset="0"/>
                          <a:cs typeface="Times New Roman" pitchFamily="18" charset="0"/>
                        </a:rPr>
                        <a:t>мле­ко­пи­таю­щие</a:t>
                      </a:r>
                      <a:endParaRPr lang="ru-RU" sz="1200" dirty="0">
                        <a:solidFill>
                          <a:schemeClr val="tx1"/>
                        </a:solidFill>
                        <a:latin typeface="Times New Roman" pitchFamily="18" charset="0"/>
                        <a:cs typeface="Times New Roman" pitchFamily="18" charset="0"/>
                      </a:endParaRPr>
                    </a:p>
                  </a:txBody>
                  <a:tcPr anchor="ctr"/>
                </a:tc>
              </a:tr>
              <a:tr h="462697">
                <a:tc>
                  <a:txBody>
                    <a:bodyPr/>
                    <a:lstStyle/>
                    <a:p>
                      <a:endParaRPr lang="ru-RU"/>
                    </a:p>
                  </a:txBody>
                  <a:tcPr/>
                </a:tc>
                <a:tc>
                  <a:txBody>
                    <a:bodyPr/>
                    <a:lstStyle/>
                    <a:p>
                      <a:endParaRPr lang="ru-RU"/>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a:p>
                  </a:txBody>
                  <a:tcPr/>
                </a:tc>
                <a:tc>
                  <a:txBody>
                    <a:bodyPr/>
                    <a:lstStyle/>
                    <a:p>
                      <a:endParaRPr lang="ru-RU" dirty="0"/>
                    </a:p>
                  </a:txBody>
                  <a:tcPr/>
                </a:tc>
                <a:tc>
                  <a:txBody>
                    <a:bodyPr/>
                    <a:lstStyle/>
                    <a:p>
                      <a:endParaRPr lang="ru-RU" dirty="0"/>
                    </a:p>
                  </a:txBody>
                  <a:tcPr/>
                </a:tc>
                <a:tc>
                  <a:txBody>
                    <a:bodyPr/>
                    <a:lstStyle/>
                    <a:p>
                      <a:endParaRPr lang="ru-RU" dirty="0"/>
                    </a:p>
                  </a:txBody>
                  <a:tcPr/>
                </a:tc>
              </a:tr>
            </a:tbl>
          </a:graphicData>
        </a:graphic>
      </p:graphicFrame>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14290"/>
            <a:ext cx="7498080" cy="1071570"/>
          </a:xfrm>
        </p:spPr>
        <p:txBody>
          <a:bodyPr>
            <a:noAutofit/>
          </a:bodyPr>
          <a:lstStyle/>
          <a:p>
            <a:pPr algn="ctr"/>
            <a:r>
              <a:rPr lang="ru-RU" sz="2800" b="1" dirty="0" smtClean="0">
                <a:latin typeface="Times New Roman" pitchFamily="18" charset="0"/>
                <a:cs typeface="Times New Roman" pitchFamily="18" charset="0"/>
              </a:rPr>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Основные способы сбора </a:t>
            </a:r>
            <a:br>
              <a:rPr lang="ru-RU" sz="2800" b="1" dirty="0" smtClean="0">
                <a:latin typeface="Times New Roman" pitchFamily="18" charset="0"/>
                <a:cs typeface="Times New Roman" pitchFamily="18" charset="0"/>
              </a:rPr>
            </a:br>
            <a:r>
              <a:rPr lang="ru-RU" sz="2800" b="1" dirty="0" smtClean="0">
                <a:latin typeface="Times New Roman" pitchFamily="18" charset="0"/>
                <a:cs typeface="Times New Roman" pitchFamily="18" charset="0"/>
              </a:rPr>
              <a:t>природного материала</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
        <p:nvSpPr>
          <p:cNvPr id="3" name="Содержимое 2"/>
          <p:cNvSpPr>
            <a:spLocks noGrp="1"/>
          </p:cNvSpPr>
          <p:nvPr>
            <p:ph idx="1"/>
          </p:nvPr>
        </p:nvSpPr>
        <p:spPr>
          <a:xfrm>
            <a:off x="1435608" y="1447800"/>
            <a:ext cx="7498080" cy="5124472"/>
          </a:xfrm>
        </p:spPr>
        <p:txBody>
          <a:bodyPr>
            <a:normAutofit fontScale="85000" lnSpcReduction="10000"/>
          </a:bodyPr>
          <a:lstStyle/>
          <a:p>
            <a:pPr algn="just"/>
            <a:r>
              <a:rPr lang="ru-RU" sz="3300" dirty="0" smtClean="0">
                <a:latin typeface="Times New Roman" pitchFamily="18" charset="0"/>
                <a:cs typeface="Times New Roman" pitchFamily="18" charset="0"/>
              </a:rPr>
              <a:t>Ботанические экскурсии обычно требуют сбора материала для дальнейшей обработки и изучения. Поэтому необходимо обеспечить экскурсантов всеми нужными для экскурсии пособиями. Некоторые предметы снаряжения понадобятся каждому экскурсанту, часть предметов может быть дана только на группы, и, наконец, некоторые предметы могут быть взяты для пользования всем классом. Снаряжение экскурсанта должно быть простым и обеспечивать активную экскурсионную работу. </a:t>
            </a:r>
            <a:br>
              <a:rPr lang="ru-RU" sz="3300" dirty="0" smtClean="0">
                <a:latin typeface="Times New Roman" pitchFamily="18" charset="0"/>
                <a:cs typeface="Times New Roman" pitchFamily="18" charset="0"/>
              </a:rPr>
            </a:br>
            <a:r>
              <a:rPr lang="ru-RU" sz="3300" dirty="0" smtClean="0">
                <a:latin typeface="Times New Roman" pitchFamily="18" charset="0"/>
                <a:cs typeface="Times New Roman" pitchFamily="18" charset="0"/>
              </a:rPr>
              <a:t> </a:t>
            </a:r>
          </a:p>
          <a:p>
            <a:pPr algn="just"/>
            <a:endParaRPr lang="ru-RU" dirty="0">
              <a:latin typeface="Times New Roman" pitchFamily="18" charset="0"/>
              <a:cs typeface="Times New Roman" pitchFamily="18" charset="0"/>
            </a:endParaRPr>
          </a:p>
        </p:txBody>
      </p:sp>
    </p:spTree>
  </p:cSld>
  <p:clrMapOvr>
    <a:masterClrMapping/>
  </p:clrMapOvr>
  <p:transition>
    <p:cover dir="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400" b="1" dirty="0" smtClean="0">
                <a:solidFill>
                  <a:schemeClr val="tx1"/>
                </a:solidFill>
                <a:latin typeface="Times New Roman" pitchFamily="18" charset="0"/>
                <a:cs typeface="Times New Roman" pitchFamily="18" charset="0"/>
              </a:rPr>
              <a:t>Методические рекомендации  по  проведению экскурсий</a:t>
            </a:r>
            <a:r>
              <a:rPr lang="ru-RU" sz="2400" dirty="0" smtClean="0">
                <a:solidFill>
                  <a:schemeClr val="tx1"/>
                </a:solidFill>
                <a:latin typeface="Times New Roman" pitchFamily="18" charset="0"/>
                <a:cs typeface="Times New Roman" pitchFamily="18" charset="0"/>
              </a:rPr>
              <a:t/>
            </a:r>
            <a:br>
              <a:rPr lang="ru-RU" sz="2400" dirty="0" smtClean="0">
                <a:solidFill>
                  <a:schemeClr val="tx1"/>
                </a:solidFill>
                <a:latin typeface="Times New Roman" pitchFamily="18" charset="0"/>
                <a:cs typeface="Times New Roman" pitchFamily="18" charset="0"/>
              </a:rPr>
            </a:b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85000" lnSpcReduction="10000"/>
          </a:bodyPr>
          <a:lstStyle/>
          <a:p>
            <a:pPr algn="just"/>
            <a:r>
              <a:rPr lang="ru-RU" dirty="0" smtClean="0">
                <a:latin typeface="Times New Roman" pitchFamily="18" charset="0"/>
                <a:cs typeface="Times New Roman" pitchFamily="18" charset="0"/>
              </a:rPr>
              <a:t>При проведении экскурсий в природу, по всем биологическим курсам следует учитывать общие методические положения. Нецелесообразно превращать экскурсию в природу в урок под открытым небом, с длительным опросом учащихся по пройденному материалу, якобы для связи теории с предстоящей работой по заданиям. Каждую экскурсию естественно начинать с определения места - лес, болото, поле, луг, пустырь, парк — по типичным признакам: основные черты ландшафта и наиболее характерные растения. При этом следует отметить черты, показывающие сезонное развитие природы (состояние растительности и животных), и обратить внимание учащихся на эстетическую сторону своеобразную красоту каждого из уголков природы в разное время года и даже в разные часы дня. </a:t>
            </a:r>
          </a:p>
          <a:p>
            <a:endParaRPr lang="ru-RU" dirty="0"/>
          </a:p>
        </p:txBody>
      </p:sp>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66FF66"/>
          </a:solidFill>
        </p:spPr>
        <p:txBody>
          <a:bodyPr>
            <a:normAutofit/>
          </a:bodyPr>
          <a:lstStyle/>
          <a:p>
            <a:pPr algn="ctr"/>
            <a:r>
              <a:rPr lang="ru-RU" sz="2800" i="1" dirty="0" smtClean="0">
                <a:solidFill>
                  <a:schemeClr val="bg1"/>
                </a:solidFill>
                <a:latin typeface="Times New Roman" pitchFamily="18" charset="0"/>
                <a:cs typeface="Times New Roman" pitchFamily="18" charset="0"/>
              </a:rPr>
              <a:t>Экскурсии в природу</a:t>
            </a:r>
            <a:r>
              <a:rPr lang="ru-RU" sz="2800" dirty="0" smtClean="0">
                <a:solidFill>
                  <a:schemeClr val="bg1"/>
                </a:solidFill>
                <a:latin typeface="Times New Roman" pitchFamily="18" charset="0"/>
                <a:cs typeface="Times New Roman" pitchFamily="18" charset="0"/>
              </a:rPr>
              <a:t/>
            </a:r>
            <a:br>
              <a:rPr lang="ru-RU" sz="2800" dirty="0" smtClean="0">
                <a:solidFill>
                  <a:schemeClr val="bg1"/>
                </a:solidFill>
                <a:latin typeface="Times New Roman" pitchFamily="18" charset="0"/>
                <a:cs typeface="Times New Roman" pitchFamily="18" charset="0"/>
              </a:rPr>
            </a:br>
            <a:endParaRPr lang="ru-RU" sz="2800" dirty="0">
              <a:solidFill>
                <a:schemeClr val="bg1"/>
              </a:solidFill>
              <a:latin typeface="Times New Roman" pitchFamily="18" charset="0"/>
              <a:cs typeface="Times New Roman" pitchFamily="18" charset="0"/>
            </a:endParaRPr>
          </a:p>
        </p:txBody>
      </p:sp>
      <p:pic>
        <p:nvPicPr>
          <p:cNvPr id="5123" name="Picture 3" descr="C:\Users\1\Desktop\фото творческая работа\Изобр. 031.jpg"/>
          <p:cNvPicPr>
            <a:picLocks noGrp="1" noChangeAspect="1" noChangeArrowheads="1"/>
          </p:cNvPicPr>
          <p:nvPr>
            <p:ph sz="half" idx="2"/>
          </p:nvPr>
        </p:nvPicPr>
        <p:blipFill>
          <a:blip r:embed="rId2" cstate="screen"/>
          <a:stretch>
            <a:fillRect/>
          </a:stretch>
        </p:blipFill>
        <p:spPr bwMode="auto">
          <a:xfrm>
            <a:off x="4929190" y="2348706"/>
            <a:ext cx="3757610" cy="3028950"/>
          </a:xfrm>
          <a:prstGeom prst="rect">
            <a:avLst/>
          </a:prstGeom>
          <a:ln w="228600" cap="sq" cmpd="thickThin">
            <a:solidFill>
              <a:srgbClr val="000000"/>
            </a:solidFill>
            <a:prstDash val="solid"/>
            <a:miter lim="800000"/>
          </a:ln>
          <a:effectLst>
            <a:innerShdw blurRad="76200">
              <a:srgbClr val="000000"/>
            </a:innerShdw>
          </a:effectLst>
        </p:spPr>
      </p:pic>
      <p:sp>
        <p:nvSpPr>
          <p:cNvPr id="5" name="Содержимое 4"/>
          <p:cNvSpPr>
            <a:spLocks noGrp="1"/>
          </p:cNvSpPr>
          <p:nvPr>
            <p:ph sz="half" idx="1"/>
          </p:nvPr>
        </p:nvSpPr>
        <p:spPr>
          <a:solidFill>
            <a:srgbClr val="92D050"/>
          </a:solidFill>
        </p:spPr>
        <p:txBody>
          <a:bodyPr>
            <a:normAutofit fontScale="70000" lnSpcReduction="20000"/>
          </a:bodyPr>
          <a:lstStyle/>
          <a:p>
            <a:pPr marL="0" indent="0" algn="just">
              <a:buNone/>
            </a:pPr>
            <a:r>
              <a:rPr lang="ru-RU" dirty="0" smtClean="0">
                <a:solidFill>
                  <a:schemeClr val="bg1"/>
                </a:solidFill>
              </a:rPr>
              <a:t>Существенной частью экскурсии следует считать непосредственное общение с природой — самостоятельные наблюдения каждого учащегося.            На первых экскурсиях, например в VI классе, когда учащиеся еще незнакомы с ботаникой, всем учащимся или группам даются общие и простые задания: собрать растения со всеми органами; собрать растения одного вида с сухих и влажных, светлых и затененных мест, на дороге и в канаве; собрать растения с листьями, цветками и плодами различной формы или окраски; собрать растения с различными запахами; выкопать и посадить в горшок для живого уголка нужные растения в единичных экземплярах.</a:t>
            </a:r>
            <a:endParaRPr lang="ru-RU" dirty="0">
              <a:solidFill>
                <a:schemeClr val="bg1"/>
              </a:solidFill>
            </a:endParaRPr>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sz="half" idx="2"/>
          </p:nvPr>
        </p:nvSpPr>
        <p:spPr>
          <a:xfrm>
            <a:off x="214282" y="3643313"/>
            <a:ext cx="2605118" cy="2428893"/>
          </a:xfrm>
        </p:spPr>
        <p:txBody>
          <a:bodyPr/>
          <a:lstStyle/>
          <a:p>
            <a:endParaRPr lang="ru-RU" dirty="0"/>
          </a:p>
        </p:txBody>
      </p:sp>
      <p:pic>
        <p:nvPicPr>
          <p:cNvPr id="6146" name="Picture 2" descr="C:\Users\1\Desktop\фото призентация\мои цветы\DSCN3451.jpg"/>
          <p:cNvPicPr>
            <a:picLocks noGrp="1" noChangeAspect="1" noChangeArrowheads="1"/>
          </p:cNvPicPr>
          <p:nvPr>
            <p:ph type="pic" idx="1"/>
          </p:nvPr>
        </p:nvPicPr>
        <p:blipFill>
          <a:blip r:embed="rId2" cstate="screen"/>
          <a:srcRect/>
          <a:stretch>
            <a:fillRect/>
          </a:stretch>
        </p:blipFill>
        <p:spPr bwMode="auto">
          <a:xfrm rot="420000">
            <a:off x="3363207" y="1163392"/>
            <a:ext cx="5264873" cy="3931920"/>
          </a:xfrm>
          <a:prstGeom prst="rect">
            <a:avLst/>
          </a:prstGeom>
          <a:noFill/>
        </p:spPr>
      </p:pic>
      <p:pic>
        <p:nvPicPr>
          <p:cNvPr id="6" name="Рисунок 5" descr="http://www.rusknife.com/uploads/monthly_08_2011/post-1431-0-96924600-1314111544.jpg"/>
          <p:cNvPicPr/>
          <p:nvPr/>
        </p:nvPicPr>
        <p:blipFill>
          <a:blip r:embed="rId3"/>
          <a:srcRect/>
          <a:stretch>
            <a:fillRect/>
          </a:stretch>
        </p:blipFill>
        <p:spPr bwMode="auto">
          <a:xfrm>
            <a:off x="214282" y="4000504"/>
            <a:ext cx="2643206" cy="2214578"/>
          </a:xfrm>
          <a:prstGeom prst="rect">
            <a:avLst/>
          </a:prstGeom>
          <a:noFill/>
          <a:ln w="9525">
            <a:noFill/>
            <a:miter lim="800000"/>
            <a:headEnd/>
            <a:tailEnd/>
          </a:ln>
        </p:spPr>
      </p:pic>
      <p:pic>
        <p:nvPicPr>
          <p:cNvPr id="7" name="Рисунок 6" descr="C:\Users\1\Desktop\07.jpg"/>
          <p:cNvPicPr/>
          <p:nvPr/>
        </p:nvPicPr>
        <p:blipFill>
          <a:blip r:embed="rId4"/>
          <a:srcRect/>
          <a:stretch>
            <a:fillRect/>
          </a:stretch>
        </p:blipFill>
        <p:spPr bwMode="auto">
          <a:xfrm>
            <a:off x="112689" y="357167"/>
            <a:ext cx="3816370" cy="2714643"/>
          </a:xfrm>
          <a:prstGeom prst="rect">
            <a:avLst/>
          </a:prstGeom>
          <a:noFill/>
          <a:ln w="9525">
            <a:noFill/>
            <a:miter lim="800000"/>
            <a:headEnd/>
            <a:tailEnd/>
          </a:ln>
        </p:spPr>
      </p:pic>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chemeClr val="tx1"/>
                </a:solidFill>
                <a:latin typeface="Times New Roman" pitchFamily="18" charset="0"/>
                <a:cs typeface="Times New Roman" pitchFamily="18" charset="0"/>
              </a:rPr>
              <a:t>Классификация экскурсий</a:t>
            </a:r>
            <a:r>
              <a:rPr lang="ru-RU" sz="3200" dirty="0" smtClean="0">
                <a:solidFill>
                  <a:schemeClr val="tx1"/>
                </a:solidFill>
                <a:latin typeface="Times New Roman" pitchFamily="18" charset="0"/>
                <a:cs typeface="Times New Roman" pitchFamily="18" charset="0"/>
              </a:rPr>
              <a:t/>
            </a:r>
            <a:br>
              <a:rPr lang="ru-RU" sz="3200" dirty="0" smtClean="0">
                <a:solidFill>
                  <a:schemeClr val="tx1"/>
                </a:solidFill>
                <a:latin typeface="Times New Roman" pitchFamily="18" charset="0"/>
                <a:cs typeface="Times New Roman" pitchFamily="18" charset="0"/>
              </a:rPr>
            </a:br>
            <a:endParaRPr lang="ru-RU" sz="3200" dirty="0">
              <a:solidFill>
                <a:schemeClr val="tx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1435608" y="1071546"/>
            <a:ext cx="3657600" cy="4357718"/>
          </a:xfrm>
        </p:spPr>
        <p:txBody>
          <a:bodyPr>
            <a:noAutofit/>
          </a:bodyPr>
          <a:lstStyle/>
          <a:p>
            <a:pPr>
              <a:lnSpc>
                <a:spcPct val="250000"/>
              </a:lnSpc>
            </a:pPr>
            <a:r>
              <a:rPr lang="ru-RU" sz="3200" b="1" dirty="0" smtClean="0">
                <a:latin typeface="Monotype Corsiva" pitchFamily="66" charset="0"/>
              </a:rPr>
              <a:t>Вводные</a:t>
            </a:r>
          </a:p>
          <a:p>
            <a:pPr>
              <a:lnSpc>
                <a:spcPct val="250000"/>
              </a:lnSpc>
            </a:pPr>
            <a:r>
              <a:rPr lang="ru-RU" sz="3200" b="1" dirty="0" smtClean="0">
                <a:latin typeface="Monotype Corsiva" pitchFamily="66" charset="0"/>
              </a:rPr>
              <a:t>По временам года</a:t>
            </a:r>
          </a:p>
          <a:p>
            <a:pPr>
              <a:lnSpc>
                <a:spcPct val="250000"/>
              </a:lnSpc>
            </a:pPr>
            <a:r>
              <a:rPr lang="ru-RU" sz="3200" b="1" dirty="0" smtClean="0">
                <a:latin typeface="Monotype Corsiva" pitchFamily="66" charset="0"/>
              </a:rPr>
              <a:t>Экологические</a:t>
            </a:r>
          </a:p>
          <a:p>
            <a:pPr>
              <a:lnSpc>
                <a:spcPct val="250000"/>
              </a:lnSpc>
            </a:pPr>
            <a:r>
              <a:rPr lang="ru-RU" sz="3200" b="1" dirty="0" smtClean="0">
                <a:latin typeface="Monotype Corsiva" pitchFamily="66" charset="0"/>
              </a:rPr>
              <a:t>Заключительные</a:t>
            </a:r>
            <a:endParaRPr lang="ru-RU" sz="3200" b="1" dirty="0">
              <a:latin typeface="Monotype Corsiva" pitchFamily="66" charset="0"/>
            </a:endParaRPr>
          </a:p>
        </p:txBody>
      </p:sp>
      <p:pic>
        <p:nvPicPr>
          <p:cNvPr id="7170" name="Picture 2" descr="C:\Users\1\Desktop\фото призентация\юля\hjhjh 001.jpg"/>
          <p:cNvPicPr>
            <a:picLocks noGrp="1" noChangeAspect="1" noChangeArrowheads="1"/>
          </p:cNvPicPr>
          <p:nvPr>
            <p:ph sz="half" idx="2"/>
          </p:nvPr>
        </p:nvPicPr>
        <p:blipFill>
          <a:blip r:embed="rId2" cstate="screen"/>
          <a:srcRect/>
          <a:stretch>
            <a:fillRect/>
          </a:stretch>
        </p:blipFill>
        <p:spPr bwMode="auto">
          <a:xfrm>
            <a:off x="5072066" y="1071546"/>
            <a:ext cx="3657600" cy="2422566"/>
          </a:xfrm>
          <a:prstGeom prst="rect">
            <a:avLst/>
          </a:prstGeom>
          <a:ln w="88900" cap="sq" cmpd="thickThin">
            <a:solidFill>
              <a:srgbClr val="000000"/>
            </a:solidFill>
            <a:prstDash val="solid"/>
            <a:miter lim="800000"/>
          </a:ln>
          <a:effectLst>
            <a:innerShdw blurRad="76200">
              <a:srgbClr val="000000"/>
            </a:innerShdw>
          </a:effectLst>
        </p:spPr>
      </p:pic>
      <p:pic>
        <p:nvPicPr>
          <p:cNvPr id="7172" name="Picture 4" descr="C:\Users\1\Desktop\фото призентация\День здоровья 009.jpg"/>
          <p:cNvPicPr>
            <a:picLocks noChangeAspect="1" noChangeArrowheads="1"/>
          </p:cNvPicPr>
          <p:nvPr/>
        </p:nvPicPr>
        <p:blipFill>
          <a:blip r:embed="rId3" cstate="screen"/>
          <a:srcRect/>
          <a:stretch>
            <a:fillRect/>
          </a:stretch>
        </p:blipFill>
        <p:spPr bwMode="auto">
          <a:xfrm>
            <a:off x="5072066" y="3714752"/>
            <a:ext cx="3635404" cy="267297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i="1" dirty="0" smtClean="0">
                <a:solidFill>
                  <a:schemeClr val="tx1"/>
                </a:solidFill>
                <a:latin typeface="Times New Roman" pitchFamily="18" charset="0"/>
                <a:cs typeface="Times New Roman" pitchFamily="18" charset="0"/>
              </a:rPr>
              <a:t>Экскурсии по курсу «Живой организм»</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endParaRPr lang="ru-RU" sz="3200" b="1" dirty="0">
              <a:solidFill>
                <a:schemeClr val="tx1"/>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1214414" y="857232"/>
            <a:ext cx="3878794" cy="6000768"/>
          </a:xfrm>
        </p:spPr>
        <p:txBody>
          <a:bodyPr>
            <a:normAutofit fontScale="55000" lnSpcReduction="20000"/>
          </a:bodyPr>
          <a:lstStyle/>
          <a:p>
            <a:pPr marL="0" indent="0" algn="just">
              <a:buNone/>
            </a:pPr>
            <a:r>
              <a:rPr lang="ru-RU" dirty="0" smtClean="0"/>
              <a:t> </a:t>
            </a:r>
            <a:r>
              <a:rPr lang="ru-RU" sz="3300" dirty="0" smtClean="0">
                <a:latin typeface="Times New Roman" pitchFamily="18" charset="0"/>
                <a:cs typeface="Times New Roman" pitchFamily="18" charset="0"/>
              </a:rPr>
              <a:t>В процессе преподавания данного курса испытывается постоянная потребность в общении с природой. И по каждой теме курса    следовало бы на экскурсии показать учащимся изучаемые растения и явления в природе, но приходится ограничиваться 2—З экскурсиями в год.  Осенью экскурсию по теме «Строение живых организмов» проводят в лес, на луг. Желательна экскурсия «Растения и почва» по теме «Органы цветковых растений» Обязательной следует считать экскурсию на тему «Жизнь растений весной». На этой экскурсии рассматриваются такие объекты и явления: всходы, почки, побеги, формы листьев; видоизмененные побеги (луковицы, корневища); вегетативное размножение; цветение; двудольные и однодольные растения; </a:t>
            </a:r>
            <a:r>
              <a:rPr lang="ru-RU" sz="3300" dirty="0" err="1" smtClean="0">
                <a:latin typeface="Times New Roman" pitchFamily="18" charset="0"/>
                <a:cs typeface="Times New Roman" pitchFamily="18" charset="0"/>
              </a:rPr>
              <a:t>насекомоопыляемые</a:t>
            </a:r>
            <a:r>
              <a:rPr lang="ru-RU" sz="3300" dirty="0" smtClean="0">
                <a:latin typeface="Times New Roman" pitchFamily="18" charset="0"/>
                <a:cs typeface="Times New Roman" pitchFamily="18" charset="0"/>
              </a:rPr>
              <a:t> и ветроопыляемые цветки; развитие растений, цветущих весной; признаки весны.</a:t>
            </a:r>
          </a:p>
          <a:p>
            <a:pPr algn="just"/>
            <a:endParaRPr lang="ru-RU" sz="3300" dirty="0">
              <a:latin typeface="Times New Roman" pitchFamily="18" charset="0"/>
              <a:cs typeface="Times New Roman" pitchFamily="18" charset="0"/>
            </a:endParaRPr>
          </a:p>
        </p:txBody>
      </p:sp>
      <p:pic>
        <p:nvPicPr>
          <p:cNvPr id="8194" name="Picture 2" descr="C:\Users\1\Desktop\09.jpg"/>
          <p:cNvPicPr>
            <a:picLocks noGrp="1" noChangeAspect="1" noChangeArrowheads="1"/>
          </p:cNvPicPr>
          <p:nvPr>
            <p:ph sz="half" idx="2"/>
          </p:nvPr>
        </p:nvPicPr>
        <p:blipFill>
          <a:blip r:embed="rId2"/>
          <a:srcRect/>
          <a:stretch>
            <a:fillRect/>
          </a:stretch>
        </p:blipFill>
        <p:spPr bwMode="auto">
          <a:xfrm>
            <a:off x="5357818" y="1000108"/>
            <a:ext cx="3500462" cy="1571636"/>
          </a:xfrm>
          <a:prstGeom prst="rect">
            <a:avLst/>
          </a:prstGeom>
          <a:ln w="88900" cap="sq" cmpd="thickThin">
            <a:solidFill>
              <a:srgbClr val="000000"/>
            </a:solidFill>
            <a:prstDash val="solid"/>
            <a:miter lim="800000"/>
          </a:ln>
          <a:effectLst>
            <a:innerShdw blurRad="76200">
              <a:srgbClr val="000000"/>
            </a:innerShdw>
          </a:effectLst>
        </p:spPr>
      </p:pic>
      <p:pic>
        <p:nvPicPr>
          <p:cNvPr id="8195" name="Picture 3" descr="C:\Users\1\Desktop\08.jpg"/>
          <p:cNvPicPr>
            <a:picLocks noChangeAspect="1" noChangeArrowheads="1"/>
          </p:cNvPicPr>
          <p:nvPr/>
        </p:nvPicPr>
        <p:blipFill>
          <a:blip r:embed="rId3"/>
          <a:srcRect/>
          <a:stretch>
            <a:fillRect/>
          </a:stretch>
        </p:blipFill>
        <p:spPr bwMode="auto">
          <a:xfrm>
            <a:off x="5357818" y="2786058"/>
            <a:ext cx="3500462" cy="1785950"/>
          </a:xfrm>
          <a:prstGeom prst="rect">
            <a:avLst/>
          </a:prstGeom>
          <a:ln w="88900" cap="sq" cmpd="thickThin">
            <a:solidFill>
              <a:srgbClr val="000000"/>
            </a:solidFill>
            <a:prstDash val="solid"/>
            <a:miter lim="800000"/>
          </a:ln>
          <a:effectLst>
            <a:innerShdw blurRad="76200">
              <a:srgbClr val="000000"/>
            </a:innerShdw>
          </a:effectLst>
        </p:spPr>
      </p:pic>
      <p:pic>
        <p:nvPicPr>
          <p:cNvPr id="8196" name="Picture 4" descr="C:\Users\1\Desktop\00.jpg"/>
          <p:cNvPicPr>
            <a:picLocks noChangeAspect="1" noChangeArrowheads="1"/>
          </p:cNvPicPr>
          <p:nvPr/>
        </p:nvPicPr>
        <p:blipFill>
          <a:blip r:embed="rId4"/>
          <a:srcRect/>
          <a:stretch>
            <a:fillRect/>
          </a:stretch>
        </p:blipFill>
        <p:spPr bwMode="auto">
          <a:xfrm>
            <a:off x="5357818" y="4786322"/>
            <a:ext cx="3500462" cy="178594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700" i="1" dirty="0" smtClean="0">
                <a:solidFill>
                  <a:schemeClr val="tx1"/>
                </a:solidFill>
                <a:latin typeface="Times New Roman" pitchFamily="18" charset="0"/>
                <a:cs typeface="Times New Roman" pitchFamily="18" charset="0"/>
              </a:rPr>
              <a:t>Экскурсии по курсу </a:t>
            </a:r>
            <a:br>
              <a:rPr lang="ru-RU" sz="2700" i="1" dirty="0" smtClean="0">
                <a:solidFill>
                  <a:schemeClr val="tx1"/>
                </a:solidFill>
                <a:latin typeface="Times New Roman" pitchFamily="18" charset="0"/>
                <a:cs typeface="Times New Roman" pitchFamily="18" charset="0"/>
              </a:rPr>
            </a:br>
            <a:r>
              <a:rPr lang="ru-RU" sz="2700" i="1" dirty="0" smtClean="0">
                <a:solidFill>
                  <a:schemeClr val="tx1"/>
                </a:solidFill>
                <a:latin typeface="Times New Roman" pitchFamily="18" charset="0"/>
                <a:cs typeface="Times New Roman" pitchFamily="18" charset="0"/>
              </a:rPr>
              <a:t>«Живой организм» на пришкольный участок</a:t>
            </a:r>
            <a:r>
              <a:rPr lang="ru-RU" dirty="0" smtClean="0"/>
              <a:t/>
            </a:r>
            <a:br>
              <a:rPr lang="ru-RU" dirty="0" smtClean="0"/>
            </a:br>
            <a:endParaRPr lang="ru-RU" dirty="0"/>
          </a:p>
        </p:txBody>
      </p:sp>
      <p:pic>
        <p:nvPicPr>
          <p:cNvPr id="9221" name="Picture 5" descr="C:\Users\1\Desktop\фото призентация\Участок-2009\Изображение 005.jpg"/>
          <p:cNvPicPr>
            <a:picLocks noGrp="1" noChangeAspect="1" noChangeArrowheads="1"/>
          </p:cNvPicPr>
          <p:nvPr>
            <p:ph idx="1"/>
          </p:nvPr>
        </p:nvPicPr>
        <p:blipFill>
          <a:blip r:embed="rId2" cstate="screen"/>
          <a:stretch>
            <a:fillRect/>
          </a:stretch>
        </p:blipFill>
        <p:spPr bwMode="auto">
          <a:xfrm>
            <a:off x="4929190" y="4114800"/>
            <a:ext cx="3657600"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descr="C:\Users\1\Desktop\77 — копия.jpg"/>
          <p:cNvPicPr>
            <a:picLocks noChangeAspect="1" noChangeArrowheads="1"/>
          </p:cNvPicPr>
          <p:nvPr/>
        </p:nvPicPr>
        <p:blipFill>
          <a:blip r:embed="rId3"/>
          <a:srcRect/>
          <a:stretch>
            <a:fillRect/>
          </a:stretch>
        </p:blipFill>
        <p:spPr bwMode="auto">
          <a:xfrm>
            <a:off x="1428728" y="1142984"/>
            <a:ext cx="5000660" cy="281006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1275608"/>
          </a:xfrm>
        </p:spPr>
        <p:txBody>
          <a:bodyPr>
            <a:noAutofit/>
          </a:bodyPr>
          <a:lstStyle/>
          <a:p>
            <a:pPr algn="ctr"/>
            <a:r>
              <a:rPr lang="ru-RU" sz="2800" i="1" dirty="0" smtClean="0">
                <a:solidFill>
                  <a:schemeClr val="tx1"/>
                </a:solidFill>
                <a:latin typeface="Times New Roman" pitchFamily="18" charset="0"/>
                <a:cs typeface="Times New Roman" pitchFamily="18" charset="0"/>
              </a:rPr>
              <a:t/>
            </a:r>
            <a:br>
              <a:rPr lang="ru-RU" sz="2800" i="1" dirty="0" smtClean="0">
                <a:solidFill>
                  <a:schemeClr val="tx1"/>
                </a:solidFill>
                <a:latin typeface="Times New Roman" pitchFamily="18" charset="0"/>
                <a:cs typeface="Times New Roman" pitchFamily="18" charset="0"/>
              </a:rPr>
            </a:br>
            <a:r>
              <a:rPr lang="ru-RU" sz="2800" i="1" dirty="0" smtClean="0">
                <a:solidFill>
                  <a:schemeClr val="tx1"/>
                </a:solidFill>
                <a:latin typeface="Times New Roman" pitchFamily="18" charset="0"/>
                <a:cs typeface="Times New Roman" pitchFamily="18" charset="0"/>
              </a:rPr>
              <a:t/>
            </a:r>
            <a:br>
              <a:rPr lang="ru-RU" sz="2800" i="1" dirty="0" smtClean="0">
                <a:solidFill>
                  <a:schemeClr val="tx1"/>
                </a:solidFill>
                <a:latin typeface="Times New Roman" pitchFamily="18" charset="0"/>
                <a:cs typeface="Times New Roman" pitchFamily="18" charset="0"/>
              </a:rPr>
            </a:br>
            <a:r>
              <a:rPr lang="ru-RU" sz="2800" i="1" dirty="0" smtClean="0">
                <a:solidFill>
                  <a:schemeClr val="tx1"/>
                </a:solidFill>
                <a:latin typeface="Times New Roman" pitchFamily="18" charset="0"/>
                <a:cs typeface="Times New Roman" pitchFamily="18" charset="0"/>
              </a:rPr>
              <a:t/>
            </a:r>
            <a:br>
              <a:rPr lang="ru-RU" sz="2800" i="1" dirty="0" smtClean="0">
                <a:solidFill>
                  <a:schemeClr val="tx1"/>
                </a:solidFill>
                <a:latin typeface="Times New Roman" pitchFamily="18" charset="0"/>
                <a:cs typeface="Times New Roman" pitchFamily="18" charset="0"/>
              </a:rPr>
            </a:br>
            <a:r>
              <a:rPr lang="ru-RU" sz="2800" i="1" dirty="0" smtClean="0">
                <a:solidFill>
                  <a:schemeClr val="tx1"/>
                </a:solidFill>
                <a:latin typeface="Times New Roman" pitchFamily="18" charset="0"/>
                <a:cs typeface="Times New Roman" pitchFamily="18" charset="0"/>
              </a:rPr>
              <a:t>Экскурсии в сельское хозяйство и другие производства</a:t>
            </a:r>
            <a:r>
              <a:rPr lang="ru-RU" sz="2800" dirty="0" smtClean="0">
                <a:solidFill>
                  <a:schemeClr val="tx1"/>
                </a:solidFill>
                <a:latin typeface="Times New Roman" pitchFamily="18" charset="0"/>
                <a:cs typeface="Times New Roman" pitchFamily="18" charset="0"/>
              </a:rPr>
              <a:t/>
            </a:r>
            <a:br>
              <a:rPr lang="ru-RU" sz="2800" dirty="0" smtClean="0">
                <a:solidFill>
                  <a:schemeClr val="tx1"/>
                </a:solidFill>
                <a:latin typeface="Times New Roman" pitchFamily="18" charset="0"/>
                <a:cs typeface="Times New Roman" pitchFamily="18" charset="0"/>
              </a:rPr>
            </a:br>
            <a:endParaRPr lang="ru-RU" sz="2800" dirty="0">
              <a:solidFill>
                <a:schemeClr val="tx1"/>
              </a:solidFill>
              <a:latin typeface="Times New Roman" pitchFamily="18" charset="0"/>
              <a:cs typeface="Times New Roman" pitchFamily="18" charset="0"/>
            </a:endParaRPr>
          </a:p>
        </p:txBody>
      </p:sp>
      <p:sp>
        <p:nvSpPr>
          <p:cNvPr id="5" name="Текст 4"/>
          <p:cNvSpPr>
            <a:spLocks noGrp="1"/>
          </p:cNvSpPr>
          <p:nvPr>
            <p:ph type="body" idx="1"/>
          </p:nvPr>
        </p:nvSpPr>
        <p:spPr>
          <a:xfrm>
            <a:off x="457200" y="1500174"/>
            <a:ext cx="4040188" cy="714380"/>
          </a:xfrm>
          <a:solidFill>
            <a:srgbClr val="FF6699"/>
          </a:solidFill>
        </p:spPr>
        <p:txBody>
          <a:bodyPr/>
          <a:lstStyle/>
          <a:p>
            <a:r>
              <a:rPr lang="ru-RU" sz="2000" dirty="0" smtClean="0">
                <a:solidFill>
                  <a:schemeClr val="tx1"/>
                </a:solidFill>
                <a:latin typeface="Times New Roman" pitchFamily="18" charset="0"/>
                <a:cs typeface="Times New Roman" pitchFamily="18" charset="0"/>
              </a:rPr>
              <a:t>Хозяйство ОАО МТС «Хлебороб». </a:t>
            </a:r>
          </a:p>
          <a:p>
            <a:endParaRPr lang="ru-RU" dirty="0"/>
          </a:p>
        </p:txBody>
      </p:sp>
      <p:sp>
        <p:nvSpPr>
          <p:cNvPr id="7" name="Текст 6"/>
          <p:cNvSpPr>
            <a:spLocks noGrp="1"/>
          </p:cNvSpPr>
          <p:nvPr>
            <p:ph type="body" sz="half" idx="3"/>
          </p:nvPr>
        </p:nvSpPr>
        <p:spPr/>
        <p:txBody>
          <a:bodyPr>
            <a:normAutofit/>
          </a:bodyPr>
          <a:lstStyle/>
          <a:p>
            <a:endParaRPr lang="ru-RU" dirty="0" smtClean="0"/>
          </a:p>
          <a:p>
            <a:pPr>
              <a:buFont typeface="Wingdings" pitchFamily="2" charset="2"/>
              <a:buChar char="§"/>
            </a:pPr>
            <a:endParaRPr lang="ru-RU" dirty="0"/>
          </a:p>
        </p:txBody>
      </p:sp>
      <p:pic>
        <p:nvPicPr>
          <p:cNvPr id="10" name="Picture 2" descr="C:\Users\1\Desktop\фото творческая работа\DSCN3898.JPG"/>
          <p:cNvPicPr>
            <a:picLocks noGrp="1" noChangeAspect="1" noChangeArrowheads="1"/>
          </p:cNvPicPr>
          <p:nvPr>
            <p:ph sz="quarter" idx="4"/>
          </p:nvPr>
        </p:nvPicPr>
        <p:blipFill>
          <a:blip r:embed="rId2" cstate="screen"/>
          <a:srcRect/>
          <a:stretch>
            <a:fillRect/>
          </a:stretch>
        </p:blipFill>
        <p:spPr bwMode="auto">
          <a:xfrm>
            <a:off x="5000628" y="1500174"/>
            <a:ext cx="3357586" cy="2500330"/>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3" descr="C:\Users\1\Desktop\фото творческая работа\DSCN3903.JPG"/>
          <p:cNvPicPr>
            <a:picLocks noGrp="1" noChangeAspect="1" noChangeArrowheads="1"/>
          </p:cNvPicPr>
          <p:nvPr>
            <p:ph sz="half" idx="2"/>
          </p:nvPr>
        </p:nvPicPr>
        <p:blipFill>
          <a:blip r:embed="rId3" cstate="screen"/>
          <a:srcRect/>
          <a:stretch>
            <a:fillRect/>
          </a:stretch>
        </p:blipFill>
        <p:spPr bwMode="auto">
          <a:xfrm>
            <a:off x="5000628" y="4214818"/>
            <a:ext cx="3357586" cy="2428892"/>
          </a:xfrm>
          <a:prstGeom prst="rect">
            <a:avLst/>
          </a:prstGeom>
          <a:ln w="88900" cap="sq" cmpd="thickThin">
            <a:solidFill>
              <a:srgbClr val="000000"/>
            </a:solidFill>
            <a:prstDash val="solid"/>
            <a:miter lim="800000"/>
          </a:ln>
          <a:effectLst>
            <a:innerShdw blurRad="76200">
              <a:srgbClr val="000000"/>
            </a:innerShdw>
          </a:effectLst>
        </p:spPr>
      </p:pic>
      <p:sp>
        <p:nvSpPr>
          <p:cNvPr id="12" name="Содержимое 11"/>
          <p:cNvSpPr>
            <a:spLocks noGrp="1"/>
          </p:cNvSpPr>
          <p:nvPr>
            <p:ph sz="quarter" idx="2"/>
          </p:nvPr>
        </p:nvSpPr>
        <p:spPr>
          <a:xfrm>
            <a:off x="457200" y="2357430"/>
            <a:ext cx="4040188" cy="4286280"/>
          </a:xfrm>
        </p:spPr>
        <p:txBody>
          <a:bodyPr>
            <a:noAutofit/>
          </a:bodyPr>
          <a:lstStyle/>
          <a:p>
            <a:pPr marL="0" indent="0" algn="just">
              <a:buNone/>
            </a:pPr>
            <a:r>
              <a:rPr lang="ru-RU" sz="1800" b="1" dirty="0" smtClean="0">
                <a:latin typeface="Times New Roman" pitchFamily="18" charset="0"/>
                <a:cs typeface="Times New Roman" pitchFamily="18" charset="0"/>
              </a:rPr>
              <a:t>Калмыцкая</a:t>
            </a:r>
            <a:r>
              <a:rPr lang="ru-RU" sz="1800" dirty="0" smtClean="0">
                <a:latin typeface="Times New Roman" pitchFamily="18" charset="0"/>
                <a:cs typeface="Times New Roman" pitchFamily="18" charset="0"/>
              </a:rPr>
              <a:t> - порода мясного назначения. Быки весят 750-900 кг, коровы 420-500 кг. Скот неприхотлив к кормам и условиям содержания, хорошо использует зимние пастбища.</a:t>
            </a:r>
            <a:r>
              <a:rPr lang="ru-RU" sz="1800" b="1" dirty="0" smtClean="0">
                <a:latin typeface="Times New Roman" pitchFamily="18" charset="0"/>
                <a:cs typeface="Times New Roman" pitchFamily="18" charset="0"/>
              </a:rPr>
              <a:t> Коровы Калмыцкой породы характеризуются определенными биологическими особенностями:</a:t>
            </a:r>
            <a:r>
              <a:rPr lang="ru-RU" sz="1800" dirty="0" smtClean="0">
                <a:latin typeface="Times New Roman" pitchFamily="18" charset="0"/>
                <a:cs typeface="Times New Roman" pitchFamily="18" charset="0"/>
              </a:rPr>
              <a:t> большими сезонными отложениями внутреннего и межмышечного жира (до 60 кг у одной коровы); особой морфологической структурой волос с увеличенной толщиной остевого волоса и его сердцевинной части; сильным развитием волоса и пуха в зимнее время</a:t>
            </a:r>
            <a:endParaRPr lang="ru-RU" sz="1800" dirty="0">
              <a:latin typeface="Times New Roman" pitchFamily="18" charset="0"/>
              <a:cs typeface="Times New Roman" pitchFamily="18" charset="0"/>
            </a:endParaRPr>
          </a:p>
        </p:txBody>
      </p:sp>
    </p:spTree>
  </p:cSld>
  <p:clrMapOvr>
    <a:masterClrMapping/>
  </p:clrMapOvr>
  <p:transition>
    <p:pull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857232"/>
            <a:ext cx="8258204" cy="857256"/>
          </a:xfrm>
          <a:solidFill>
            <a:srgbClr val="FF6699"/>
          </a:solidFill>
        </p:spPr>
        <p:txBody>
          <a:bodyPr>
            <a:normAutofit/>
          </a:bodyPr>
          <a:lstStyle/>
          <a:p>
            <a:pPr algn="ctr"/>
            <a:r>
              <a:rPr lang="ru-RU" sz="2000" b="1" dirty="0" smtClean="0">
                <a:solidFill>
                  <a:schemeClr val="tx1"/>
                </a:solidFill>
                <a:latin typeface="Times New Roman" pitchFamily="18" charset="0"/>
                <a:cs typeface="Times New Roman" pitchFamily="18" charset="0"/>
              </a:rPr>
              <a:t>Экскурсии в сельскохозяйственное производство, </a:t>
            </a:r>
            <a:br>
              <a:rPr lang="ru-RU" sz="2000" b="1" dirty="0" smtClean="0">
                <a:solidFill>
                  <a:schemeClr val="tx1"/>
                </a:solidFill>
                <a:latin typeface="Times New Roman" pitchFamily="18" charset="0"/>
                <a:cs typeface="Times New Roman" pitchFamily="18" charset="0"/>
              </a:rPr>
            </a:br>
            <a:r>
              <a:rPr lang="ru-RU" sz="2000" b="1" dirty="0" smtClean="0">
                <a:solidFill>
                  <a:schemeClr val="tx1"/>
                </a:solidFill>
                <a:latin typeface="Times New Roman" pitchFamily="18" charset="0"/>
                <a:cs typeface="Times New Roman" pitchFamily="18" charset="0"/>
              </a:rPr>
              <a:t>на плодовые и бахчевые  плантации</a:t>
            </a:r>
            <a:endParaRPr lang="ru-RU" sz="2000" b="1" dirty="0">
              <a:solidFill>
                <a:schemeClr val="tx1"/>
              </a:solidFill>
              <a:latin typeface="Times New Roman" pitchFamily="18" charset="0"/>
              <a:cs typeface="Times New Roman" pitchFamily="18" charset="0"/>
            </a:endParaRPr>
          </a:p>
        </p:txBody>
      </p:sp>
      <p:sp>
        <p:nvSpPr>
          <p:cNvPr id="3" name="Текст 2"/>
          <p:cNvSpPr>
            <a:spLocks noGrp="1"/>
          </p:cNvSpPr>
          <p:nvPr>
            <p:ph type="body" idx="1"/>
          </p:nvPr>
        </p:nvSpPr>
        <p:spPr>
          <a:solidFill>
            <a:srgbClr val="FFC000"/>
          </a:solidFill>
        </p:spPr>
        <p:txBody>
          <a:bodyPr/>
          <a:lstStyle/>
          <a:p>
            <a:pPr algn="ctr"/>
            <a:r>
              <a:rPr lang="ru-RU" dirty="0" smtClean="0">
                <a:solidFill>
                  <a:schemeClr val="tx1"/>
                </a:solidFill>
              </a:rPr>
              <a:t>Наши бахчи</a:t>
            </a:r>
            <a:endParaRPr lang="ru-RU" dirty="0">
              <a:solidFill>
                <a:schemeClr val="tx1"/>
              </a:solidFill>
            </a:endParaRPr>
          </a:p>
        </p:txBody>
      </p:sp>
      <p:sp>
        <p:nvSpPr>
          <p:cNvPr id="4" name="Текст 3"/>
          <p:cNvSpPr>
            <a:spLocks noGrp="1"/>
          </p:cNvSpPr>
          <p:nvPr>
            <p:ph type="body" sz="half" idx="3"/>
          </p:nvPr>
        </p:nvSpPr>
        <p:spPr>
          <a:solidFill>
            <a:srgbClr val="FFC000"/>
          </a:solidFill>
        </p:spPr>
        <p:txBody>
          <a:bodyPr/>
          <a:lstStyle/>
          <a:p>
            <a:pPr algn="ctr"/>
            <a:r>
              <a:rPr lang="ru-RU" dirty="0" smtClean="0">
                <a:solidFill>
                  <a:schemeClr val="tx1"/>
                </a:solidFill>
              </a:rPr>
              <a:t>Зерновые</a:t>
            </a:r>
            <a:endParaRPr lang="ru-RU" dirty="0">
              <a:solidFill>
                <a:schemeClr val="tx1"/>
              </a:solidFill>
            </a:endParaRPr>
          </a:p>
        </p:txBody>
      </p:sp>
      <p:pic>
        <p:nvPicPr>
          <p:cNvPr id="4098" name="Picture 2" descr="C:\Users\1\Desktop\4.jpg"/>
          <p:cNvPicPr>
            <a:picLocks noGrp="1" noChangeAspect="1" noChangeArrowheads="1"/>
          </p:cNvPicPr>
          <p:nvPr>
            <p:ph sz="quarter" idx="2"/>
          </p:nvPr>
        </p:nvPicPr>
        <p:blipFill>
          <a:blip r:embed="rId2"/>
          <a:srcRect/>
          <a:stretch>
            <a:fillRect/>
          </a:stretch>
        </p:blipFill>
        <p:spPr bwMode="auto">
          <a:xfrm>
            <a:off x="428596" y="2928934"/>
            <a:ext cx="4038600" cy="3357586"/>
          </a:xfrm>
          <a:prstGeom prst="rect">
            <a:avLst/>
          </a:prstGeom>
          <a:noFill/>
        </p:spPr>
      </p:pic>
      <p:pic>
        <p:nvPicPr>
          <p:cNvPr id="4099" name="Picture 3" descr="C:\Users\1\Desktop\6.jpg"/>
          <p:cNvPicPr>
            <a:picLocks noGrp="1" noChangeAspect="1" noChangeArrowheads="1"/>
          </p:cNvPicPr>
          <p:nvPr>
            <p:ph sz="quarter" idx="4"/>
          </p:nvPr>
        </p:nvPicPr>
        <p:blipFill>
          <a:blip r:embed="rId3"/>
          <a:stretch>
            <a:fillRect/>
          </a:stretch>
        </p:blipFill>
        <p:spPr bwMode="auto">
          <a:xfrm>
            <a:off x="4786314" y="3000372"/>
            <a:ext cx="3939568" cy="3286148"/>
          </a:xfrm>
          <a:prstGeom prst="rect">
            <a:avLst/>
          </a:prstGeom>
          <a:noFill/>
        </p:spPr>
      </p:pic>
    </p:spTree>
  </p:cSld>
  <p:clrMapOvr>
    <a:masterClrMapping/>
  </p:clrMapOvr>
  <p:transition>
    <p:strips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1214446"/>
          </a:xfrm>
        </p:spPr>
        <p:txBody>
          <a:bodyPr>
            <a:normAutofit/>
          </a:bodyPr>
          <a:lstStyle/>
          <a:p>
            <a:pPr algn="ctr"/>
            <a:r>
              <a:rPr lang="ru-RU" sz="2400" b="1" dirty="0" smtClean="0">
                <a:solidFill>
                  <a:schemeClr val="tx1"/>
                </a:solidFill>
                <a:latin typeface="Times New Roman" pitchFamily="18" charset="0"/>
                <a:cs typeface="Times New Roman" pitchFamily="18" charset="0"/>
              </a:rPr>
              <a:t>Цель: </a:t>
            </a:r>
            <a:r>
              <a:rPr lang="ru-RU" sz="2400" dirty="0" smtClean="0">
                <a:solidFill>
                  <a:schemeClr val="tx1"/>
                </a:solidFill>
                <a:latin typeface="Times New Roman" pitchFamily="18" charset="0"/>
                <a:cs typeface="Times New Roman" pitchFamily="18" charset="0"/>
              </a:rPr>
              <a:t>повысить качество знаний обучающихся и раскрыть интерес к изучению биологии с максимальной творческой самостоятельностью на   примере экскурсий.</a:t>
            </a:r>
            <a:endParaRPr lang="ru-RU" sz="24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2428868"/>
            <a:ext cx="8229600" cy="3895732"/>
          </a:xfrm>
        </p:spPr>
        <p:txBody>
          <a:bodyPr>
            <a:normAutofit/>
          </a:bodyPr>
          <a:lstStyle/>
          <a:p>
            <a:pPr>
              <a:buNone/>
            </a:pPr>
            <a:r>
              <a:rPr lang="ru-RU" b="1" dirty="0" smtClean="0"/>
              <a:t>Задачи:</a:t>
            </a:r>
            <a:r>
              <a:rPr lang="ru-RU" dirty="0" smtClean="0"/>
              <a:t> </a:t>
            </a:r>
          </a:p>
          <a:p>
            <a:pPr lvl="0"/>
            <a:r>
              <a:rPr lang="ru-RU" dirty="0" smtClean="0"/>
              <a:t>стимулировать познавательный интерес учащихся на уроках биологии через экскурсии; </a:t>
            </a:r>
          </a:p>
          <a:p>
            <a:pPr lvl="0"/>
            <a:r>
              <a:rPr lang="ru-RU" dirty="0" smtClean="0"/>
              <a:t>уметь применять теоретические знания на практике; </a:t>
            </a:r>
          </a:p>
          <a:p>
            <a:pPr lvl="0"/>
            <a:r>
              <a:rPr lang="ru-RU" dirty="0" smtClean="0"/>
              <a:t>правильно и рационально использовать природные богатства; </a:t>
            </a:r>
          </a:p>
          <a:p>
            <a:pPr lvl="0"/>
            <a:r>
              <a:rPr lang="ru-RU" dirty="0" smtClean="0"/>
              <a:t>научиться охранять природу и видеть ее красоту.</a:t>
            </a:r>
          </a:p>
          <a:p>
            <a:pPr>
              <a:buNone/>
            </a:pPr>
            <a:endParaRPr lang="ru-RU" dirty="0" smtClean="0"/>
          </a:p>
          <a:p>
            <a:endParaRPr lang="ru-RU"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solidFill>
                  <a:schemeClr val="tx1"/>
                </a:solidFill>
                <a:latin typeface="Times New Roman" pitchFamily="18" charset="0"/>
                <a:cs typeface="Times New Roman" pitchFamily="18" charset="0"/>
              </a:rPr>
              <a:t>СПК Русское поле»</a:t>
            </a:r>
            <a:endParaRPr lang="ru-RU" dirty="0"/>
          </a:p>
        </p:txBody>
      </p:sp>
      <p:pic>
        <p:nvPicPr>
          <p:cNvPr id="5" name="Picture 4" descr="C:\Users\1\Desktop\фото призентация\огород\Уборочная\Изображение 002.jpg"/>
          <p:cNvPicPr>
            <a:picLocks noGrp="1" noChangeAspect="1" noChangeArrowheads="1"/>
          </p:cNvPicPr>
          <p:nvPr>
            <p:ph sz="half" idx="1"/>
          </p:nvPr>
        </p:nvPicPr>
        <p:blipFill>
          <a:blip r:embed="rId2" cstate="screen"/>
          <a:srcRect/>
          <a:stretch>
            <a:fillRect/>
          </a:stretch>
        </p:blipFill>
        <p:spPr bwMode="auto">
          <a:xfrm>
            <a:off x="1435100" y="2483715"/>
            <a:ext cx="3657600" cy="2744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descr="C:\Users\1\Desktop\фото творческая работа\Изображение 004.jpg"/>
          <p:cNvPicPr>
            <a:picLocks noGrp="1" noChangeAspect="1" noChangeArrowheads="1"/>
          </p:cNvPicPr>
          <p:nvPr>
            <p:ph sz="half" idx="2"/>
          </p:nvPr>
        </p:nvPicPr>
        <p:blipFill>
          <a:blip r:embed="rId3" cstate="screen"/>
          <a:srcRect/>
          <a:stretch>
            <a:fillRect/>
          </a:stretch>
        </p:blipFill>
        <p:spPr bwMode="auto">
          <a:xfrm>
            <a:off x="5276850" y="2486577"/>
            <a:ext cx="3657600" cy="2738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67494"/>
            <a:ext cx="6858048" cy="1399032"/>
          </a:xfrm>
          <a:solidFill>
            <a:schemeClr val="accent6">
              <a:lumMod val="20000"/>
              <a:lumOff val="80000"/>
            </a:schemeClr>
          </a:solidFill>
        </p:spPr>
        <p:txBody>
          <a:bodyPr/>
          <a:lstStyle/>
          <a:p>
            <a:pPr algn="ctr"/>
            <a:r>
              <a:rPr lang="ru-RU" b="1" dirty="0" smtClean="0">
                <a:solidFill>
                  <a:schemeClr val="bg1"/>
                </a:solidFill>
                <a:latin typeface="Times New Roman" pitchFamily="18" charset="0"/>
                <a:cs typeface="Times New Roman" pitchFamily="18" charset="0"/>
              </a:rPr>
              <a:t>Телятник</a:t>
            </a:r>
            <a:endParaRPr lang="ru-RU" b="1" dirty="0">
              <a:solidFill>
                <a:schemeClr val="bg1"/>
              </a:solidFill>
              <a:latin typeface="Times New Roman" pitchFamily="18" charset="0"/>
              <a:cs typeface="Times New Roman" pitchFamily="18" charset="0"/>
            </a:endParaRPr>
          </a:p>
        </p:txBody>
      </p:sp>
      <p:pic>
        <p:nvPicPr>
          <p:cNvPr id="2050" name="Picture 2" descr="C:\Users\1\Desktop\фото творческая работа\DSCN3936.JPG"/>
          <p:cNvPicPr>
            <a:picLocks noGrp="1" noChangeAspect="1" noChangeArrowheads="1"/>
          </p:cNvPicPr>
          <p:nvPr>
            <p:ph idx="1"/>
          </p:nvPr>
        </p:nvPicPr>
        <p:blipFill>
          <a:blip r:embed="rId2" cstate="screen"/>
          <a:srcRect/>
          <a:stretch>
            <a:fillRect/>
          </a:stretch>
        </p:blipFill>
        <p:spPr bwMode="auto">
          <a:xfrm>
            <a:off x="4190965" y="3143224"/>
            <a:ext cx="4953035" cy="37147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1" name="Picture 3" descr="C:\Users\1\Desktop\фото творческая работа\DSCN3935.JPG"/>
          <p:cNvPicPr>
            <a:picLocks noChangeAspect="1" noChangeArrowheads="1"/>
          </p:cNvPicPr>
          <p:nvPr/>
        </p:nvPicPr>
        <p:blipFill>
          <a:blip r:embed="rId3" cstate="screen"/>
          <a:srcRect/>
          <a:stretch>
            <a:fillRect/>
          </a:stretch>
        </p:blipFill>
        <p:spPr bwMode="auto">
          <a:xfrm>
            <a:off x="0" y="1714488"/>
            <a:ext cx="5000660" cy="37504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654350"/>
          </a:xfrm>
          <a:solidFill>
            <a:srgbClr val="FF6699"/>
          </a:solidFill>
        </p:spPr>
        <p:txBody>
          <a:bodyPr>
            <a:normAutofit/>
          </a:bodyPr>
          <a:lstStyle/>
          <a:p>
            <a:pPr algn="ctr"/>
            <a:r>
              <a:rPr lang="ru-RU" sz="2800" b="1" dirty="0" smtClean="0">
                <a:solidFill>
                  <a:schemeClr val="tx1"/>
                </a:solidFill>
                <a:latin typeface="Times New Roman" pitchFamily="18" charset="0"/>
                <a:cs typeface="Times New Roman" pitchFamily="18" charset="0"/>
              </a:rPr>
              <a:t>КФХ Прокопов</a:t>
            </a:r>
            <a:endParaRPr lang="ru-RU" sz="2800" b="1" dirty="0">
              <a:solidFill>
                <a:schemeClr val="tx1"/>
              </a:solidFill>
              <a:latin typeface="Times New Roman" pitchFamily="18" charset="0"/>
              <a:cs typeface="Times New Roman" pitchFamily="18" charset="0"/>
            </a:endParaRPr>
          </a:p>
        </p:txBody>
      </p:sp>
      <p:pic>
        <p:nvPicPr>
          <p:cNvPr id="1026" name="Picture 2" descr="C:\Users\1\Desktop\фото творческая работа\DSCN3911.JPG"/>
          <p:cNvPicPr>
            <a:picLocks noGrp="1" noChangeAspect="1" noChangeArrowheads="1"/>
          </p:cNvPicPr>
          <p:nvPr>
            <p:ph sz="half" idx="1"/>
          </p:nvPr>
        </p:nvPicPr>
        <p:blipFill>
          <a:blip r:embed="rId2" cstate="screen"/>
          <a:srcRect/>
          <a:stretch>
            <a:fillRect/>
          </a:stretch>
        </p:blipFill>
        <p:spPr bwMode="auto">
          <a:xfrm>
            <a:off x="1357290" y="1071546"/>
            <a:ext cx="4493697" cy="337027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27" name="Picture 3" descr="C:\Users\1\Desktop\фото творческая работа\DSCN3914.JPG"/>
          <p:cNvPicPr>
            <a:picLocks noGrp="1" noChangeAspect="1" noChangeArrowheads="1"/>
          </p:cNvPicPr>
          <p:nvPr>
            <p:ph sz="half" idx="2"/>
          </p:nvPr>
        </p:nvPicPr>
        <p:blipFill>
          <a:blip r:embed="rId3" cstate="screen"/>
          <a:srcRect/>
          <a:stretch>
            <a:fillRect/>
          </a:stretch>
        </p:blipFill>
        <p:spPr bwMode="auto">
          <a:xfrm>
            <a:off x="4714876" y="3571876"/>
            <a:ext cx="4112695" cy="308452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p:cover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800" dirty="0" smtClean="0">
                <a:solidFill>
                  <a:schemeClr val="tx1"/>
                </a:solidFill>
                <a:latin typeface="Times New Roman" pitchFamily="18" charset="0"/>
                <a:cs typeface="Times New Roman" pitchFamily="18" charset="0"/>
              </a:rPr>
              <a:t>Подведение итогов экскурсии</a:t>
            </a:r>
            <a:br>
              <a:rPr lang="ru-RU" sz="2800" dirty="0" smtClean="0">
                <a:solidFill>
                  <a:schemeClr val="tx1"/>
                </a:solidFill>
                <a:latin typeface="Times New Roman" pitchFamily="18" charset="0"/>
                <a:cs typeface="Times New Roman" pitchFamily="18" charset="0"/>
              </a:rPr>
            </a:br>
            <a:endParaRPr lang="ru-RU" sz="2800" dirty="0">
              <a:solidFill>
                <a:schemeClr val="tx1"/>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70000" lnSpcReduction="20000"/>
          </a:bodyPr>
          <a:lstStyle/>
          <a:p>
            <a:pPr marL="0" indent="0" algn="just">
              <a:buNone/>
            </a:pPr>
            <a:r>
              <a:rPr lang="ru-RU" dirty="0" smtClean="0">
                <a:latin typeface="Times New Roman" pitchFamily="18" charset="0"/>
                <a:cs typeface="Times New Roman" pitchFamily="18" charset="0"/>
              </a:rPr>
              <a:t>Каждая экскурсия, проведенная с учащимися, должна быть закреплена последующей проработкой в классе. Только тогда она может считаться законченной, когда весь материал, собранный на экскурсии, в достаточной мере обработан и изучен, когда руководителем и учащимися подведены итоги экскурсии.  В течение экскурсии в сравнительно короткий срок учащиеся охватывают обширный материал. </a:t>
            </a:r>
            <a:endParaRPr lang="ru-RU" dirty="0">
              <a:latin typeface="Times New Roman" pitchFamily="18" charset="0"/>
              <a:cs typeface="Times New Roman" pitchFamily="18" charset="0"/>
            </a:endParaRPr>
          </a:p>
        </p:txBody>
      </p:sp>
      <p:pic>
        <p:nvPicPr>
          <p:cNvPr id="3074" name="Picture 2" descr="C:\Users\1\Desktop\мои фото\093.JPG"/>
          <p:cNvPicPr>
            <a:picLocks noGrp="1" noChangeAspect="1" noChangeArrowheads="1"/>
          </p:cNvPicPr>
          <p:nvPr>
            <p:ph sz="half" idx="2"/>
          </p:nvPr>
        </p:nvPicPr>
        <p:blipFill>
          <a:blip r:embed="rId2" cstate="screen"/>
          <a:srcRect/>
          <a:stretch>
            <a:fillRect/>
          </a:stretch>
        </p:blipFill>
        <p:spPr bwMode="auto">
          <a:xfrm>
            <a:off x="4241601" y="1600200"/>
            <a:ext cx="3394472" cy="4525963"/>
          </a:xfrm>
          <a:prstGeom prst="rect">
            <a:avLst/>
          </a:prstGeom>
          <a:noFill/>
        </p:spPr>
      </p:pic>
    </p:spTree>
  </p:cSld>
  <p:clrMapOvr>
    <a:masterClrMapping/>
  </p:clrMapOvr>
  <p:transition>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Карточка класса\9 класс 160.jpg"/>
          <p:cNvPicPr>
            <a:picLocks noGrp="1" noChangeAspect="1" noChangeArrowheads="1"/>
          </p:cNvPicPr>
          <p:nvPr>
            <p:ph idx="1"/>
          </p:nvPr>
        </p:nvPicPr>
        <p:blipFill>
          <a:blip r:embed="rId2" cstate="screen"/>
          <a:stretch>
            <a:fillRect/>
          </a:stretch>
        </p:blipFill>
        <p:spPr bwMode="auto">
          <a:xfrm>
            <a:off x="4286248" y="3071810"/>
            <a:ext cx="4423432" cy="33890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Заголовок 1"/>
          <p:cNvSpPr>
            <a:spLocks noGrp="1"/>
          </p:cNvSpPr>
          <p:nvPr>
            <p:ph type="title"/>
          </p:nvPr>
        </p:nvSpPr>
        <p:spPr>
          <a:xfrm>
            <a:off x="457200" y="214290"/>
            <a:ext cx="8229600" cy="785818"/>
          </a:xfrm>
          <a:blipFill>
            <a:blip r:embed="rId3"/>
            <a:tile tx="0" ty="0" sx="100000" sy="100000" flip="none" algn="tl"/>
          </a:blipFill>
        </p:spPr>
        <p:txBody>
          <a:bodyPr>
            <a:normAutofit fontScale="90000"/>
          </a:bodyPr>
          <a:lstStyle/>
          <a:p>
            <a:pPr algn="ctr"/>
            <a:r>
              <a:rPr lang="ru-RU" sz="3600" dirty="0" smtClean="0">
                <a:solidFill>
                  <a:schemeClr val="tx1"/>
                </a:solidFill>
                <a:latin typeface="Times New Roman" pitchFamily="18" charset="0"/>
                <a:cs typeface="Times New Roman" pitchFamily="18" charset="0"/>
              </a:rPr>
              <a:t>ЗАКЛЮЧЕНИЕ </a:t>
            </a:r>
            <a:br>
              <a:rPr lang="ru-RU" sz="3600" dirty="0" smtClean="0">
                <a:solidFill>
                  <a:schemeClr val="tx1"/>
                </a:solidFill>
                <a:latin typeface="Times New Roman" pitchFamily="18" charset="0"/>
                <a:cs typeface="Times New Roman" pitchFamily="18" charset="0"/>
              </a:rPr>
            </a:br>
            <a:endParaRPr lang="ru-RU" sz="3600" dirty="0">
              <a:solidFill>
                <a:schemeClr val="tx1"/>
              </a:solidFill>
              <a:latin typeface="Times New Roman" pitchFamily="18" charset="0"/>
              <a:cs typeface="Times New Roman" pitchFamily="18" charset="0"/>
            </a:endParaRPr>
          </a:p>
        </p:txBody>
      </p:sp>
      <p:pic>
        <p:nvPicPr>
          <p:cNvPr id="4099" name="Picture 3" descr="E:\Карточка класса\9 класс 163.jpg"/>
          <p:cNvPicPr>
            <a:picLocks noChangeAspect="1" noChangeArrowheads="1"/>
          </p:cNvPicPr>
          <p:nvPr/>
        </p:nvPicPr>
        <p:blipFill>
          <a:blip r:embed="rId4" cstate="screen"/>
          <a:srcRect/>
          <a:stretch>
            <a:fillRect/>
          </a:stretch>
        </p:blipFill>
        <p:spPr bwMode="auto">
          <a:xfrm>
            <a:off x="428596" y="1285860"/>
            <a:ext cx="4344982" cy="32584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5992"/>
            <a:ext cx="8305800" cy="1643074"/>
          </a:xfrm>
        </p:spPr>
        <p:txBody>
          <a:bodyPr/>
          <a:lstStyle/>
          <a:p>
            <a:pPr algn="ctr"/>
            <a:r>
              <a:rPr lang="ru-RU" dirty="0" smtClean="0">
                <a:solidFill>
                  <a:schemeClr val="tx1"/>
                </a:solidFill>
                <a:latin typeface="Times New Roman" pitchFamily="18" charset="0"/>
                <a:cs typeface="Times New Roman" pitchFamily="18" charset="0"/>
              </a:rPr>
              <a:t>Спасибо за внимание!</a:t>
            </a:r>
            <a:endParaRPr lang="ru-RU" dirty="0">
              <a:solidFill>
                <a:schemeClr val="tx1"/>
              </a:solidFill>
              <a:latin typeface="Times New Roman" pitchFamily="18" charset="0"/>
              <a:cs typeface="Times New Roman" pitchFamily="18" charset="0"/>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638"/>
            <a:ext cx="7498080" cy="939784"/>
          </a:xfrm>
          <a:solidFill>
            <a:schemeClr val="accent3">
              <a:lumMod val="40000"/>
              <a:lumOff val="60000"/>
            </a:schemeClr>
          </a:solidFill>
        </p:spPr>
        <p:txBody>
          <a:bodyPr>
            <a:normAutofit fontScale="90000"/>
          </a:bodyPr>
          <a:lstStyle/>
          <a:p>
            <a:pPr algn="ctr"/>
            <a:r>
              <a:rPr lang="ru-RU" sz="2000" b="1" dirty="0" smtClean="0">
                <a:latin typeface="Times New Roman" pitchFamily="18" charset="0"/>
                <a:cs typeface="Times New Roman" pitchFamily="18" charset="0"/>
              </a:rPr>
              <a:t>Тема по самообразованию: «Применение </a:t>
            </a:r>
            <a:r>
              <a:rPr lang="ru-RU" sz="2000" b="1" dirty="0" err="1" smtClean="0">
                <a:latin typeface="Times New Roman" pitchFamily="18" charset="0"/>
                <a:cs typeface="Times New Roman" pitchFamily="18" charset="0"/>
              </a:rPr>
              <a:t>здоровьесберегающих</a:t>
            </a:r>
            <a:r>
              <a:rPr lang="ru-RU" sz="2000" b="1" dirty="0" smtClean="0">
                <a:latin typeface="Times New Roman" pitchFamily="18" charset="0"/>
                <a:cs typeface="Times New Roman" pitchFamily="18" charset="0"/>
              </a:rPr>
              <a:t> технологий на уроках биологии как  реализация личностно-ориентированного подхода к обучению»</a:t>
            </a:r>
            <a:endParaRPr lang="ru-RU" sz="2000" dirty="0">
              <a:latin typeface="Times New Roman" pitchFamily="18" charset="0"/>
              <a:cs typeface="Times New Roman" pitchFamily="18" charset="0"/>
            </a:endParaRPr>
          </a:p>
        </p:txBody>
      </p:sp>
      <p:sp>
        <p:nvSpPr>
          <p:cNvPr id="3" name="Содержимое 2"/>
          <p:cNvSpPr>
            <a:spLocks noGrp="1"/>
          </p:cNvSpPr>
          <p:nvPr>
            <p:ph idx="1"/>
          </p:nvPr>
        </p:nvSpPr>
        <p:spPr>
          <a:solidFill>
            <a:schemeClr val="accent3">
              <a:lumMod val="20000"/>
              <a:lumOff val="80000"/>
            </a:schemeClr>
          </a:solidFill>
        </p:spPr>
        <p:txBody>
          <a:bodyPr>
            <a:normAutofit fontScale="55000" lnSpcReduction="20000"/>
          </a:bodyPr>
          <a:lstStyle/>
          <a:p>
            <a:pPr algn="just"/>
            <a:r>
              <a:rPr lang="ru-RU" b="1" dirty="0" smtClean="0">
                <a:latin typeface="Times New Roman" pitchFamily="18" charset="0"/>
                <a:cs typeface="Times New Roman" pitchFamily="18" charset="0"/>
              </a:rPr>
              <a:t>Актуальность:</a:t>
            </a:r>
            <a:r>
              <a:rPr lang="ru-RU" dirty="0" smtClean="0">
                <a:latin typeface="Times New Roman" pitchFamily="18" charset="0"/>
                <a:cs typeface="Times New Roman" pitchFamily="18" charset="0"/>
              </a:rPr>
              <a:t> работая над своей темой по самообразованию</a:t>
            </a:r>
            <a:r>
              <a:rPr lang="ru-RU" b="1" dirty="0" smtClean="0">
                <a:latin typeface="Times New Roman" pitchFamily="18" charset="0"/>
                <a:cs typeface="Times New Roman" pitchFamily="18" charset="0"/>
              </a:rPr>
              <a:t> «Применение </a:t>
            </a:r>
            <a:r>
              <a:rPr lang="ru-RU" b="1" dirty="0" err="1" smtClean="0">
                <a:latin typeface="Times New Roman" pitchFamily="18" charset="0"/>
                <a:cs typeface="Times New Roman" pitchFamily="18" charset="0"/>
              </a:rPr>
              <a:t>здоровьесберегающих</a:t>
            </a:r>
            <a:r>
              <a:rPr lang="ru-RU" b="1" dirty="0" smtClean="0">
                <a:latin typeface="Times New Roman" pitchFamily="18" charset="0"/>
                <a:cs typeface="Times New Roman" pitchFamily="18" charset="0"/>
              </a:rPr>
              <a:t> технологий на уроках биологии как  реализация личностно-ориентированного подхода к обучению» я решила, что экскурсия является одной из форм обучения учащихся в результате чего можно </a:t>
            </a:r>
            <a:r>
              <a:rPr lang="ru-RU" dirty="0" smtClean="0">
                <a:latin typeface="Times New Roman" pitchFamily="18" charset="0"/>
                <a:cs typeface="Times New Roman" pitchFamily="18" charset="0"/>
              </a:rPr>
              <a:t>повысить качество знаний обучающихся и раскрыть интерес к изучению биологии.</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Практическая направленность в  обучении биологии, всегда играла важную роль в профессиональной подготовке учащихся. Школа в наше время идет по пути формирования профильных классов в старшем звене. Рекомендации дают четкую картину для общеобразовательных школ в вопросе о том, что должна включать в себя </a:t>
            </a:r>
            <a:r>
              <a:rPr lang="ru-RU" dirty="0" err="1" smtClean="0">
                <a:latin typeface="Times New Roman" pitchFamily="18" charset="0"/>
                <a:cs typeface="Times New Roman" pitchFamily="18" charset="0"/>
              </a:rPr>
              <a:t>предпрофильная</a:t>
            </a:r>
            <a:r>
              <a:rPr lang="ru-RU" dirty="0" smtClean="0">
                <a:latin typeface="Times New Roman" pitchFamily="18" charset="0"/>
                <a:cs typeface="Times New Roman" pitchFamily="18" charset="0"/>
              </a:rPr>
              <a:t> подготовка обучающихся. Она направлена на развитие индивидуальных потребностей ребенка, а так же тесное изучение школьных предметов и основ современного производства. В таких условиях возрастает роль связи теории и практики при изучении биологических курсов в школе.</a:t>
            </a:r>
          </a:p>
          <a:p>
            <a:pPr algn="just"/>
            <a:r>
              <a:rPr lang="ru-RU" dirty="0" smtClean="0">
                <a:latin typeface="Times New Roman" pitchFamily="18" charset="0"/>
                <a:cs typeface="Times New Roman" pitchFamily="18" charset="0"/>
              </a:rPr>
              <a:t>В школах сельской местности существуют более широкие возможности для применения теоретических основ биологии на  практике через экскурсии. Именно через практическое применение биологических знаний и осуществляется </a:t>
            </a:r>
            <a:r>
              <a:rPr lang="ru-RU" dirty="0" err="1" smtClean="0">
                <a:latin typeface="Times New Roman" pitchFamily="18" charset="0"/>
                <a:cs typeface="Times New Roman" pitchFamily="18" charset="0"/>
              </a:rPr>
              <a:t>предпрофильная</a:t>
            </a:r>
            <a:r>
              <a:rPr lang="ru-RU" dirty="0" smtClean="0">
                <a:latin typeface="Times New Roman" pitchFamily="18" charset="0"/>
                <a:cs typeface="Times New Roman" pitchFamily="18" charset="0"/>
              </a:rPr>
              <a:t> ориентация обучающихся.</a:t>
            </a:r>
          </a:p>
          <a:p>
            <a:endParaRPr lang="ru-RU" dirty="0"/>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071570"/>
          </a:xfrm>
          <a:blipFill>
            <a:blip r:embed="rId2"/>
            <a:tile tx="0" ty="0" sx="100000" sy="100000" flip="none" algn="tl"/>
          </a:blipFill>
        </p:spPr>
        <p:txBody>
          <a:bodyPr>
            <a:normAutofit fontScale="90000"/>
          </a:bodyPr>
          <a:lstStyle/>
          <a:p>
            <a:pPr algn="ct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Методы обучения, используемые </a:t>
            </a:r>
            <a:br>
              <a:rPr lang="ru-RU" sz="2700" b="1" dirty="0" smtClean="0">
                <a:solidFill>
                  <a:schemeClr val="tx1"/>
                </a:solidFill>
                <a:latin typeface="Times New Roman" pitchFamily="18" charset="0"/>
                <a:cs typeface="Times New Roman" pitchFamily="18" charset="0"/>
              </a:rPr>
            </a:br>
            <a:r>
              <a:rPr lang="ru-RU" sz="2700" b="1" dirty="0" smtClean="0">
                <a:solidFill>
                  <a:schemeClr val="tx1"/>
                </a:solidFill>
                <a:latin typeface="Times New Roman" pitchFamily="18" charset="0"/>
                <a:cs typeface="Times New Roman" pitchFamily="18" charset="0"/>
              </a:rPr>
              <a:t>при проведении экскурсий</a:t>
            </a:r>
            <a:r>
              <a:rPr lang="ru-RU" sz="2700" dirty="0" smtClean="0">
                <a:solidFill>
                  <a:schemeClr val="tx1"/>
                </a:solidFill>
                <a:latin typeface="Times New Roman" pitchFamily="18" charset="0"/>
                <a:cs typeface="Times New Roman" pitchFamily="18" charset="0"/>
              </a:rPr>
              <a:t/>
            </a:r>
            <a:br>
              <a:rPr lang="ru-RU" sz="2700" dirty="0" smtClean="0">
                <a:solidFill>
                  <a:schemeClr val="tx1"/>
                </a:solidFill>
                <a:latin typeface="Times New Roman" pitchFamily="18" charset="0"/>
                <a:cs typeface="Times New Roman" pitchFamily="18" charset="0"/>
              </a:rPr>
            </a:br>
            <a:endParaRPr lang="ru-RU" sz="2700" dirty="0">
              <a:solidFill>
                <a:schemeClr val="tx1"/>
              </a:solidFill>
              <a:latin typeface="Times New Roman" pitchFamily="18" charset="0"/>
              <a:cs typeface="Times New Roman" pitchFamily="18" charset="0"/>
            </a:endParaRPr>
          </a:p>
        </p:txBody>
      </p:sp>
      <p:pic>
        <p:nvPicPr>
          <p:cNvPr id="1026" name="Picture 2" descr="C:\Users\1\Desktop\фото призентация\Участок-2009\Изображение 006.jpg"/>
          <p:cNvPicPr>
            <a:picLocks noGrp="1" noChangeAspect="1" noChangeArrowheads="1"/>
          </p:cNvPicPr>
          <p:nvPr>
            <p:ph sz="quarter" idx="2"/>
          </p:nvPr>
        </p:nvPicPr>
        <p:blipFill>
          <a:blip r:embed="rId3" cstate="screen"/>
          <a:stretch>
            <a:fillRect/>
          </a:stretch>
        </p:blipFill>
        <p:spPr bwMode="auto">
          <a:xfrm>
            <a:off x="457200" y="2590800"/>
            <a:ext cx="3657600" cy="3429000"/>
          </a:xfrm>
          <a:prstGeom prst="rect">
            <a:avLst/>
          </a:prstGeom>
          <a:noFill/>
        </p:spPr>
      </p:pic>
      <p:pic>
        <p:nvPicPr>
          <p:cNvPr id="1028" name="Picture 4" descr="C:\Users\1\Desktop\фото призентация\юля\Фотографии\IMG_0117.jpg"/>
          <p:cNvPicPr>
            <a:picLocks noGrp="1" noChangeAspect="1" noChangeArrowheads="1"/>
          </p:cNvPicPr>
          <p:nvPr>
            <p:ph sz="quarter" idx="4"/>
          </p:nvPr>
        </p:nvPicPr>
        <p:blipFill>
          <a:blip r:embed="rId4" cstate="screen"/>
          <a:stretch>
            <a:fillRect/>
          </a:stretch>
        </p:blipFill>
        <p:spPr bwMode="auto">
          <a:xfrm>
            <a:off x="4371975" y="2796540"/>
            <a:ext cx="3657600" cy="3017520"/>
          </a:xfrm>
          <a:prstGeom prst="rect">
            <a:avLst/>
          </a:prstGeom>
          <a:noFill/>
        </p:spPr>
      </p:pic>
      <p:sp>
        <p:nvSpPr>
          <p:cNvPr id="3" name="Текст 2"/>
          <p:cNvSpPr>
            <a:spLocks noGrp="1"/>
          </p:cNvSpPr>
          <p:nvPr>
            <p:ph type="body" sz="quarter" idx="1"/>
          </p:nvPr>
        </p:nvSpPr>
        <p:spPr>
          <a:xfrm>
            <a:off x="457200" y="1569720"/>
            <a:ext cx="3657600" cy="1002024"/>
          </a:xfrm>
          <a:blipFill>
            <a:blip r:embed="rId2"/>
            <a:tile tx="0" ty="0" sx="100000" sy="100000" flip="none" algn="tl"/>
          </a:blipFill>
        </p:spPr>
        <p:txBody>
          <a:bodyPr/>
          <a:lstStyle/>
          <a:p>
            <a:pPr algn="ctr"/>
            <a:r>
              <a:rPr lang="ru-RU" dirty="0" smtClean="0">
                <a:solidFill>
                  <a:schemeClr val="tx1"/>
                </a:solidFill>
              </a:rPr>
              <a:t>Пришкольный участок</a:t>
            </a:r>
            <a:endParaRPr lang="ru-RU" dirty="0">
              <a:solidFill>
                <a:schemeClr val="tx1"/>
              </a:solidFill>
            </a:endParaRPr>
          </a:p>
        </p:txBody>
      </p:sp>
      <p:sp>
        <p:nvSpPr>
          <p:cNvPr id="4" name="Текст 3"/>
          <p:cNvSpPr>
            <a:spLocks noGrp="1"/>
          </p:cNvSpPr>
          <p:nvPr>
            <p:ph type="body" sz="quarter" idx="3"/>
          </p:nvPr>
        </p:nvSpPr>
        <p:spPr>
          <a:xfrm>
            <a:off x="4343400" y="1569720"/>
            <a:ext cx="4157690" cy="1002024"/>
          </a:xfrm>
          <a:blipFill>
            <a:blip r:embed="rId2"/>
            <a:tile tx="0" ty="0" sx="100000" sy="100000" flip="none" algn="tl"/>
          </a:blipFill>
        </p:spPr>
        <p:txBody>
          <a:bodyPr/>
          <a:lstStyle/>
          <a:p>
            <a:pPr algn="ctr"/>
            <a:r>
              <a:rPr lang="ru-RU" dirty="0" smtClean="0">
                <a:solidFill>
                  <a:schemeClr val="tx1"/>
                </a:solidFill>
              </a:rPr>
              <a:t>Подведение итогов натуралистической работы </a:t>
            </a:r>
            <a:endParaRPr lang="ru-RU" dirty="0">
              <a:solidFill>
                <a:schemeClr val="tx1"/>
              </a:solidFill>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00694" y="428604"/>
            <a:ext cx="3357586" cy="5857916"/>
          </a:xfrm>
        </p:spPr>
        <p:txBody>
          <a:bodyPr>
            <a:noAutofit/>
          </a:bodyPr>
          <a:lstStyle/>
          <a:p>
            <a:pPr algn="just"/>
            <a:r>
              <a:rPr lang="ru-RU" sz="1800" dirty="0" smtClean="0">
                <a:solidFill>
                  <a:schemeClr val="tx1"/>
                </a:solidFill>
                <a:latin typeface="Times New Roman" pitchFamily="18" charset="0"/>
                <a:cs typeface="Times New Roman" pitchFamily="18" charset="0"/>
              </a:rPr>
              <a:t>Экскурсия - это форма организации работы, при которой школьники выходят на место расположения изучаемых объектов (природы, исторических памятников, производства) для непосредственного ознакомления с ними. Такая форма работы позволяет организовать наблюдение и изучение различных предметов и явлений в естественных условиях. Экскурсии по биологии и экологии позволяют добиться прочных, осознанных знаний, установить связь теории с практикой в процессе обучения.</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endParaRPr lang="ru-RU" sz="1600" b="1" dirty="0">
              <a:solidFill>
                <a:schemeClr val="tx1"/>
              </a:solidFill>
              <a:latin typeface="Monotype Corsiva" pitchFamily="66" charset="0"/>
            </a:endParaRPr>
          </a:p>
        </p:txBody>
      </p:sp>
      <p:pic>
        <p:nvPicPr>
          <p:cNvPr id="2050" name="Picture 2" descr="C:\Users\1\Desktop\фото творческая работа\9 класс 360.jpg"/>
          <p:cNvPicPr>
            <a:picLocks noGrp="1" noChangeAspect="1" noChangeArrowheads="1"/>
          </p:cNvPicPr>
          <p:nvPr>
            <p:ph type="pic" idx="1"/>
          </p:nvPr>
        </p:nvPicPr>
        <p:blipFill>
          <a:blip r:embed="rId2" cstate="screen"/>
          <a:srcRect/>
          <a:stretch>
            <a:fillRect/>
          </a:stretch>
        </p:blipFill>
        <p:spPr bwMode="auto">
          <a:prstGeom prst="rect">
            <a:avLst/>
          </a:prstGeom>
          <a:ln w="228600" cap="sq" cmpd="thickThin">
            <a:solidFill>
              <a:srgbClr val="000000"/>
            </a:solidFill>
            <a:prstDash val="solid"/>
            <a:miter lim="800000"/>
          </a:ln>
          <a:effectLst>
            <a:innerShdw blurRad="76200">
              <a:srgbClr val="000000"/>
            </a:innerShdw>
          </a:effectLst>
        </p:spPr>
      </p:pic>
      <p:sp>
        <p:nvSpPr>
          <p:cNvPr id="3" name="Содержимое 2"/>
          <p:cNvSpPr>
            <a:spLocks noGrp="1"/>
          </p:cNvSpPr>
          <p:nvPr>
            <p:ph type="body" sz="half" idx="2"/>
          </p:nvPr>
        </p:nvSpPr>
        <p:spPr>
          <a:xfrm>
            <a:off x="714348" y="4800600"/>
            <a:ext cx="4643470" cy="914416"/>
          </a:xfrm>
        </p:spPr>
        <p:txBody>
          <a:bodyPr>
            <a:noAutofit/>
          </a:bodyPr>
          <a:lstStyle/>
          <a:p>
            <a:pPr algn="ctr"/>
            <a:r>
              <a:rPr lang="ru-RU" sz="2000" b="1" dirty="0" smtClean="0">
                <a:solidFill>
                  <a:schemeClr val="tx1"/>
                </a:solidFill>
                <a:latin typeface="Monotype Corsiva" pitchFamily="66" charset="0"/>
              </a:rPr>
              <a:t>Место и значение экскурсий в процессе познания</a:t>
            </a:r>
            <a:endParaRPr lang="ru-RU" sz="2000" dirty="0">
              <a:latin typeface="Times New Roman" pitchFamily="18" charset="0"/>
              <a:cs typeface="Times New Roman" pitchFamily="18" charset="0"/>
            </a:endParaRPr>
          </a:p>
        </p:txBody>
      </p:sp>
    </p:spTree>
  </p:cSld>
  <p:clrMapOvr>
    <a:masterClrMapping/>
  </p:clrMapOvr>
  <p:transition>
    <p:cut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57200" y="273050"/>
            <a:ext cx="8043890" cy="1143000"/>
          </a:xfrm>
          <a:blipFill>
            <a:blip r:embed="rId2"/>
            <a:tile tx="0" ty="0" sx="100000" sy="100000" flip="none" algn="tl"/>
          </a:blipFill>
        </p:spPr>
        <p:txBody>
          <a:bodyPr>
            <a:noAutofit/>
          </a:bodyPr>
          <a:lstStyle/>
          <a:p>
            <a:pPr algn="ctr"/>
            <a:r>
              <a:rPr lang="ru-RU" sz="1800" b="1" dirty="0" smtClean="0">
                <a:solidFill>
                  <a:schemeClr val="tx1"/>
                </a:solidFill>
                <a:latin typeface="Times New Roman" pitchFamily="18" charset="0"/>
                <a:cs typeface="Times New Roman" pitchFamily="18" charset="0"/>
              </a:rPr>
              <a:t>Учащиеся видят растения и животных в естественной среде: растения — в связи с почвой, животных — в связи с растениями, получая представление о биоценозах, о целостности природы в определенное время года.</a:t>
            </a:r>
            <a:endParaRPr lang="ru-RU" sz="1800" b="1" dirty="0">
              <a:solidFill>
                <a:schemeClr val="tx1"/>
              </a:solidFill>
              <a:latin typeface="Times New Roman" pitchFamily="18" charset="0"/>
              <a:cs typeface="Times New Roman" pitchFamily="18" charset="0"/>
            </a:endParaRPr>
          </a:p>
        </p:txBody>
      </p:sp>
      <p:pic>
        <p:nvPicPr>
          <p:cNvPr id="3074" name="Picture 2" descr="C:\Users\1\Desktop\фото призентация\юля\село\DSC00115.jpg"/>
          <p:cNvPicPr>
            <a:picLocks noGrp="1" noChangeAspect="1" noChangeArrowheads="1"/>
          </p:cNvPicPr>
          <p:nvPr>
            <p:ph sz="quarter" idx="2"/>
          </p:nvPr>
        </p:nvPicPr>
        <p:blipFill>
          <a:blip r:embed="rId3" cstate="screen"/>
          <a:stretch>
            <a:fillRect/>
          </a:stretch>
        </p:blipFill>
        <p:spPr bwMode="auto">
          <a:xfrm>
            <a:off x="571473" y="2362201"/>
            <a:ext cx="3214710" cy="3781444"/>
          </a:xfrm>
          <a:prstGeom prst="rect">
            <a:avLst/>
          </a:prstGeom>
          <a:ln w="88900" cap="sq" cmpd="thickThin">
            <a:solidFill>
              <a:srgbClr val="000000"/>
            </a:solidFill>
            <a:prstDash val="solid"/>
            <a:miter lim="800000"/>
          </a:ln>
          <a:effectLst>
            <a:innerShdw blurRad="76200">
              <a:srgbClr val="000000"/>
            </a:innerShdw>
          </a:effectLst>
        </p:spPr>
      </p:pic>
      <p:pic>
        <p:nvPicPr>
          <p:cNvPr id="3075" name="Picture 3" descr="C:\Users\1\Desktop\1.png"/>
          <p:cNvPicPr>
            <a:picLocks noGrp="1" noChangeAspect="1" noChangeArrowheads="1"/>
          </p:cNvPicPr>
          <p:nvPr>
            <p:ph sz="quarter" idx="4"/>
          </p:nvPr>
        </p:nvPicPr>
        <p:blipFill>
          <a:blip r:embed="rId4"/>
          <a:srcRect/>
          <a:stretch>
            <a:fillRect/>
          </a:stretch>
        </p:blipFill>
        <p:spPr bwMode="auto">
          <a:xfrm>
            <a:off x="4143373" y="2357430"/>
            <a:ext cx="4543428" cy="3786213"/>
          </a:xfrm>
          <a:prstGeom prst="rect">
            <a:avLst/>
          </a:prstGeom>
          <a:ln w="88900" cap="sq" cmpd="thickThin">
            <a:solidFill>
              <a:srgbClr val="000000"/>
            </a:solidFill>
            <a:prstDash val="solid"/>
            <a:miter lim="800000"/>
          </a:ln>
          <a:effectLst>
            <a:innerShdw blurRad="76200">
              <a:srgbClr val="000000"/>
            </a:innerShdw>
          </a:effectLst>
        </p:spPr>
      </p:pic>
      <p:sp>
        <p:nvSpPr>
          <p:cNvPr id="7" name="Текст 6"/>
          <p:cNvSpPr>
            <a:spLocks noGrp="1"/>
          </p:cNvSpPr>
          <p:nvPr>
            <p:ph type="body" sz="quarter" idx="1"/>
          </p:nvPr>
        </p:nvSpPr>
        <p:spPr>
          <a:blipFill>
            <a:blip r:embed="rId2"/>
            <a:tile tx="0" ty="0" sx="100000" sy="100000" flip="none" algn="tl"/>
          </a:blipFill>
        </p:spPr>
        <p:txBody>
          <a:bodyPr/>
          <a:lstStyle/>
          <a:p>
            <a:r>
              <a:rPr lang="ru-RU" dirty="0" smtClean="0">
                <a:solidFill>
                  <a:schemeClr val="tx1"/>
                </a:solidFill>
              </a:rPr>
              <a:t>      Время года зима</a:t>
            </a:r>
            <a:endParaRPr lang="ru-RU" dirty="0">
              <a:solidFill>
                <a:schemeClr val="tx1"/>
              </a:solidFill>
            </a:endParaRPr>
          </a:p>
        </p:txBody>
      </p:sp>
      <p:sp>
        <p:nvSpPr>
          <p:cNvPr id="8" name="Текст 7"/>
          <p:cNvSpPr>
            <a:spLocks noGrp="1"/>
          </p:cNvSpPr>
          <p:nvPr>
            <p:ph type="body" sz="quarter" idx="3"/>
          </p:nvPr>
        </p:nvSpPr>
        <p:spPr>
          <a:blipFill>
            <a:blip r:embed="rId2"/>
            <a:tile tx="0" ty="0" sx="100000" sy="100000" flip="none" algn="tl"/>
          </a:blipFill>
        </p:spPr>
        <p:txBody>
          <a:bodyPr/>
          <a:lstStyle/>
          <a:p>
            <a:pPr algn="ctr"/>
            <a:r>
              <a:rPr lang="ru-RU" dirty="0" smtClean="0">
                <a:solidFill>
                  <a:schemeClr val="tx1"/>
                </a:solidFill>
              </a:rPr>
              <a:t>Связи в биоценозе</a:t>
            </a:r>
            <a:endParaRPr lang="ru-RU" dirty="0">
              <a:solidFill>
                <a:schemeClr val="tx1"/>
              </a:solidFill>
            </a:endParaRPr>
          </a:p>
        </p:txBody>
      </p:sp>
    </p:spTree>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500042"/>
            <a:ext cx="2465290" cy="857257"/>
          </a:xfrm>
        </p:spPr>
        <p:txBody>
          <a:bodyPr>
            <a:noAutofit/>
          </a:bodyPr>
          <a:lstStyle/>
          <a:p>
            <a:pPr algn="ctr"/>
            <a:r>
              <a:rPr lang="ru-RU" sz="1800" dirty="0" smtClean="0">
                <a:solidFill>
                  <a:schemeClr val="tx1"/>
                </a:solidFill>
                <a:latin typeface="Times New Roman" pitchFamily="18" charset="0"/>
                <a:cs typeface="Times New Roman" pitchFamily="18" charset="0"/>
              </a:rPr>
              <a:t>Подготовительный этап, предваряющий проведение экскурсии</a:t>
            </a:r>
            <a:endParaRPr lang="ru-RU" sz="1800" dirty="0">
              <a:solidFill>
                <a:schemeClr val="tx1"/>
              </a:solidFill>
              <a:latin typeface="Times New Roman" pitchFamily="18" charset="0"/>
              <a:cs typeface="Times New Roman" pitchFamily="18" charset="0"/>
            </a:endParaRPr>
          </a:p>
        </p:txBody>
      </p:sp>
      <p:sp>
        <p:nvSpPr>
          <p:cNvPr id="3" name="Текст 2"/>
          <p:cNvSpPr>
            <a:spLocks noGrp="1"/>
          </p:cNvSpPr>
          <p:nvPr>
            <p:ph type="body" sz="half" idx="2"/>
          </p:nvPr>
        </p:nvSpPr>
        <p:spPr>
          <a:xfrm>
            <a:off x="357158" y="1500174"/>
            <a:ext cx="2462242" cy="3507931"/>
          </a:xfrm>
        </p:spPr>
        <p:txBody>
          <a:bodyPr>
            <a:normAutofit/>
          </a:bodyPr>
          <a:lstStyle/>
          <a:p>
            <a:pPr algn="just"/>
            <a:r>
              <a:rPr lang="ru-RU" sz="1600" dirty="0" smtClean="0">
                <a:latin typeface="Times New Roman" pitchFamily="18" charset="0"/>
                <a:cs typeface="Times New Roman" pitchFamily="18" charset="0"/>
              </a:rPr>
              <a:t>Каждая экскурсия требует тщательной подготовки плана проведения. На уроке, предшествующем экскурсии, устанавливается необходимая связь с содержанием изучаемой темы, ставятся вопросы, которые возможно разрешить только на экскурсии, распределяются задания для наблюдений и сборов.</a:t>
            </a:r>
            <a:endParaRPr lang="ru-RU" sz="1600" dirty="0">
              <a:latin typeface="Times New Roman" pitchFamily="18" charset="0"/>
              <a:cs typeface="Times New Roman" pitchFamily="18" charset="0"/>
            </a:endParaRPr>
          </a:p>
        </p:txBody>
      </p:sp>
      <p:sp>
        <p:nvSpPr>
          <p:cNvPr id="4" name="Рисунок 3"/>
          <p:cNvSpPr>
            <a:spLocks noGrp="1"/>
          </p:cNvSpPr>
          <p:nvPr>
            <p:ph type="pic" idx="1"/>
          </p:nvPr>
        </p:nvSpPr>
        <p:spPr/>
      </p:sp>
      <p:pic>
        <p:nvPicPr>
          <p:cNvPr id="5" name="Рисунок 4" descr="C:\Users\1\Desktop\1.jpg"/>
          <p:cNvPicPr/>
          <p:nvPr/>
        </p:nvPicPr>
        <p:blipFill>
          <a:blip r:embed="rId2"/>
          <a:srcRect/>
          <a:stretch>
            <a:fillRect/>
          </a:stretch>
        </p:blipFill>
        <p:spPr bwMode="auto">
          <a:xfrm rot="360000">
            <a:off x="3372104" y="1267321"/>
            <a:ext cx="5316652" cy="3891118"/>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14290"/>
            <a:ext cx="7498080" cy="857256"/>
          </a:xfrm>
          <a:blipFill>
            <a:blip r:embed="rId2"/>
            <a:tile tx="0" ty="0" sx="100000" sy="100000" flip="none" algn="tl"/>
          </a:blipFill>
        </p:spPr>
        <p:txBody>
          <a:bodyPr>
            <a:normAutofit fontScale="90000"/>
          </a:bodyPr>
          <a:lstStyle/>
          <a:p>
            <a:pPr algn="ctr"/>
            <a:r>
              <a:rPr lang="ru-RU" sz="2400" dirty="0" smtClean="0">
                <a:solidFill>
                  <a:schemeClr val="tx1"/>
                </a:solidFill>
                <a:latin typeface="Times New Roman" pitchFamily="18" charset="0"/>
                <a:cs typeface="Times New Roman" pitchFamily="18" charset="0"/>
              </a:rPr>
              <a:t>Иногда экскурсия полностью строится на самостоятельной работе учащихся по заранее разработанному план</a:t>
            </a:r>
            <a:r>
              <a:rPr lang="ru-RU" sz="2400" dirty="0" smtClean="0">
                <a:latin typeface="Times New Roman" pitchFamily="18" charset="0"/>
                <a:cs typeface="Times New Roman" pitchFamily="18" charset="0"/>
              </a:rPr>
              <a:t>у</a:t>
            </a:r>
            <a:endParaRPr lang="ru-RU" sz="2400" dirty="0">
              <a:latin typeface="Times New Roman" pitchFamily="18" charset="0"/>
              <a:cs typeface="Times New Roman" pitchFamily="18" charset="0"/>
            </a:endParaRPr>
          </a:p>
        </p:txBody>
      </p:sp>
      <p:sp>
        <p:nvSpPr>
          <p:cNvPr id="3" name="Содержимое 2"/>
          <p:cNvSpPr>
            <a:spLocks noGrp="1"/>
          </p:cNvSpPr>
          <p:nvPr>
            <p:ph sz="half" idx="1"/>
          </p:nvPr>
        </p:nvSpPr>
        <p:spPr>
          <a:xfrm>
            <a:off x="1435608" y="1214422"/>
            <a:ext cx="3657600" cy="5643578"/>
          </a:xfrm>
        </p:spPr>
        <p:txBody>
          <a:bodyPr>
            <a:noAutofit/>
          </a:bodyPr>
          <a:lstStyle/>
          <a:p>
            <a:endParaRPr lang="ru-RU" sz="1400" b="1" i="1" u="sng" dirty="0" smtClean="0">
              <a:latin typeface="Times New Roman" pitchFamily="18" charset="0"/>
              <a:cs typeface="Times New Roman" pitchFamily="18" charset="0"/>
            </a:endParaRPr>
          </a:p>
          <a:p>
            <a:r>
              <a:rPr lang="ru-RU" sz="1400" b="1" i="1" u="sng" dirty="0" smtClean="0">
                <a:latin typeface="Times New Roman" pitchFamily="18" charset="0"/>
                <a:cs typeface="Times New Roman" pitchFamily="18" charset="0"/>
              </a:rPr>
              <a:t>Подготовка учащихся к экскурсии:</a:t>
            </a:r>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       1. Побеседовать с учащимися о различных периодах весны (погодными особенностями, изменениями в растительном и животном мире, с красотой пробуждающейся природы, с вопросами ее охраны).</a:t>
            </a:r>
          </a:p>
          <a:p>
            <a:r>
              <a:rPr lang="ru-RU" sz="1400" dirty="0" smtClean="0">
                <a:latin typeface="Times New Roman" pitchFamily="18" charset="0"/>
                <a:cs typeface="Times New Roman" pitchFamily="18" charset="0"/>
              </a:rPr>
              <a:t>       2. Ввести три новых понятия о весне и указать сроки их наступления: </a:t>
            </a:r>
          </a:p>
          <a:p>
            <a:r>
              <a:rPr lang="ru-RU" sz="1400" dirty="0" smtClean="0">
                <a:latin typeface="Times New Roman" pitchFamily="18" charset="0"/>
                <a:cs typeface="Times New Roman" pitchFamily="18" charset="0"/>
              </a:rPr>
              <a:t>         3. Поручить учащимся подготовить характеристики каждого периода весны (март, апрель, май), и выступить на научно-практической конференции  в роли метеорологов, ботаников, зоологов, озеленителей, лесоводов, художников.</a:t>
            </a:r>
          </a:p>
          <a:p>
            <a:r>
              <a:rPr lang="ru-RU" sz="1400" dirty="0" smtClean="0">
                <a:latin typeface="Times New Roman" pitchFamily="18" charset="0"/>
                <a:cs typeface="Times New Roman" pitchFamily="18" charset="0"/>
              </a:rPr>
              <a:t>            4. Подготовить детей к восприятию природы, привлечь внимание к объектам экосистемы "лес". Формировать умение правильно вести себя в лесу.</a:t>
            </a:r>
          </a:p>
          <a:p>
            <a:pPr marL="0" indent="0" algn="just">
              <a:buNone/>
            </a:pPr>
            <a:endParaRPr lang="ru-RU" sz="1600" dirty="0">
              <a:latin typeface="Times New Roman" pitchFamily="18" charset="0"/>
              <a:cs typeface="Times New Roman" pitchFamily="18" charset="0"/>
            </a:endParaRPr>
          </a:p>
        </p:txBody>
      </p:sp>
      <p:sp>
        <p:nvSpPr>
          <p:cNvPr id="4" name="Содержимое 3"/>
          <p:cNvSpPr>
            <a:spLocks noGrp="1"/>
          </p:cNvSpPr>
          <p:nvPr>
            <p:ph sz="half" idx="2"/>
          </p:nvPr>
        </p:nvSpPr>
        <p:spPr>
          <a:xfrm>
            <a:off x="5276088" y="1524000"/>
            <a:ext cx="3657600" cy="4976834"/>
          </a:xfrm>
        </p:spPr>
        <p:txBody>
          <a:bodyPr>
            <a:normAutofit fontScale="55000" lnSpcReduction="20000"/>
          </a:bodyPr>
          <a:lstStyle/>
          <a:p>
            <a:r>
              <a:rPr lang="ru-RU" sz="2900" b="1" i="1" u="sng" dirty="0" smtClean="0">
                <a:latin typeface="Times New Roman" pitchFamily="18" charset="0"/>
                <a:cs typeface="Times New Roman" pitchFamily="18" charset="0"/>
              </a:rPr>
              <a:t>Подготовка учителя к экскурсии:</a:t>
            </a:r>
            <a:r>
              <a:rPr lang="ru-RU" sz="2900" b="1" i="1" dirty="0" smtClean="0">
                <a:latin typeface="Times New Roman" pitchFamily="18" charset="0"/>
                <a:cs typeface="Times New Roman" pitchFamily="18" charset="0"/>
              </a:rPr>
              <a:t> </a:t>
            </a:r>
            <a:endParaRPr lang="ru-RU" sz="2900" dirty="0" smtClean="0">
              <a:latin typeface="Times New Roman" pitchFamily="18" charset="0"/>
              <a:cs typeface="Times New Roman" pitchFamily="18" charset="0"/>
            </a:endParaRPr>
          </a:p>
          <a:p>
            <a:pPr lvl="0"/>
            <a:r>
              <a:rPr lang="ru-RU" sz="2900" dirty="0" smtClean="0">
                <a:latin typeface="Times New Roman" pitchFamily="18" charset="0"/>
                <a:cs typeface="Times New Roman" pitchFamily="18" charset="0"/>
              </a:rPr>
              <a:t>Спланировать маршрут экскурсии по местам с различной растительностью - лесной, придорожной (чтобы показать уч-ся особенности пробуждения природы разных биоценозов).</a:t>
            </a:r>
          </a:p>
          <a:p>
            <a:pPr lvl="0"/>
            <a:r>
              <a:rPr lang="ru-RU" sz="2900" dirty="0" smtClean="0">
                <a:latin typeface="Times New Roman" pitchFamily="18" charset="0"/>
                <a:cs typeface="Times New Roman" pitchFamily="18" charset="0"/>
              </a:rPr>
              <a:t>  Приготовить карточки-определители травянистых раннецветущих растений.</a:t>
            </a:r>
          </a:p>
          <a:p>
            <a:pPr lvl="0"/>
            <a:r>
              <a:rPr lang="ru-RU" sz="2900" dirty="0" smtClean="0">
                <a:latin typeface="Times New Roman" pitchFamily="18" charset="0"/>
                <a:cs typeface="Times New Roman" pitchFamily="18" charset="0"/>
              </a:rPr>
              <a:t>  Провести беседу об охране природы.  </a:t>
            </a:r>
          </a:p>
          <a:p>
            <a:pPr lvl="0"/>
            <a:r>
              <a:rPr lang="ru-RU" sz="2900" dirty="0" smtClean="0">
                <a:latin typeface="Times New Roman" pitchFamily="18" charset="0"/>
                <a:cs typeface="Times New Roman" pitchFamily="18" charset="0"/>
              </a:rPr>
              <a:t>  Познакомить учащихся с  произведениями литературы и живописи, воспевающих красоту природы (М. Пришвин, Ф. Тютчев, А. Фет, И. Левитан и др.).</a:t>
            </a:r>
          </a:p>
          <a:p>
            <a:pPr lvl="0"/>
            <a:r>
              <a:rPr lang="ru-RU" sz="2900" dirty="0" smtClean="0">
                <a:latin typeface="Times New Roman" pitchFamily="18" charset="0"/>
                <a:cs typeface="Times New Roman" pitchFamily="18" charset="0"/>
              </a:rPr>
              <a:t> Организовать пересадку     дичков  деревьев и кустарников с пришкольного участка  в близлежащие рощи и леса и овраги.  </a:t>
            </a:r>
          </a:p>
          <a:p>
            <a:endParaRPr lang="ru-RU" dirty="0"/>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85728"/>
            <a:ext cx="8229600" cy="1071570"/>
          </a:xfrm>
          <a:solidFill>
            <a:schemeClr val="tx2"/>
          </a:solidFill>
        </p:spPr>
        <p:txBody>
          <a:bodyPr>
            <a:normAutofit fontScale="90000"/>
          </a:bodyPr>
          <a:lstStyle/>
          <a:p>
            <a:pPr algn="ctr"/>
            <a:r>
              <a:rPr lang="ru-RU" b="1" dirty="0" smtClean="0">
                <a:solidFill>
                  <a:schemeClr val="bg1"/>
                </a:solidFill>
                <a:latin typeface="Times New Roman" pitchFamily="18" charset="0"/>
                <a:cs typeface="Times New Roman" pitchFamily="18" charset="0"/>
              </a:rPr>
              <a:t>Учащимся дается самостоятельная работа. </a:t>
            </a:r>
            <a:br>
              <a:rPr lang="ru-RU" b="1" dirty="0" smtClean="0">
                <a:solidFill>
                  <a:schemeClr val="bg1"/>
                </a:solidFill>
                <a:latin typeface="Times New Roman" pitchFamily="18" charset="0"/>
                <a:cs typeface="Times New Roman" pitchFamily="18" charset="0"/>
              </a:rPr>
            </a:br>
            <a:r>
              <a:rPr lang="ru-RU" b="1" dirty="0" smtClean="0">
                <a:solidFill>
                  <a:schemeClr val="bg1"/>
                </a:solidFill>
                <a:latin typeface="Times New Roman" pitchFamily="18" charset="0"/>
                <a:cs typeface="Times New Roman" pitchFamily="18" charset="0"/>
              </a:rPr>
              <a:t>Учитель проводит инструктаж и раздает карточки с заданиями </a:t>
            </a:r>
            <a:br>
              <a:rPr lang="ru-RU" b="1" dirty="0" smtClean="0">
                <a:solidFill>
                  <a:schemeClr val="bg1"/>
                </a:solidFill>
                <a:latin typeface="Times New Roman" pitchFamily="18" charset="0"/>
                <a:cs typeface="Times New Roman" pitchFamily="18" charset="0"/>
              </a:rPr>
            </a:br>
            <a:r>
              <a:rPr lang="ru-RU" b="1" dirty="0" smtClean="0">
                <a:solidFill>
                  <a:schemeClr val="bg1"/>
                </a:solidFill>
                <a:latin typeface="Times New Roman" pitchFamily="18" charset="0"/>
                <a:cs typeface="Times New Roman" pitchFamily="18" charset="0"/>
              </a:rPr>
              <a:t>для самостоятельной работы. Учащиеся каждого звена получают карточку.</a:t>
            </a:r>
            <a:r>
              <a:rPr lang="ru-RU" dirty="0" smtClean="0">
                <a:solidFill>
                  <a:schemeClr val="bg1"/>
                </a:solidFill>
              </a:rPr>
              <a:t/>
            </a:r>
            <a:br>
              <a:rPr lang="ru-RU" dirty="0" smtClean="0">
                <a:solidFill>
                  <a:schemeClr val="bg1"/>
                </a:solidFill>
              </a:rPr>
            </a:br>
            <a:endParaRPr lang="ru-RU" dirty="0">
              <a:solidFill>
                <a:schemeClr val="bg1"/>
              </a:solidFill>
            </a:endParaRPr>
          </a:p>
        </p:txBody>
      </p:sp>
      <p:graphicFrame>
        <p:nvGraphicFramePr>
          <p:cNvPr id="5" name="Рисунок 4"/>
          <p:cNvGraphicFramePr>
            <a:graphicFrameLocks noGrp="1"/>
          </p:cNvGraphicFramePr>
          <p:nvPr>
            <p:ph type="pic" idx="1"/>
          </p:nvPr>
        </p:nvGraphicFramePr>
        <p:xfrm>
          <a:off x="500063" y="2714619"/>
          <a:ext cx="8143902" cy="3643336"/>
        </p:xfrm>
        <a:graphic>
          <a:graphicData uri="http://schemas.openxmlformats.org/drawingml/2006/table">
            <a:tbl>
              <a:tblPr firstRow="1" bandRow="1">
                <a:tableStyleId>{8A107856-5554-42FB-B03E-39F5DBC370BA}</a:tableStyleId>
              </a:tblPr>
              <a:tblGrid>
                <a:gridCol w="2714634"/>
                <a:gridCol w="2714634"/>
                <a:gridCol w="2714634"/>
              </a:tblGrid>
              <a:tr h="455417">
                <a:tc>
                  <a:txBody>
                    <a:bodyPr/>
                    <a:lstStyle/>
                    <a:p>
                      <a:r>
                        <a:rPr lang="ru-RU" sz="1200" dirty="0"/>
                        <a:t>Условия местообитания</a:t>
                      </a:r>
                      <a:endParaRPr lang="ru-RU" sz="1200" dirty="0">
                        <a:latin typeface="Times New Roman" pitchFamily="18" charset="0"/>
                        <a:cs typeface="Times New Roman" pitchFamily="18" charset="0"/>
                      </a:endParaRPr>
                    </a:p>
                  </a:txBody>
                  <a:tcPr marL="186257" marR="186257" anchor="ctr"/>
                </a:tc>
                <a:tc>
                  <a:txBody>
                    <a:bodyPr/>
                    <a:lstStyle/>
                    <a:p>
                      <a:r>
                        <a:rPr lang="ru-RU" sz="1200" dirty="0"/>
                        <a:t>В глубине леса</a:t>
                      </a:r>
                      <a:endParaRPr lang="ru-RU" sz="1200" dirty="0">
                        <a:latin typeface="Times New Roman" pitchFamily="18" charset="0"/>
                        <a:cs typeface="Times New Roman" pitchFamily="18" charset="0"/>
                      </a:endParaRPr>
                    </a:p>
                  </a:txBody>
                  <a:tcPr marL="186257" marR="186257" anchor="ctr"/>
                </a:tc>
                <a:tc>
                  <a:txBody>
                    <a:bodyPr/>
                    <a:lstStyle/>
                    <a:p>
                      <a:r>
                        <a:rPr lang="ru-RU" sz="1200" dirty="0"/>
                        <a:t>На опушке</a:t>
                      </a:r>
                      <a:endParaRPr lang="ru-RU" sz="1200" dirty="0">
                        <a:latin typeface="Times New Roman" pitchFamily="18" charset="0"/>
                        <a:cs typeface="Times New Roman" pitchFamily="18" charset="0"/>
                      </a:endParaRPr>
                    </a:p>
                  </a:txBody>
                  <a:tcPr marL="186257" marR="186257" anchor="ctr"/>
                </a:tc>
              </a:tr>
              <a:tr h="455417">
                <a:tc>
                  <a:txBody>
                    <a:bodyPr/>
                    <a:lstStyle/>
                    <a:p>
                      <a:r>
                        <a:rPr lang="ru-RU" sz="1200"/>
                        <a:t>Освещенность </a:t>
                      </a:r>
                      <a:endParaRPr lang="ru-RU" sz="1200">
                        <a:latin typeface="Times New Roman" pitchFamily="18" charset="0"/>
                        <a:cs typeface="Times New Roman" pitchFamily="18" charset="0"/>
                      </a:endParaRPr>
                    </a:p>
                  </a:txBody>
                  <a:tcPr marL="186257" marR="186257" anchor="ctr"/>
                </a:tc>
                <a:tc>
                  <a:txBody>
                    <a:bodyPr/>
                    <a:lstStyle/>
                    <a:p>
                      <a:r>
                        <a:rPr lang="ru-RU" sz="1200"/>
                        <a:t> </a:t>
                      </a:r>
                      <a:endParaRPr lang="ru-RU" sz="1200">
                        <a:latin typeface="Times New Roman" pitchFamily="18" charset="0"/>
                        <a:cs typeface="Times New Roman" pitchFamily="18" charset="0"/>
                      </a:endParaRPr>
                    </a:p>
                  </a:txBody>
                  <a:tcPr marL="186257" marR="186257" anchor="ctr"/>
                </a:tc>
                <a:tc>
                  <a:txBody>
                    <a:bodyPr/>
                    <a:lstStyle/>
                    <a:p>
                      <a:r>
                        <a:rPr lang="ru-RU" sz="1200" dirty="0"/>
                        <a:t> </a:t>
                      </a:r>
                      <a:endParaRPr lang="ru-RU" sz="1200" dirty="0">
                        <a:latin typeface="Times New Roman" pitchFamily="18" charset="0"/>
                        <a:cs typeface="Times New Roman" pitchFamily="18" charset="0"/>
                      </a:endParaRPr>
                    </a:p>
                  </a:txBody>
                  <a:tcPr marL="186257" marR="186257" anchor="ctr"/>
                </a:tc>
              </a:tr>
              <a:tr h="455417">
                <a:tc>
                  <a:txBody>
                    <a:bodyPr/>
                    <a:lstStyle/>
                    <a:p>
                      <a:r>
                        <a:rPr lang="ru-RU" sz="1200"/>
                        <a:t>Температура воздуха </a:t>
                      </a:r>
                      <a:endParaRPr lang="ru-RU" sz="1200">
                        <a:latin typeface="Times New Roman" pitchFamily="18" charset="0"/>
                        <a:cs typeface="Times New Roman" pitchFamily="18" charset="0"/>
                      </a:endParaRPr>
                    </a:p>
                  </a:txBody>
                  <a:tcPr marL="186257" marR="186257" anchor="ctr"/>
                </a:tc>
                <a:tc>
                  <a:txBody>
                    <a:bodyPr/>
                    <a:lstStyle/>
                    <a:p>
                      <a:r>
                        <a:rPr lang="ru-RU" sz="1200" dirty="0"/>
                        <a:t> </a:t>
                      </a:r>
                      <a:endParaRPr lang="ru-RU" sz="1200" dirty="0">
                        <a:latin typeface="Times New Roman" pitchFamily="18" charset="0"/>
                        <a:cs typeface="Times New Roman" pitchFamily="18" charset="0"/>
                      </a:endParaRPr>
                    </a:p>
                  </a:txBody>
                  <a:tcPr marL="186257" marR="186257" anchor="ctr"/>
                </a:tc>
                <a:tc>
                  <a:txBody>
                    <a:bodyPr/>
                    <a:lstStyle/>
                    <a:p>
                      <a:r>
                        <a:rPr lang="ru-RU" sz="1200" dirty="0"/>
                        <a:t> </a:t>
                      </a:r>
                      <a:endParaRPr lang="ru-RU" sz="1200" dirty="0">
                        <a:latin typeface="Times New Roman" pitchFamily="18" charset="0"/>
                        <a:cs typeface="Times New Roman" pitchFamily="18" charset="0"/>
                      </a:endParaRPr>
                    </a:p>
                  </a:txBody>
                  <a:tcPr marL="186257" marR="186257" anchor="ctr"/>
                </a:tc>
              </a:tr>
              <a:tr h="455417">
                <a:tc>
                  <a:txBody>
                    <a:bodyPr/>
                    <a:lstStyle/>
                    <a:p>
                      <a:r>
                        <a:rPr lang="ru-RU" sz="1200"/>
                        <a:t>Увлажнение </a:t>
                      </a:r>
                      <a:endParaRPr lang="ru-RU" sz="1200">
                        <a:latin typeface="Times New Roman" pitchFamily="18" charset="0"/>
                        <a:cs typeface="Times New Roman" pitchFamily="18" charset="0"/>
                      </a:endParaRPr>
                    </a:p>
                  </a:txBody>
                  <a:tcPr marL="186257" marR="186257" anchor="ctr"/>
                </a:tc>
                <a:tc>
                  <a:txBody>
                    <a:bodyPr/>
                    <a:lstStyle/>
                    <a:p>
                      <a:r>
                        <a:rPr lang="ru-RU" sz="1200" dirty="0"/>
                        <a:t> </a:t>
                      </a:r>
                      <a:endParaRPr lang="ru-RU" sz="1200" dirty="0">
                        <a:latin typeface="Times New Roman" pitchFamily="18" charset="0"/>
                        <a:cs typeface="Times New Roman" pitchFamily="18" charset="0"/>
                      </a:endParaRPr>
                    </a:p>
                  </a:txBody>
                  <a:tcPr marL="186257" marR="186257" anchor="ctr"/>
                </a:tc>
                <a:tc>
                  <a:txBody>
                    <a:bodyPr/>
                    <a:lstStyle/>
                    <a:p>
                      <a:r>
                        <a:rPr lang="ru-RU" sz="1200" dirty="0"/>
                        <a:t> </a:t>
                      </a:r>
                      <a:endParaRPr lang="ru-RU" sz="1200" dirty="0">
                        <a:latin typeface="Times New Roman" pitchFamily="18" charset="0"/>
                        <a:cs typeface="Times New Roman" pitchFamily="18" charset="0"/>
                      </a:endParaRPr>
                    </a:p>
                  </a:txBody>
                  <a:tcPr marL="186257" marR="186257" anchor="ctr"/>
                </a:tc>
              </a:tr>
              <a:tr h="455417">
                <a:tc>
                  <a:txBody>
                    <a:bodyPr/>
                    <a:lstStyle/>
                    <a:p>
                      <a:r>
                        <a:rPr lang="ru-RU" sz="1200"/>
                        <a:t>Влажность почвы </a:t>
                      </a:r>
                      <a:endParaRPr lang="ru-RU" sz="1200">
                        <a:latin typeface="Times New Roman" pitchFamily="18" charset="0"/>
                        <a:cs typeface="Times New Roman" pitchFamily="18" charset="0"/>
                      </a:endParaRPr>
                    </a:p>
                  </a:txBody>
                  <a:tcPr marL="186257" marR="186257" anchor="ctr"/>
                </a:tc>
                <a:tc>
                  <a:txBody>
                    <a:bodyPr/>
                    <a:lstStyle/>
                    <a:p>
                      <a:r>
                        <a:rPr lang="ru-RU" sz="1200"/>
                        <a:t> </a:t>
                      </a:r>
                      <a:endParaRPr lang="ru-RU" sz="1200">
                        <a:latin typeface="Times New Roman" pitchFamily="18" charset="0"/>
                        <a:cs typeface="Times New Roman" pitchFamily="18" charset="0"/>
                      </a:endParaRPr>
                    </a:p>
                  </a:txBody>
                  <a:tcPr marL="186257" marR="186257" anchor="ctr"/>
                </a:tc>
                <a:tc>
                  <a:txBody>
                    <a:bodyPr/>
                    <a:lstStyle/>
                    <a:p>
                      <a:r>
                        <a:rPr lang="ru-RU" sz="1200" dirty="0"/>
                        <a:t> </a:t>
                      </a:r>
                      <a:endParaRPr lang="ru-RU" sz="1200" dirty="0">
                        <a:latin typeface="Times New Roman" pitchFamily="18" charset="0"/>
                        <a:cs typeface="Times New Roman" pitchFamily="18" charset="0"/>
                      </a:endParaRPr>
                    </a:p>
                  </a:txBody>
                  <a:tcPr marL="186257" marR="186257" anchor="ctr"/>
                </a:tc>
              </a:tr>
              <a:tr h="455417">
                <a:tc>
                  <a:txBody>
                    <a:bodyPr/>
                    <a:lstStyle/>
                    <a:p>
                      <a:r>
                        <a:rPr lang="ru-RU" sz="1200"/>
                        <a:t>Состав почвы </a:t>
                      </a:r>
                      <a:endParaRPr lang="ru-RU" sz="1200">
                        <a:latin typeface="Times New Roman" pitchFamily="18" charset="0"/>
                        <a:cs typeface="Times New Roman" pitchFamily="18" charset="0"/>
                      </a:endParaRPr>
                    </a:p>
                  </a:txBody>
                  <a:tcPr marL="186257" marR="186257" anchor="ctr"/>
                </a:tc>
                <a:tc>
                  <a:txBody>
                    <a:bodyPr/>
                    <a:lstStyle/>
                    <a:p>
                      <a:r>
                        <a:rPr lang="ru-RU" sz="1200"/>
                        <a:t> </a:t>
                      </a:r>
                      <a:endParaRPr lang="ru-RU" sz="1200">
                        <a:latin typeface="Times New Roman" pitchFamily="18" charset="0"/>
                        <a:cs typeface="Times New Roman" pitchFamily="18" charset="0"/>
                      </a:endParaRPr>
                    </a:p>
                  </a:txBody>
                  <a:tcPr marL="186257" marR="186257" anchor="ctr"/>
                </a:tc>
                <a:tc>
                  <a:txBody>
                    <a:bodyPr/>
                    <a:lstStyle/>
                    <a:p>
                      <a:r>
                        <a:rPr lang="ru-RU" sz="1200" dirty="0"/>
                        <a:t> </a:t>
                      </a:r>
                      <a:endParaRPr lang="ru-RU" sz="1200" dirty="0">
                        <a:latin typeface="Times New Roman" pitchFamily="18" charset="0"/>
                        <a:cs typeface="Times New Roman" pitchFamily="18" charset="0"/>
                      </a:endParaRPr>
                    </a:p>
                  </a:txBody>
                  <a:tcPr marL="186257" marR="186257" anchor="ctr"/>
                </a:tc>
              </a:tr>
              <a:tr h="455417">
                <a:tc>
                  <a:txBody>
                    <a:bodyPr/>
                    <a:lstStyle/>
                    <a:p>
                      <a:r>
                        <a:rPr lang="ru-RU" sz="1200"/>
                        <a:t>Влажность воздуха</a:t>
                      </a:r>
                      <a:endParaRPr lang="ru-RU" sz="1200">
                        <a:latin typeface="Times New Roman" pitchFamily="18" charset="0"/>
                        <a:cs typeface="Times New Roman" pitchFamily="18" charset="0"/>
                      </a:endParaRPr>
                    </a:p>
                  </a:txBody>
                  <a:tcPr marL="186257" marR="186257" anchor="ctr"/>
                </a:tc>
                <a:tc>
                  <a:txBody>
                    <a:bodyPr/>
                    <a:lstStyle/>
                    <a:p>
                      <a:r>
                        <a:rPr lang="ru-RU" sz="1200"/>
                        <a:t> </a:t>
                      </a:r>
                      <a:endParaRPr lang="ru-RU" sz="1200">
                        <a:latin typeface="Times New Roman" pitchFamily="18" charset="0"/>
                        <a:cs typeface="Times New Roman" pitchFamily="18" charset="0"/>
                      </a:endParaRPr>
                    </a:p>
                  </a:txBody>
                  <a:tcPr marL="186257" marR="186257" anchor="ctr"/>
                </a:tc>
                <a:tc>
                  <a:txBody>
                    <a:bodyPr/>
                    <a:lstStyle/>
                    <a:p>
                      <a:r>
                        <a:rPr lang="ru-RU" sz="1200" dirty="0"/>
                        <a:t> </a:t>
                      </a:r>
                      <a:endParaRPr lang="ru-RU" sz="1200" dirty="0">
                        <a:latin typeface="Times New Roman" pitchFamily="18" charset="0"/>
                        <a:cs typeface="Times New Roman" pitchFamily="18" charset="0"/>
                      </a:endParaRPr>
                    </a:p>
                  </a:txBody>
                  <a:tcPr marL="186257" marR="186257" anchor="ctr"/>
                </a:tc>
              </a:tr>
              <a:tr h="455417">
                <a:tc>
                  <a:txBody>
                    <a:bodyPr/>
                    <a:lstStyle/>
                    <a:p>
                      <a:r>
                        <a:rPr lang="ru-RU" sz="1200"/>
                        <a:t>Движение воздуха (ветер)</a:t>
                      </a:r>
                      <a:endParaRPr lang="ru-RU" sz="1200">
                        <a:latin typeface="Times New Roman" pitchFamily="18" charset="0"/>
                        <a:cs typeface="Times New Roman" pitchFamily="18" charset="0"/>
                      </a:endParaRPr>
                    </a:p>
                  </a:txBody>
                  <a:tcPr marL="186257" marR="186257" anchor="ctr"/>
                </a:tc>
                <a:tc>
                  <a:txBody>
                    <a:bodyPr/>
                    <a:lstStyle/>
                    <a:p>
                      <a:r>
                        <a:rPr lang="ru-RU" sz="1200"/>
                        <a:t> </a:t>
                      </a:r>
                      <a:endParaRPr lang="ru-RU" sz="1200">
                        <a:latin typeface="Times New Roman" pitchFamily="18" charset="0"/>
                        <a:cs typeface="Times New Roman" pitchFamily="18" charset="0"/>
                      </a:endParaRPr>
                    </a:p>
                  </a:txBody>
                  <a:tcPr marL="186257" marR="186257" anchor="ctr"/>
                </a:tc>
                <a:tc>
                  <a:txBody>
                    <a:bodyPr/>
                    <a:lstStyle/>
                    <a:p>
                      <a:r>
                        <a:rPr lang="ru-RU" sz="1200" dirty="0"/>
                        <a:t> </a:t>
                      </a:r>
                      <a:endParaRPr lang="ru-RU" sz="1200" dirty="0">
                        <a:latin typeface="Times New Roman" pitchFamily="18" charset="0"/>
                        <a:cs typeface="Times New Roman" pitchFamily="18" charset="0"/>
                      </a:endParaRPr>
                    </a:p>
                  </a:txBody>
                  <a:tcPr marL="186257" marR="186257" anchor="ctr"/>
                </a:tc>
              </a:tr>
            </a:tbl>
          </a:graphicData>
        </a:graphic>
      </p:graphicFrame>
      <p:sp>
        <p:nvSpPr>
          <p:cNvPr id="2" name="Текст 1"/>
          <p:cNvSpPr>
            <a:spLocks noGrp="1"/>
          </p:cNvSpPr>
          <p:nvPr>
            <p:ph type="body" sz="half" idx="2"/>
          </p:nvPr>
        </p:nvSpPr>
        <p:spPr>
          <a:xfrm>
            <a:off x="457200" y="1500174"/>
            <a:ext cx="8229600" cy="857256"/>
          </a:xfrm>
          <a:solidFill>
            <a:schemeClr val="tx1"/>
          </a:solidFill>
        </p:spPr>
        <p:txBody>
          <a:bodyPr>
            <a:normAutofit fontScale="55000" lnSpcReduction="20000"/>
          </a:bodyPr>
          <a:lstStyle/>
          <a:p>
            <a:pPr algn="ctr"/>
            <a:r>
              <a:rPr lang="ru-RU" sz="2200" u="sng" dirty="0" smtClean="0">
                <a:solidFill>
                  <a:schemeClr val="bg1"/>
                </a:solidFill>
                <a:latin typeface="Times New Roman" pitchFamily="18" charset="0"/>
                <a:cs typeface="Times New Roman" pitchFamily="18" charset="0"/>
              </a:rPr>
              <a:t>Карточка 1</a:t>
            </a:r>
            <a:r>
              <a:rPr lang="ru-RU" sz="2200" dirty="0" smtClean="0">
                <a:solidFill>
                  <a:schemeClr val="bg1"/>
                </a:solidFill>
                <a:latin typeface="Times New Roman" pitchFamily="18" charset="0"/>
                <a:cs typeface="Times New Roman" pitchFamily="18" charset="0"/>
              </a:rPr>
              <a:t> Выясните условия местообитания видов древесных растений, распространенных в глубине леса и на открытых местах (поляне, опушке). Для этого определите степень освещенности крон, температуру, условия увлажнения, влажность и состав почвы, степень разложения лесной подстилки, движение воздуха. Данные наблюдений занесите в таблицу. </a:t>
            </a:r>
          </a:p>
          <a:p>
            <a:pPr algn="just"/>
            <a:endParaRPr lang="ru-RU" dirty="0"/>
          </a:p>
        </p:txBody>
      </p:sp>
    </p:spTree>
  </p:cSld>
  <p:clrMapOvr>
    <a:masterClrMapping/>
  </p:clrMapOvr>
  <p:transition>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6.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8.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9.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335</TotalTime>
  <Words>1093</Words>
  <Application>Microsoft Office PowerPoint</Application>
  <PresentationFormat>Экран (4:3)</PresentationFormat>
  <Paragraphs>117</Paragraphs>
  <Slides>25</Slides>
  <Notes>0</Notes>
  <HiddenSlides>0</HiddenSlides>
  <MMClips>0</MMClips>
  <ScaleCrop>false</ScaleCrop>
  <HeadingPairs>
    <vt:vector size="4" baseType="variant">
      <vt:variant>
        <vt:lpstr>Тема</vt:lpstr>
      </vt:variant>
      <vt:variant>
        <vt:i4>9</vt:i4>
      </vt:variant>
      <vt:variant>
        <vt:lpstr>Заголовки слайдов</vt:lpstr>
      </vt:variant>
      <vt:variant>
        <vt:i4>25</vt:i4>
      </vt:variant>
    </vt:vector>
  </HeadingPairs>
  <TitlesOfParts>
    <vt:vector size="34" baseType="lpstr">
      <vt:lpstr>Солнцестояние</vt:lpstr>
      <vt:lpstr>Поток</vt:lpstr>
      <vt:lpstr>Эркер</vt:lpstr>
      <vt:lpstr>1_Поток</vt:lpstr>
      <vt:lpstr>Бумажная</vt:lpstr>
      <vt:lpstr>Апекс</vt:lpstr>
      <vt:lpstr>Яркая</vt:lpstr>
      <vt:lpstr>Изящная</vt:lpstr>
      <vt:lpstr>Открытая</vt:lpstr>
      <vt:lpstr>                                                                                            Творческая работа  "Экскурсии по биологии как форма обучения"</vt:lpstr>
      <vt:lpstr>Цель: повысить качество знаний обучающихся и раскрыть интерес к изучению биологии с максимальной творческой самостоятельностью на   примере экскурсий.</vt:lpstr>
      <vt:lpstr>Тема по самообразованию: «Применение здоровьесберегающих технологий на уроках биологии как  реализация личностно-ориентированного подхода к обучению»</vt:lpstr>
      <vt:lpstr>           Методы обучения, используемые  при проведении экскурсий </vt:lpstr>
      <vt:lpstr>Экскурсия - это форма организации работы, при которой школьники выходят на место расположения изучаемых объектов (природы, исторических памятников, производства) для непосредственного ознакомления с ними. Такая форма работы позволяет организовать наблюдение и изучение различных предметов и явлений в естественных условиях. Экскурсии по биологии и экологии позволяют добиться прочных, осознанных знаний, установить связь теории с практикой в процессе обучения. </vt:lpstr>
      <vt:lpstr>Учащиеся видят растения и животных в естественной среде: растения — в связи с почвой, животных — в связи с растениями, получая представление о биоценозах, о целостности природы в определенное время года.</vt:lpstr>
      <vt:lpstr>Подготовительный этап, предваряющий проведение экскурсии</vt:lpstr>
      <vt:lpstr>Иногда экскурсия полностью строится на самостоятельной работе учащихся по заранее разработанному плану</vt:lpstr>
      <vt:lpstr>Учащимся дается самостоятельная работа.  Учитель проводит инструктаж и раздает карточки с заданиями  для самостоятельной работы. Учащиеся каждого звена получают карточку. </vt:lpstr>
      <vt:lpstr>Карточка 2  Назовите виды кустарников, растущих на изучаемом участке. В каком ярусе они располагаются? Подсчитайте количество экземпляров каждого вида. В какой фазе развития они находятся? Укажите способы опыления этих растений, распространение плодов и семян. </vt:lpstr>
      <vt:lpstr> Основные способы сбора  природного материала </vt:lpstr>
      <vt:lpstr>Методические рекомендации  по  проведению экскурсий </vt:lpstr>
      <vt:lpstr>Экскурсии в природу </vt:lpstr>
      <vt:lpstr>Слайд 14</vt:lpstr>
      <vt:lpstr>Классификация экскурсий </vt:lpstr>
      <vt:lpstr>Экскурсии по курсу «Живой организм» </vt:lpstr>
      <vt:lpstr>Экскурсии по курсу  «Живой организм» на пришкольный участок </vt:lpstr>
      <vt:lpstr>   Экскурсии в сельское хозяйство и другие производства </vt:lpstr>
      <vt:lpstr>Экскурсии в сельскохозяйственное производство,  на плодовые и бахчевые  плантации</vt:lpstr>
      <vt:lpstr>СПК Русское поле»</vt:lpstr>
      <vt:lpstr>Телятник</vt:lpstr>
      <vt:lpstr>КФХ Прокопов</vt:lpstr>
      <vt:lpstr>Подведение итогов экскурсии </vt:lpstr>
      <vt:lpstr>ЗАКЛЮЧЕНИЕ  </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Творческая работа  "Экскурсии по биологии как форма обучения"</dc:title>
  <dc:creator>1</dc:creator>
  <cp:lastModifiedBy>1</cp:lastModifiedBy>
  <cp:revision>119</cp:revision>
  <dcterms:created xsi:type="dcterms:W3CDTF">2014-02-25T19:01:45Z</dcterms:created>
  <dcterms:modified xsi:type="dcterms:W3CDTF">2014-09-25T17:45:49Z</dcterms:modified>
</cp:coreProperties>
</file>