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2" r:id="rId5"/>
    <p:sldId id="260" r:id="rId6"/>
    <p:sldId id="265" r:id="rId7"/>
    <p:sldId id="269" r:id="rId8"/>
    <p:sldId id="270" r:id="rId9"/>
    <p:sldId id="273" r:id="rId10"/>
    <p:sldId id="272" r:id="rId11"/>
    <p:sldId id="271" r:id="rId12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5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3323" autoAdjust="0"/>
    <p:restoredTop sz="94660"/>
  </p:normalViewPr>
  <p:slideViewPr>
    <p:cSldViewPr>
      <p:cViewPr>
        <p:scale>
          <a:sx n="80" d="100"/>
          <a:sy n="80" d="100"/>
        </p:scale>
        <p:origin x="-816" y="-7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5AFBA0-94ED-43EC-9517-6F5100377D73}" type="datetimeFigureOut">
              <a:rPr lang="fr-FR" smtClean="0"/>
              <a:pPr>
                <a:defRPr/>
              </a:pPr>
              <a:t>30/09/2014</a:t>
            </a:fld>
            <a:endParaRPr lang="fr-CA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67164A-1CDD-42FB-9B62-A1A5E1025756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5AFBA0-94ED-43EC-9517-6F5100377D73}" type="datetimeFigureOut">
              <a:rPr lang="fr-FR" smtClean="0"/>
              <a:pPr>
                <a:defRPr/>
              </a:pPr>
              <a:t>30/09/2014</a:t>
            </a:fld>
            <a:endParaRPr lang="fr-C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67164A-1CDD-42FB-9B62-A1A5E1025756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5AFBA0-94ED-43EC-9517-6F5100377D73}" type="datetimeFigureOut">
              <a:rPr lang="fr-FR" smtClean="0"/>
              <a:pPr>
                <a:defRPr/>
              </a:pPr>
              <a:t>30/09/2014</a:t>
            </a:fld>
            <a:endParaRPr lang="fr-C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67164A-1CDD-42FB-9B62-A1A5E1025756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5AFBA0-94ED-43EC-9517-6F5100377D73}" type="datetimeFigureOut">
              <a:rPr lang="fr-FR" smtClean="0"/>
              <a:pPr>
                <a:defRPr/>
              </a:pPr>
              <a:t>30/09/2014</a:t>
            </a:fld>
            <a:endParaRPr lang="fr-C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67164A-1CDD-42FB-9B62-A1A5E1025756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5AFBA0-94ED-43EC-9517-6F5100377D73}" type="datetimeFigureOut">
              <a:rPr lang="fr-FR" smtClean="0"/>
              <a:pPr>
                <a:defRPr/>
              </a:pPr>
              <a:t>30/09/2014</a:t>
            </a:fld>
            <a:endParaRPr lang="fr-C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67164A-1CDD-42FB-9B62-A1A5E1025756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5AFBA0-94ED-43EC-9517-6F5100377D73}" type="datetimeFigureOut">
              <a:rPr lang="fr-FR" smtClean="0"/>
              <a:pPr>
                <a:defRPr/>
              </a:pPr>
              <a:t>30/09/2014</a:t>
            </a:fld>
            <a:endParaRPr lang="fr-C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67164A-1CDD-42FB-9B62-A1A5E1025756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5AFBA0-94ED-43EC-9517-6F5100377D73}" type="datetimeFigureOut">
              <a:rPr lang="fr-FR" smtClean="0"/>
              <a:pPr>
                <a:defRPr/>
              </a:pPr>
              <a:t>30/09/2014</a:t>
            </a:fld>
            <a:endParaRPr lang="fr-C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67164A-1CDD-42FB-9B62-A1A5E1025756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5AFBA0-94ED-43EC-9517-6F5100377D73}" type="datetimeFigureOut">
              <a:rPr lang="fr-FR" smtClean="0"/>
              <a:pPr>
                <a:defRPr/>
              </a:pPr>
              <a:t>30/09/2014</a:t>
            </a:fld>
            <a:endParaRPr lang="fr-C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67164A-1CDD-42FB-9B62-A1A5E1025756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5AFBA0-94ED-43EC-9517-6F5100377D73}" type="datetimeFigureOut">
              <a:rPr lang="fr-FR" smtClean="0"/>
              <a:pPr>
                <a:defRPr/>
              </a:pPr>
              <a:t>30/09/2014</a:t>
            </a:fld>
            <a:endParaRPr lang="fr-C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67164A-1CDD-42FB-9B62-A1A5E1025756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5AFBA0-94ED-43EC-9517-6F5100377D73}" type="datetimeFigureOut">
              <a:rPr lang="fr-FR" smtClean="0"/>
              <a:pPr>
                <a:defRPr/>
              </a:pPr>
              <a:t>30/09/2014</a:t>
            </a:fld>
            <a:endParaRPr lang="fr-C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67164A-1CDD-42FB-9B62-A1A5E1025756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5AFBA0-94ED-43EC-9517-6F5100377D73}" type="datetimeFigureOut">
              <a:rPr lang="fr-FR" smtClean="0"/>
              <a:pPr>
                <a:defRPr/>
              </a:pPr>
              <a:t>30/09/2014</a:t>
            </a:fld>
            <a:endParaRPr lang="fr-C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D167164A-1CDD-42FB-9B62-A1A5E1025756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335AFBA0-94ED-43EC-9517-6F5100377D73}" type="datetimeFigureOut">
              <a:rPr lang="fr-FR" smtClean="0"/>
              <a:pPr>
                <a:defRPr/>
              </a:pPr>
              <a:t>30/09/2014</a:t>
            </a:fld>
            <a:endParaRPr lang="fr-CA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D167164A-1CDD-42FB-9B62-A1A5E1025756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ctrTitle"/>
          </p:nvPr>
        </p:nvSpPr>
        <p:spPr>
          <a:xfrm>
            <a:off x="533400" y="428604"/>
            <a:ext cx="7851648" cy="1357322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dirty="0" smtClean="0">
                <a:latin typeface="Georgia" pitchFamily="18" charset="0"/>
              </a:rPr>
              <a:t>   Железы внутренней секреции.                            		Проверочная работа</a:t>
            </a:r>
            <a:endParaRPr lang="fr-CA" sz="3600" dirty="0" smtClean="0">
              <a:latin typeface="Georgia" pitchFamily="18" charset="0"/>
            </a:endParaRPr>
          </a:p>
        </p:txBody>
      </p:sp>
      <p:sp>
        <p:nvSpPr>
          <p:cNvPr id="2051" name="Sous-titre 2"/>
          <p:cNvSpPr>
            <a:spLocks noGrp="1"/>
          </p:cNvSpPr>
          <p:nvPr>
            <p:ph type="subTitle" idx="1"/>
          </p:nvPr>
        </p:nvSpPr>
        <p:spPr>
          <a:xfrm>
            <a:off x="533400" y="2357430"/>
            <a:ext cx="7854696" cy="2623706"/>
          </a:xfrm>
        </p:spPr>
        <p:txBody>
          <a:bodyPr/>
          <a:lstStyle/>
          <a:p>
            <a:pPr algn="l"/>
            <a:r>
              <a:rPr lang="ru-RU" sz="2400" dirty="0" smtClean="0">
                <a:solidFill>
                  <a:srgbClr val="265F00"/>
                </a:solidFill>
                <a:latin typeface="Georgia" pitchFamily="18" charset="0"/>
              </a:rPr>
              <a:t>                   </a:t>
            </a:r>
            <a:r>
              <a:rPr lang="ru-RU" sz="2400" dirty="0" err="1" smtClean="0">
                <a:solidFill>
                  <a:srgbClr val="265F00"/>
                </a:solidFill>
                <a:latin typeface="Georgia" pitchFamily="18" charset="0"/>
              </a:rPr>
              <a:t>Бухтиярова</a:t>
            </a:r>
            <a:r>
              <a:rPr lang="ru-RU" sz="2400" dirty="0" smtClean="0">
                <a:solidFill>
                  <a:srgbClr val="265F00"/>
                </a:solidFill>
                <a:latin typeface="Georgia" pitchFamily="18" charset="0"/>
              </a:rPr>
              <a:t> А.П., </a:t>
            </a:r>
          </a:p>
          <a:p>
            <a:pPr algn="l"/>
            <a:r>
              <a:rPr lang="ru-RU" sz="2400" dirty="0" smtClean="0">
                <a:solidFill>
                  <a:srgbClr val="265F00"/>
                </a:solidFill>
                <a:latin typeface="Georgia" pitchFamily="18" charset="0"/>
              </a:rPr>
              <a:t> </a:t>
            </a:r>
            <a:r>
              <a:rPr lang="ru-RU" sz="2400" dirty="0" smtClean="0">
                <a:solidFill>
                  <a:srgbClr val="265F00"/>
                </a:solidFill>
                <a:latin typeface="Georgia" pitchFamily="18" charset="0"/>
              </a:rPr>
              <a:t>        </a:t>
            </a:r>
            <a:r>
              <a:rPr lang="ru-RU" sz="2400" dirty="0" smtClean="0">
                <a:solidFill>
                  <a:srgbClr val="265F00"/>
                </a:solidFill>
                <a:latin typeface="Georgia" pitchFamily="18" charset="0"/>
              </a:rPr>
              <a:t>МКОУ </a:t>
            </a:r>
            <a:r>
              <a:rPr lang="ru-RU" sz="2400" dirty="0" err="1" smtClean="0">
                <a:solidFill>
                  <a:srgbClr val="265F00"/>
                </a:solidFill>
                <a:latin typeface="Georgia" pitchFamily="18" charset="0"/>
              </a:rPr>
              <a:t>Верх-Красноярская</a:t>
            </a:r>
            <a:r>
              <a:rPr lang="ru-RU" sz="2400" dirty="0" smtClean="0">
                <a:solidFill>
                  <a:srgbClr val="265F00"/>
                </a:solidFill>
                <a:latin typeface="Georgia" pitchFamily="18" charset="0"/>
              </a:rPr>
              <a:t> </a:t>
            </a:r>
            <a:r>
              <a:rPr lang="ru-RU" sz="2400" dirty="0" err="1" smtClean="0">
                <a:solidFill>
                  <a:srgbClr val="265F00"/>
                </a:solidFill>
                <a:latin typeface="Georgia" pitchFamily="18" charset="0"/>
              </a:rPr>
              <a:t>сош</a:t>
            </a:r>
            <a:r>
              <a:rPr lang="ru-RU" sz="2400" dirty="0" smtClean="0">
                <a:solidFill>
                  <a:srgbClr val="265F00"/>
                </a:solidFill>
                <a:latin typeface="Georgia" pitchFamily="18" charset="0"/>
              </a:rPr>
              <a:t>,</a:t>
            </a:r>
          </a:p>
          <a:p>
            <a:pPr algn="l"/>
            <a:r>
              <a:rPr lang="ru-RU" sz="2400" dirty="0" smtClean="0">
                <a:solidFill>
                  <a:srgbClr val="265F00"/>
                </a:solidFill>
                <a:latin typeface="Georgia" pitchFamily="18" charset="0"/>
              </a:rPr>
              <a:t>       Северный район Новосибирская область</a:t>
            </a:r>
            <a:endParaRPr lang="fr-CA" sz="2400" dirty="0" smtClean="0">
              <a:solidFill>
                <a:srgbClr val="265F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57150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Контрольные вопросы: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467368"/>
          </a:xfrm>
        </p:spPr>
        <p:txBody>
          <a:bodyPr>
            <a:normAutofit fontScale="77500" lnSpcReduction="20000"/>
          </a:bodyPr>
          <a:lstStyle/>
          <a:p>
            <a:r>
              <a:rPr lang="ru-RU" sz="2800" b="1" dirty="0" smtClean="0"/>
              <a:t>1. Какие железы называются железами внутренней секреции и как называются вещества, выделяемые этими железами?</a:t>
            </a:r>
          </a:p>
          <a:p>
            <a:r>
              <a:rPr lang="ru-RU" sz="2800" b="1" dirty="0" smtClean="0"/>
              <a:t>2. Перечислите железы внутренней секреции. Где они находятся?</a:t>
            </a:r>
          </a:p>
          <a:p>
            <a:r>
              <a:rPr lang="ru-RU" sz="2800" b="1" dirty="0" smtClean="0"/>
              <a:t>3. Какая железа играет ведущую роль в системе эндокринных органов? Каким путем она влияет на другие железы внутренней секреции?</a:t>
            </a:r>
          </a:p>
          <a:p>
            <a:r>
              <a:rPr lang="ru-RU" sz="2800" b="1" dirty="0" smtClean="0"/>
              <a:t>4. Назовите гормоны  гипофиза. Их значение.</a:t>
            </a:r>
          </a:p>
          <a:p>
            <a:r>
              <a:rPr lang="ru-RU" sz="2800" b="1" dirty="0" smtClean="0"/>
              <a:t>5. Назовите гормоны щитовидной железы. Их значение.</a:t>
            </a:r>
          </a:p>
          <a:p>
            <a:r>
              <a:rPr lang="ru-RU" sz="2800" b="1" dirty="0" smtClean="0"/>
              <a:t>7. Какие и где вырабатываются гормоны в поджелудочной железе? Их значение.</a:t>
            </a:r>
          </a:p>
          <a:p>
            <a:r>
              <a:rPr lang="ru-RU" sz="2800" b="1" dirty="0" smtClean="0"/>
              <a:t>8. Какие гормоны вырабатываются в корковом веществе надпочечников? Их значение.</a:t>
            </a:r>
          </a:p>
          <a:p>
            <a:r>
              <a:rPr lang="ru-RU" sz="2800" b="1" dirty="0" smtClean="0"/>
              <a:t>9. Назовите гормоны, вырабатываемые мозговым веществом надпочечников. Их значение.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задание: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/>
              <a:t>Если бы вы создавали модель идеального человека, то какую железу бы добавили и с </a:t>
            </a:r>
            <a:r>
              <a:rPr lang="ru-RU" sz="4000" smtClean="0"/>
              <a:t>какими     функциями</a:t>
            </a:r>
            <a:r>
              <a:rPr lang="ru-RU" sz="4000" dirty="0" smtClean="0"/>
              <a:t>?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Распределите железы по видам секреции: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928662" y="1920085"/>
            <a:ext cx="4071966" cy="4434840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 sz="2400" dirty="0" smtClean="0"/>
              <a:t> Поджелудочная</a:t>
            </a:r>
          </a:p>
          <a:p>
            <a:pPr marL="514350" indent="-514350">
              <a:buAutoNum type="arabicPeriod"/>
            </a:pPr>
            <a:r>
              <a:rPr lang="ru-RU" sz="2400" dirty="0" smtClean="0"/>
              <a:t>Гипофиз</a:t>
            </a:r>
          </a:p>
          <a:p>
            <a:pPr marL="514350" indent="-514350">
              <a:buAutoNum type="arabicPeriod"/>
            </a:pPr>
            <a:r>
              <a:rPr lang="ru-RU" sz="2400" dirty="0" smtClean="0"/>
              <a:t>Слюнные</a:t>
            </a:r>
          </a:p>
          <a:p>
            <a:pPr marL="514350" indent="-514350">
              <a:buAutoNum type="arabicPeriod"/>
            </a:pPr>
            <a:r>
              <a:rPr lang="ru-RU" sz="2400" dirty="0" smtClean="0"/>
              <a:t>Потовые</a:t>
            </a:r>
          </a:p>
          <a:p>
            <a:pPr marL="514350" indent="-514350">
              <a:buAutoNum type="arabicPeriod"/>
            </a:pPr>
            <a:r>
              <a:rPr lang="ru-RU" sz="2400" dirty="0" smtClean="0"/>
              <a:t>Эпифиз</a:t>
            </a:r>
          </a:p>
          <a:p>
            <a:pPr marL="514350" indent="-514350">
              <a:buAutoNum type="arabicPeriod"/>
            </a:pPr>
            <a:r>
              <a:rPr lang="ru-RU" sz="2400" dirty="0" smtClean="0"/>
              <a:t>Половые</a:t>
            </a:r>
          </a:p>
          <a:p>
            <a:pPr marL="514350" indent="-514350">
              <a:buAutoNum type="arabicPeriod"/>
            </a:pPr>
            <a:r>
              <a:rPr lang="ru-RU" sz="2400" dirty="0" smtClean="0"/>
              <a:t>Щитовидная</a:t>
            </a:r>
          </a:p>
          <a:p>
            <a:pPr marL="514350" indent="-514350">
              <a:buAutoNum type="arabicPeriod"/>
            </a:pPr>
            <a:r>
              <a:rPr lang="ru-RU" sz="2400" dirty="0" smtClean="0"/>
              <a:t>Вилочковая</a:t>
            </a:r>
          </a:p>
          <a:p>
            <a:pPr marL="514350" indent="-514350">
              <a:buAutoNum type="arabicPeriod"/>
            </a:pPr>
            <a:r>
              <a:rPr lang="ru-RU" sz="2400" dirty="0" smtClean="0"/>
              <a:t>Молочные</a:t>
            </a:r>
          </a:p>
          <a:p>
            <a:pPr marL="514350" indent="-514350">
              <a:buAutoNum type="arabicPeriod"/>
            </a:pPr>
            <a:r>
              <a:rPr lang="ru-RU" sz="2400" dirty="0" smtClean="0"/>
              <a:t>Надпочечники</a:t>
            </a:r>
          </a:p>
          <a:p>
            <a:pPr marL="514350" indent="-514350">
              <a:buAutoNum type="arabicPeriod"/>
            </a:pPr>
            <a:endParaRPr lang="ru-RU" dirty="0" smtClean="0"/>
          </a:p>
          <a:p>
            <a:pPr marL="514350" indent="-514350">
              <a:buAutoNum type="arabicPeriod"/>
            </a:pP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А- внутренней секреции</a:t>
            </a:r>
          </a:p>
          <a:p>
            <a:pPr>
              <a:buNone/>
            </a:pPr>
            <a:r>
              <a:rPr lang="ru-RU" dirty="0" smtClean="0"/>
              <a:t>Б –внешней секреции</a:t>
            </a:r>
          </a:p>
          <a:p>
            <a:pPr>
              <a:buNone/>
            </a:pPr>
            <a:r>
              <a:rPr lang="ru-RU" dirty="0" smtClean="0"/>
              <a:t>В- смешанной секреции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265F00"/>
                </a:solidFill>
              </a:rPr>
              <a:t>            Назовите железу:</a:t>
            </a:r>
            <a:endParaRPr lang="fr-CA" dirty="0" smtClean="0">
              <a:solidFill>
                <a:srgbClr val="265F00"/>
              </a:solidFill>
            </a:endParaRPr>
          </a:p>
        </p:txBody>
      </p:sp>
      <p:pic>
        <p:nvPicPr>
          <p:cNvPr id="5125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28314" r="24978"/>
          <a:stretch>
            <a:fillRect/>
          </a:stretch>
        </p:blipFill>
        <p:spPr bwMode="auto">
          <a:xfrm>
            <a:off x="3643306" y="2071678"/>
            <a:ext cx="2000264" cy="4122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357818" y="2071678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643570" y="292893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715008" y="435769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786446" y="507207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571868" y="4572008"/>
            <a:ext cx="312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3571868" y="3071810"/>
            <a:ext cx="327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500430" y="2428868"/>
            <a:ext cx="527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7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«Поставь диагноз"</a:t>
            </a:r>
            <a:endParaRPr lang="ru-RU" sz="2800" b="1" dirty="0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2605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A8E2A-7E4D-4439-9AFD-5694AA44408C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2052" name="Picture 4" descr="C:\Users\Администратор\Desktop\Железы\дюймовоч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1196752"/>
            <a:ext cx="1951037" cy="2730500"/>
          </a:xfrm>
          <a:prstGeom prst="rect">
            <a:avLst/>
          </a:prstGeom>
          <a:noFill/>
        </p:spPr>
      </p:pic>
      <p:pic>
        <p:nvPicPr>
          <p:cNvPr id="2053" name="Picture 5" descr="C:\Users\Администратор\Desktop\Железы\гуливе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1196752"/>
            <a:ext cx="1755775" cy="2730500"/>
          </a:xfrm>
          <a:prstGeom prst="rect">
            <a:avLst/>
          </a:prstGeom>
          <a:noFill/>
        </p:spPr>
      </p:pic>
      <p:pic>
        <p:nvPicPr>
          <p:cNvPr id="2054" name="Picture 6" descr="C:\Users\Администратор\Desktop\Железы\мальчик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4293096"/>
            <a:ext cx="2768600" cy="2076450"/>
          </a:xfrm>
          <a:prstGeom prst="rect">
            <a:avLst/>
          </a:prstGeom>
          <a:noFill/>
        </p:spPr>
      </p:pic>
      <p:pic>
        <p:nvPicPr>
          <p:cNvPr id="2055" name="Picture 7" descr="C:\Users\Администратор\Desktop\Железы\винипух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4365104"/>
            <a:ext cx="2657475" cy="2047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265F00"/>
                </a:solidFill>
              </a:rPr>
              <a:t>Закончи предложение:</a:t>
            </a:r>
            <a:endParaRPr lang="fr-CA" dirty="0" smtClean="0">
              <a:solidFill>
                <a:srgbClr val="265F00"/>
              </a:solidFill>
            </a:endParaRPr>
          </a:p>
        </p:txBody>
      </p:sp>
      <p:sp>
        <p:nvSpPr>
          <p:cNvPr id="6147" name="Espace réservé du contenu 2"/>
          <p:cNvSpPr>
            <a:spLocks noGrp="1"/>
          </p:cNvSpPr>
          <p:nvPr>
            <p:ph idx="1"/>
          </p:nvPr>
        </p:nvSpPr>
        <p:spPr>
          <a:xfrm>
            <a:off x="457200" y="1903413"/>
            <a:ext cx="8229600" cy="4525962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265F00"/>
                </a:solidFill>
              </a:rPr>
              <a:t>1.Гормоны действуют в……..количествах.</a:t>
            </a:r>
          </a:p>
          <a:p>
            <a:pPr>
              <a:buNone/>
            </a:pPr>
            <a:r>
              <a:rPr lang="ru-RU" dirty="0" smtClean="0">
                <a:solidFill>
                  <a:srgbClr val="265F00"/>
                </a:solidFill>
              </a:rPr>
              <a:t>2.Регулируют работу…..органов.</a:t>
            </a:r>
          </a:p>
          <a:p>
            <a:pPr>
              <a:buNone/>
            </a:pPr>
            <a:r>
              <a:rPr lang="ru-RU" dirty="0" smtClean="0">
                <a:solidFill>
                  <a:srgbClr val="265F00"/>
                </a:solidFill>
              </a:rPr>
              <a:t>3.После окончания действия……</a:t>
            </a:r>
          </a:p>
          <a:p>
            <a:pPr>
              <a:buNone/>
            </a:pPr>
            <a:r>
              <a:rPr lang="ru-RU" dirty="0" smtClean="0">
                <a:solidFill>
                  <a:srgbClr val="265F00"/>
                </a:solidFill>
              </a:rPr>
              <a:t>4. После разрушения выводятся…..</a:t>
            </a:r>
          </a:p>
          <a:p>
            <a:pPr>
              <a:buNone/>
            </a:pPr>
            <a:r>
              <a:rPr lang="ru-RU" dirty="0" smtClean="0">
                <a:solidFill>
                  <a:srgbClr val="265F00"/>
                </a:solidFill>
              </a:rPr>
              <a:t>5. Активность зависит от…..</a:t>
            </a:r>
          </a:p>
          <a:p>
            <a:pPr>
              <a:buNone/>
            </a:pPr>
            <a:r>
              <a:rPr lang="ru-RU" dirty="0" smtClean="0">
                <a:solidFill>
                  <a:srgbClr val="265F00"/>
                </a:solidFill>
              </a:rPr>
              <a:t>6. Необходимы ………..</a:t>
            </a:r>
            <a:endParaRPr lang="fr-CA" dirty="0" smtClean="0">
              <a:solidFill>
                <a:srgbClr val="265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Объясните выражение: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Адреналин — важный гормон, который участвует в реализации так называемой реакции «бей или беги». 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Путаница:              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1.Гипофиз-адреналин и норадреналин;</a:t>
            </a:r>
          </a:p>
          <a:p>
            <a:pPr>
              <a:buNone/>
            </a:pPr>
            <a:r>
              <a:rPr lang="ru-RU" dirty="0" smtClean="0"/>
              <a:t>2. Щитовидная - гормон роста;</a:t>
            </a:r>
          </a:p>
          <a:p>
            <a:pPr>
              <a:buNone/>
            </a:pPr>
            <a:r>
              <a:rPr lang="ru-RU" dirty="0" smtClean="0"/>
              <a:t>3. </a:t>
            </a:r>
            <a:r>
              <a:rPr lang="ru-RU" dirty="0" err="1" smtClean="0"/>
              <a:t>Надпочечники-тироксин</a:t>
            </a:r>
            <a:r>
              <a:rPr lang="ru-RU" dirty="0" smtClean="0"/>
              <a:t>;</a:t>
            </a:r>
          </a:p>
          <a:p>
            <a:pPr>
              <a:buNone/>
            </a:pPr>
            <a:r>
              <a:rPr lang="ru-RU" dirty="0" smtClean="0"/>
              <a:t>4. </a:t>
            </a:r>
            <a:r>
              <a:rPr lang="ru-RU" dirty="0" err="1" smtClean="0"/>
              <a:t>Поджелудочная-инсулин</a:t>
            </a:r>
            <a:r>
              <a:rPr lang="ru-RU" dirty="0" smtClean="0"/>
              <a:t>;</a:t>
            </a:r>
          </a:p>
          <a:p>
            <a:pPr>
              <a:buNone/>
            </a:pPr>
            <a:r>
              <a:rPr lang="ru-RU" dirty="0" smtClean="0"/>
              <a:t>5.Базедова </a:t>
            </a:r>
            <a:r>
              <a:rPr lang="ru-RU" dirty="0" err="1" smtClean="0"/>
              <a:t>болезнь-поджелудочная</a:t>
            </a:r>
            <a:r>
              <a:rPr lang="ru-RU" dirty="0" smtClean="0"/>
              <a:t> железа;</a:t>
            </a:r>
          </a:p>
          <a:p>
            <a:pPr>
              <a:buNone/>
            </a:pPr>
            <a:r>
              <a:rPr lang="ru-RU" dirty="0" smtClean="0"/>
              <a:t>6. Сахарный диабет- гипофиз;</a:t>
            </a:r>
          </a:p>
          <a:p>
            <a:pPr>
              <a:buNone/>
            </a:pPr>
            <a:r>
              <a:rPr lang="ru-RU" dirty="0" smtClean="0"/>
              <a:t>7.Карликовость- гипофиз;</a:t>
            </a:r>
          </a:p>
          <a:p>
            <a:pPr>
              <a:buNone/>
            </a:pPr>
            <a:r>
              <a:rPr lang="ru-RU" dirty="0" smtClean="0"/>
              <a:t>8. Бронзовая </a:t>
            </a:r>
            <a:r>
              <a:rPr lang="ru-RU" dirty="0" err="1" smtClean="0"/>
              <a:t>болезнь-щитовидная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9. </a:t>
            </a:r>
            <a:r>
              <a:rPr lang="ru-RU" dirty="0" err="1" smtClean="0"/>
              <a:t>Кретинизм-вилочковая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357322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>По поведению больных определите, у кого щитовидная железа вырабатывает мало гормона, у кого – избыток</a:t>
            </a:r>
            <a:r>
              <a:rPr lang="ru-RU" dirty="0" smtClean="0"/>
              <a:t>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А. Больной возбудим, страдает бессонницей, суетлив, эмоционально не уравновешен.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Б. Больной вял, сонлив, равнодушен к окружающему, быстро устаёт.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Нейрогуморальная регуляция функций организма.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i="1" dirty="0" smtClean="0"/>
              <a:t>Известен случай развившегося за одну ночь тяжелого заболевания щитовидной железы у матери, потерявшей двух детей, умерших от дифтерии. Объясните причину.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151</TotalTime>
  <Words>352</Words>
  <Application>Microsoft Office PowerPoint</Application>
  <PresentationFormat>Экран (4:3)</PresentationFormat>
  <Paragraphs>66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   Железы внутренней секреции.                              Проверочная работа</vt:lpstr>
      <vt:lpstr>Распределите железы по видам секреции:</vt:lpstr>
      <vt:lpstr>            Назовите железу:</vt:lpstr>
      <vt:lpstr>«Поставь диагноз"</vt:lpstr>
      <vt:lpstr>Закончи предложение:</vt:lpstr>
      <vt:lpstr>Объясните выражение:</vt:lpstr>
      <vt:lpstr>                        Путаница:                </vt:lpstr>
      <vt:lpstr>По поведению больных определите, у кого щитовидная железа вырабатывает мало гормона, у кого – избыток. </vt:lpstr>
      <vt:lpstr>Нейрогуморальная регуляция функций организма.</vt:lpstr>
      <vt:lpstr>Контрольные вопросы:</vt:lpstr>
      <vt:lpstr>Домашнее задание:</vt:lpstr>
    </vt:vector>
  </TitlesOfParts>
  <Company>Twoja nazwa firmy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 NAME</dc:title>
  <dc:creator>ppsworld.ru</dc:creator>
  <cp:lastModifiedBy>Пользователь Windows</cp:lastModifiedBy>
  <cp:revision>21</cp:revision>
  <dcterms:created xsi:type="dcterms:W3CDTF">2013-05-07T09:51:55Z</dcterms:created>
  <dcterms:modified xsi:type="dcterms:W3CDTF">2014-09-30T12:04:10Z</dcterms:modified>
</cp:coreProperties>
</file>