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58" r:id="rId3"/>
    <p:sldId id="260" r:id="rId4"/>
    <p:sldId id="261" r:id="rId5"/>
    <p:sldId id="262" r:id="rId6"/>
    <p:sldId id="263" r:id="rId7"/>
    <p:sldId id="268" r:id="rId8"/>
    <p:sldId id="256" r:id="rId9"/>
    <p:sldId id="257" r:id="rId10"/>
    <p:sldId id="264" r:id="rId11"/>
    <p:sldId id="259" r:id="rId12"/>
    <p:sldId id="265" r:id="rId13"/>
    <p:sldId id="269" r:id="rId14"/>
    <p:sldId id="271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B1ECEB"/>
    <a:srgbClr val="008080"/>
    <a:srgbClr val="663300"/>
    <a:srgbClr val="66CCFF"/>
    <a:srgbClr val="CCEC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9FBB4-D536-44D3-BE25-D517B66FC4C8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96717-3DA3-4BEF-A9A5-3554B722E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A3BC6-AAF2-4588-A472-FD7A2AF598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F6699-0AB8-4E55-93E8-A3E2ACDA25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AE32B-2124-4F99-BE76-3689214D15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DE941-DBB2-41BB-87AB-20123868EB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DB765-6B65-4844-8BE0-F8E191382D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F7F01-4A4E-48F2-8D2A-041015F163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38084-7544-4643-92F7-4DC7D659FF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BE9D3-37B0-41D1-8108-3355CB91E0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30567-FA0E-4A48-977C-6082AE897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019BF-0BDC-40F5-8E94-BB63A639C4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639F8-2C09-421D-94F6-888F50A5FB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95ADF9-CDEA-4B38-B93C-092E39AD8F8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ru-RU" sz="3600" dirty="0" smtClean="0"/>
              <a:t>Найдите значение выражения и используя данный шифр прочитайте слово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058052" cy="370999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4•19•25;      8•15•125;          250•35•8;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50•75•2;        47•2•1000;      40•8•25•125;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31•25•4 </a:t>
            </a:r>
          </a:p>
          <a:p>
            <a:r>
              <a:rPr lang="ru-RU" dirty="0" smtClean="0"/>
              <a:t>Шифр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М(7500), Ф(1900),Л(1000000),Р(70000)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А(3100),У(94000),О(15000)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расстояние которое пройдет пешеход за 7 часов если его скорость 4км/ч</a:t>
            </a:r>
          </a:p>
          <a:p>
            <a:pPr>
              <a:buNone/>
            </a:pPr>
            <a:r>
              <a:rPr lang="ru-RU" dirty="0" smtClean="0"/>
              <a:t>    (решите задачу используя соответствующие  обозначения и формулы)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Дано                     решение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U</a:t>
            </a:r>
            <a:r>
              <a:rPr lang="ru-RU" dirty="0" smtClean="0"/>
              <a:t>=4км/ч                </a:t>
            </a:r>
            <a:r>
              <a:rPr lang="en-US" dirty="0" smtClean="0"/>
              <a:t>S=</a:t>
            </a:r>
            <a:r>
              <a:rPr lang="ru-RU" dirty="0" smtClean="0"/>
              <a:t> </a:t>
            </a:r>
            <a:r>
              <a:rPr lang="en-US" dirty="0" smtClean="0"/>
              <a:t>U*</a:t>
            </a:r>
            <a:r>
              <a:rPr lang="ru-RU" dirty="0" smtClean="0"/>
              <a:t> </a:t>
            </a:r>
            <a:r>
              <a:rPr lang="en-US" dirty="0" smtClean="0"/>
              <a:t>t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t</a:t>
            </a:r>
            <a:r>
              <a:rPr lang="ru-RU" dirty="0" smtClean="0"/>
              <a:t>=7ч                       </a:t>
            </a:r>
            <a:r>
              <a:rPr lang="en-US" dirty="0" smtClean="0"/>
              <a:t>S</a:t>
            </a:r>
            <a:r>
              <a:rPr lang="ru-RU" dirty="0" smtClean="0"/>
              <a:t>=4*7=28(км)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S</a:t>
            </a:r>
            <a:r>
              <a:rPr lang="ru-RU" dirty="0" smtClean="0"/>
              <a:t>=?</a:t>
            </a:r>
          </a:p>
          <a:p>
            <a:pPr>
              <a:buNone/>
            </a:pPr>
            <a:r>
              <a:rPr lang="ru-RU" dirty="0" smtClean="0"/>
              <a:t>                              ответ: 28км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формулу и 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 Самолет летел со скоростью 600км/ч. Он был в пути 2часа. Сколько всего километров пролетел самолет?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2.Моторная лодка прошла 180км за 6 часов. Какова скорость моторной лодки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3.Ледокол прошёл 200км  со скоростью 40 км/ч. Сколько времени он был в пути?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886728" cy="47387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1.дано                        решение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=600км/ч            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S=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ν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•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=2ч                      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=600•2=1200(км)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S=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2. дано                       решение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S=180км                </a:t>
            </a:r>
            <a:r>
              <a:rPr lang="el-GR" dirty="0" smtClean="0">
                <a:solidFill>
                  <a:srgbClr val="00B050"/>
                </a:solidFill>
              </a:rPr>
              <a:t>ν</a:t>
            </a:r>
            <a:r>
              <a:rPr lang="ru-RU" dirty="0" smtClean="0">
                <a:solidFill>
                  <a:srgbClr val="00B050"/>
                </a:solidFill>
              </a:rPr>
              <a:t>=</a:t>
            </a:r>
            <a:r>
              <a:rPr lang="en-US" dirty="0" smtClean="0">
                <a:solidFill>
                  <a:srgbClr val="00B050"/>
                </a:solidFill>
              </a:rPr>
              <a:t>S</a:t>
            </a:r>
            <a:r>
              <a:rPr lang="ru-RU" dirty="0" smtClean="0">
                <a:solidFill>
                  <a:srgbClr val="00B050"/>
                </a:solidFill>
              </a:rPr>
              <a:t> :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ru-RU" dirty="0" smtClean="0">
                <a:solidFill>
                  <a:srgbClr val="00B050"/>
                </a:solidFill>
              </a:rPr>
              <a:t> =  6ч                     </a:t>
            </a:r>
            <a:r>
              <a:rPr lang="el-GR" dirty="0" smtClean="0">
                <a:solidFill>
                  <a:srgbClr val="00B050"/>
                </a:solidFill>
              </a:rPr>
              <a:t>ν</a:t>
            </a:r>
            <a:r>
              <a:rPr lang="ru-RU" dirty="0" smtClean="0">
                <a:solidFill>
                  <a:srgbClr val="00B050"/>
                </a:solidFill>
              </a:rPr>
              <a:t> = 180: 6=30(км/ч)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</a:t>
            </a:r>
            <a:r>
              <a:rPr lang="el-GR" dirty="0" smtClean="0">
                <a:solidFill>
                  <a:srgbClr val="00B050"/>
                </a:solidFill>
              </a:rPr>
              <a:t>ν</a:t>
            </a:r>
            <a:r>
              <a:rPr lang="ru-RU" dirty="0" smtClean="0">
                <a:solidFill>
                  <a:srgbClr val="00B050"/>
                </a:solidFill>
              </a:rPr>
              <a:t>=?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дано                     решение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=200км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=40км/ч     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200 : 40= 5(ч)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Ответить на вопросы из контрольного задания </a:t>
            </a:r>
            <a:r>
              <a:rPr lang="ru-RU" dirty="0" err="1" smtClean="0"/>
              <a:t>стр</a:t>
            </a:r>
            <a:r>
              <a:rPr lang="ru-RU" dirty="0" smtClean="0"/>
              <a:t> 63,§12</a:t>
            </a:r>
          </a:p>
          <a:p>
            <a:r>
              <a:rPr lang="ru-RU" dirty="0" smtClean="0"/>
              <a:t>Решить №206-209 все г</a:t>
            </a:r>
          </a:p>
          <a:p>
            <a:r>
              <a:rPr lang="ru-RU" dirty="0" smtClean="0"/>
              <a:t>№3 </a:t>
            </a:r>
            <a:r>
              <a:rPr lang="ru-RU" smtClean="0"/>
              <a:t>из карточки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учитель математики</a:t>
            </a:r>
          </a:p>
          <a:p>
            <a:pPr>
              <a:buNone/>
            </a:pPr>
            <a:r>
              <a:rPr lang="ru-RU" dirty="0" smtClean="0"/>
              <a:t>                                  ГБОУ </a:t>
            </a:r>
            <a:r>
              <a:rPr lang="ru-RU" dirty="0" err="1" smtClean="0"/>
              <a:t>ООШс.Токмакла</a:t>
            </a: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                               Филиппова В.Н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 урока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Научится находить по формулам площадь и периметр прямоугольника. путь , составляя буквенные выражения по заданному условию, решать задачи с использованием математической модели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 неизвестный размер, периметр или площадь прямоугольника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328612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длина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35см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3дм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15см²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2см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6см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периметр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площадь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60см²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Проверить таблицу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35см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3дм=30см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15см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2см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6см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    60:15=4см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периметр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35+2)*2=74см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(30+6)*2=72см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(15+4)*2=38см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площадь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70см²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180см²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60см²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Большая сторона прямоугольника равна 27см и на 19 см больше меньшей стороны. Найдите площадь и периметр данного прямоугольника.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обозначения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а- длина                           а</a:t>
            </a:r>
          </a:p>
          <a:p>
            <a:r>
              <a:rPr lang="ru-RU" dirty="0" smtClean="0"/>
              <a:t>В- ширина            в</a:t>
            </a:r>
          </a:p>
          <a:p>
            <a:r>
              <a:rPr lang="en-US" dirty="0" smtClean="0"/>
              <a:t>S- </a:t>
            </a:r>
            <a:r>
              <a:rPr lang="ru-RU" dirty="0" smtClean="0"/>
              <a:t>площадь</a:t>
            </a:r>
          </a:p>
          <a:p>
            <a:r>
              <a:rPr lang="ru-RU" dirty="0" smtClean="0"/>
              <a:t>Р- периметр</a:t>
            </a:r>
          </a:p>
          <a:p>
            <a:r>
              <a:rPr lang="ru-RU" dirty="0" smtClean="0"/>
              <a:t>Путь обозначается буквой </a:t>
            </a:r>
            <a:r>
              <a:rPr lang="en-US" dirty="0" smtClean="0"/>
              <a:t>s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скорость – буквой </a:t>
            </a:r>
            <a:r>
              <a:rPr lang="en-US" dirty="0" smtClean="0"/>
              <a:t>ν </a:t>
            </a:r>
            <a:r>
              <a:rPr lang="ru-RU" dirty="0" smtClean="0"/>
              <a:t>и время – буквой </a:t>
            </a:r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9124" y="2500306"/>
            <a:ext cx="1914532" cy="112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5" name="Group 27"/>
          <p:cNvGrpSpPr>
            <a:grpSpLocks/>
          </p:cNvGrpSpPr>
          <p:nvPr/>
        </p:nvGrpSpPr>
        <p:grpSpPr bwMode="auto">
          <a:xfrm>
            <a:off x="76200" y="1371600"/>
            <a:ext cx="4953000" cy="4267200"/>
            <a:chOff x="48" y="864"/>
            <a:chExt cx="3120" cy="2688"/>
          </a:xfrm>
        </p:grpSpPr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>
              <a:off x="48" y="864"/>
              <a:ext cx="3120" cy="2688"/>
            </a:xfrm>
            <a:prstGeom prst="roundRect">
              <a:avLst>
                <a:gd name="adj" fmla="val 10278"/>
              </a:avLst>
            </a:prstGeom>
            <a:solidFill>
              <a:srgbClr val="FF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912" y="1008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/>
                <a:t>ПРАВИЛА</a:t>
              </a:r>
            </a:p>
          </p:txBody>
        </p:sp>
      </p:grp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1981200"/>
            <a:ext cx="4572000" cy="118745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Как найти площадь прямоугольника, если известны его стороны?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4800" y="3200400"/>
            <a:ext cx="4572000" cy="118745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Как найти периметр прямоугольника, если известны его стороны?</a:t>
            </a: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265113" y="1103313"/>
            <a:ext cx="4346575" cy="9017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Что общего в записанных предложениях?</a:t>
            </a:r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5105400" y="1371600"/>
            <a:ext cx="3810000" cy="4267200"/>
            <a:chOff x="3216" y="816"/>
            <a:chExt cx="2400" cy="2832"/>
          </a:xfrm>
        </p:grpSpPr>
        <p:sp>
          <p:nvSpPr>
            <p:cNvPr id="2067" name="AutoShape 19"/>
            <p:cNvSpPr>
              <a:spLocks noChangeArrowheads="1"/>
            </p:cNvSpPr>
            <p:nvPr/>
          </p:nvSpPr>
          <p:spPr bwMode="auto">
            <a:xfrm>
              <a:off x="3216" y="816"/>
              <a:ext cx="2400" cy="2832"/>
            </a:xfrm>
            <a:prstGeom prst="roundRect">
              <a:avLst>
                <a:gd name="adj" fmla="val 16667"/>
              </a:avLst>
            </a:prstGeom>
            <a:solidFill>
              <a:srgbClr val="B1ECEB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3648" y="960"/>
              <a:ext cx="1296" cy="304"/>
            </a:xfrm>
            <a:prstGeom prst="rect">
              <a:avLst/>
            </a:prstGeom>
            <a:solidFill>
              <a:srgbClr val="B1ECE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/>
                <a:t>ФОРМУЛЫ</a:t>
              </a:r>
            </a:p>
          </p:txBody>
        </p:sp>
      </p:grp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218113" y="3236913"/>
            <a:ext cx="3508375" cy="9207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cs typeface="Times New Roman" pitchFamily="18" charset="0"/>
              </a:rPr>
              <a:t>P = a + a + b + b или</a:t>
            </a:r>
            <a:endParaRPr lang="ru-RU" b="1" i="1">
              <a:cs typeface="Times New Roman" pitchFamily="18" charset="0"/>
            </a:endParaRPr>
          </a:p>
          <a:p>
            <a:pPr algn="ctr"/>
            <a:r>
              <a:rPr lang="en-US" b="1" i="1">
                <a:cs typeface="Times New Roman" pitchFamily="18" charset="0"/>
              </a:rPr>
              <a:t>P = 2(a + b)</a:t>
            </a:r>
            <a:r>
              <a:rPr lang="ru-RU" b="1" i="1"/>
              <a:t> 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921375" y="2265363"/>
            <a:ext cx="2025650" cy="517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i="1">
                <a:cs typeface="Times New Roman" pitchFamily="18" charset="0"/>
              </a:rPr>
              <a:t>S = a ∙ b</a:t>
            </a:r>
            <a:r>
              <a:rPr lang="ru-RU" b="1" i="1"/>
              <a:t> 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6072188" y="4471988"/>
            <a:ext cx="2028825" cy="5857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1ECEB"/>
              </a:gs>
              <a:gs pos="50000">
                <a:srgbClr val="FFFFFF"/>
              </a:gs>
              <a:gs pos="100000">
                <a:srgbClr val="B1ECEB"/>
              </a:gs>
            </a:gsLst>
            <a:lin ang="5400000" scaled="1"/>
          </a:gradFill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>
                <a:cs typeface="Times New Roman" pitchFamily="18" charset="0"/>
              </a:rPr>
              <a:t>s = v ∙ t</a:t>
            </a:r>
            <a:r>
              <a:rPr lang="ru-RU" sz="2800" b="1"/>
              <a:t> 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04800" y="4343400"/>
            <a:ext cx="4876800" cy="118745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Как найти пройденный путь, если известны время и скорость движения?</a:t>
            </a:r>
          </a:p>
        </p:txBody>
      </p: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2667000" y="152400"/>
            <a:ext cx="3200400" cy="1524000"/>
            <a:chOff x="432" y="96"/>
            <a:chExt cx="2016" cy="960"/>
          </a:xfrm>
        </p:grpSpPr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624" y="96"/>
              <a:ext cx="1824" cy="720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CCE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66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432" y="24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rgbClr val="FFFFCC"/>
                  </a:solidFill>
                </a:rPr>
                <a:t>a</a:t>
              </a:r>
              <a:endParaRPr lang="ru-RU" b="1" i="1">
                <a:solidFill>
                  <a:srgbClr val="FFFFCC"/>
                </a:solidFill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536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b</a:t>
              </a:r>
              <a:endParaRPr lang="ru-RU" b="1" i="1"/>
            </a:p>
          </p:txBody>
        </p:sp>
      </p:grp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5067300" y="2667000"/>
            <a:ext cx="3924300" cy="1266825"/>
          </a:xfrm>
          <a:prstGeom prst="roundRect">
            <a:avLst>
              <a:gd name="adj" fmla="val 11167"/>
            </a:avLst>
          </a:prstGeom>
          <a:gradFill rotWithShape="0">
            <a:gsLst>
              <a:gs pos="0">
                <a:srgbClr val="CCECFF"/>
              </a:gs>
              <a:gs pos="50000">
                <a:srgbClr val="FFFFFF"/>
              </a:gs>
              <a:gs pos="100000">
                <a:srgbClr val="CCECFF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Как записать эти правила на математическом языке?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947738" y="5672138"/>
            <a:ext cx="7019925" cy="9890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5400000" scaled="1"/>
          </a:gradFill>
          <a:ln w="19050">
            <a:solidFill>
              <a:srgbClr val="66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Правило, записанное на математическом языке, – это </a:t>
            </a:r>
            <a:r>
              <a:rPr lang="ru-RU" sz="2800" b="1" u="sng"/>
              <a:t>формула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" y="2133600"/>
            <a:ext cx="4572000" cy="7016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Площадь прямоугольника равна произведению длин его сторон</a:t>
            </a:r>
            <a:r>
              <a:rPr lang="ru-RU" sz="2000" b="1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04800" y="3314700"/>
            <a:ext cx="4572000" cy="7016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Периметр прямоугольника равен сумме длин его сторон</a:t>
            </a:r>
            <a:r>
              <a:rPr lang="ru-RU" sz="2000" b="1"/>
              <a:t>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4495800"/>
            <a:ext cx="4572000" cy="7016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cs typeface="Times New Roman" pitchFamily="18" charset="0"/>
              </a:rPr>
              <a:t>Пройденный путь – это произведение скорости на время движения</a:t>
            </a:r>
            <a:r>
              <a:rPr lang="ru-RU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75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75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 autoUpdateAnimBg="0"/>
      <p:bldP spid="2058" grpId="0" animBg="1" autoUpdateAnimBg="0"/>
      <p:bldP spid="2071" grpId="0" animBg="1" autoUpdateAnimBg="0"/>
      <p:bldP spid="2054" grpId="0" animBg="1" autoUpdateAnimBg="0"/>
      <p:bldP spid="2055" grpId="0" animBg="1" autoUpdateAnimBg="0"/>
      <p:bldP spid="2056" grpId="0" animBg="1" autoUpdateAnimBg="0"/>
      <p:bldP spid="2059" grpId="0" animBg="1" autoUpdateAnimBg="0"/>
      <p:bldP spid="2064" grpId="0" animBg="1" autoUpdateAnimBg="0"/>
      <p:bldP spid="2066" grpId="0" animBg="1" autoUpdateAnimBg="0"/>
      <p:bldP spid="2050" grpId="0" animBg="1" autoUpdateAnimBg="0"/>
      <p:bldP spid="2052" grpId="0" animBg="1" autoUpdateAnimBg="0"/>
      <p:bldP spid="205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914400" y="990600"/>
            <a:ext cx="3810000" cy="4267200"/>
            <a:chOff x="576" y="624"/>
            <a:chExt cx="2400" cy="2688"/>
          </a:xfrm>
        </p:grpSpPr>
        <p:grpSp>
          <p:nvGrpSpPr>
            <p:cNvPr id="3074" name="Group 2"/>
            <p:cNvGrpSpPr>
              <a:grpSpLocks/>
            </p:cNvGrpSpPr>
            <p:nvPr/>
          </p:nvGrpSpPr>
          <p:grpSpPr bwMode="auto">
            <a:xfrm>
              <a:off x="576" y="624"/>
              <a:ext cx="2400" cy="2688"/>
              <a:chOff x="3216" y="816"/>
              <a:chExt cx="2400" cy="2832"/>
            </a:xfrm>
          </p:grpSpPr>
          <p:sp>
            <p:nvSpPr>
              <p:cNvPr id="3075" name="AutoShape 3"/>
              <p:cNvSpPr>
                <a:spLocks noChangeArrowheads="1"/>
              </p:cNvSpPr>
              <p:nvPr/>
            </p:nvSpPr>
            <p:spPr bwMode="auto">
              <a:xfrm>
                <a:off x="3216" y="816"/>
                <a:ext cx="2400" cy="2832"/>
              </a:xfrm>
              <a:prstGeom prst="roundRect">
                <a:avLst>
                  <a:gd name="adj" fmla="val 16667"/>
                </a:avLst>
              </a:prstGeom>
              <a:solidFill>
                <a:srgbClr val="B1ECE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76" name="Text Box 4"/>
              <p:cNvSpPr txBox="1">
                <a:spLocks noChangeArrowheads="1"/>
              </p:cNvSpPr>
              <p:nvPr/>
            </p:nvSpPr>
            <p:spPr bwMode="auto">
              <a:xfrm>
                <a:off x="3648" y="960"/>
                <a:ext cx="1296" cy="304"/>
              </a:xfrm>
              <a:prstGeom prst="rect">
                <a:avLst/>
              </a:prstGeom>
              <a:solidFill>
                <a:srgbClr val="B1ECEB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/>
                  <a:t>ФОРМУЛЫ</a:t>
                </a:r>
              </a:p>
            </p:txBody>
          </p:sp>
        </p:grp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647" y="1799"/>
              <a:ext cx="2210" cy="5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1ECEB"/>
                </a:gs>
                <a:gs pos="50000">
                  <a:srgbClr val="FFFFFF"/>
                </a:gs>
                <a:gs pos="100000">
                  <a:srgbClr val="B1ECEB"/>
                </a:gs>
              </a:gsLst>
              <a:lin ang="5400000" scaled="1"/>
            </a:gradFill>
            <a:ln w="19050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b="1" i="1">
                  <a:cs typeface="Times New Roman" pitchFamily="18" charset="0"/>
                </a:rPr>
                <a:t>P = a + a + b + b или</a:t>
              </a:r>
              <a:endParaRPr lang="ru-RU" b="1" i="1">
                <a:cs typeface="Times New Roman" pitchFamily="18" charset="0"/>
              </a:endParaRPr>
            </a:p>
            <a:p>
              <a:pPr algn="ctr"/>
              <a:r>
                <a:rPr lang="en-US" b="1" i="1">
                  <a:cs typeface="Times New Roman" pitchFamily="18" charset="0"/>
                </a:rPr>
                <a:t>P = 2(a + b)</a:t>
              </a:r>
              <a:r>
                <a:rPr lang="ru-RU" b="1" i="1"/>
                <a:t> </a:t>
              </a:r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1090" y="1187"/>
              <a:ext cx="1276" cy="32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1ECEB"/>
                </a:gs>
                <a:gs pos="50000">
                  <a:srgbClr val="FFFFFF"/>
                </a:gs>
                <a:gs pos="100000">
                  <a:srgbClr val="B1ECEB"/>
                </a:gs>
              </a:gsLst>
              <a:lin ang="5400000" scaled="1"/>
            </a:gradFill>
            <a:ln w="19050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b="1" i="1">
                  <a:cs typeface="Times New Roman" pitchFamily="18" charset="0"/>
                </a:rPr>
                <a:t>S = a ∙ b</a:t>
              </a:r>
              <a:r>
                <a:rPr lang="ru-RU" b="1" i="1"/>
                <a:t> </a:t>
              </a:r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1185" y="2577"/>
              <a:ext cx="1278" cy="36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B1ECEB"/>
                </a:gs>
                <a:gs pos="50000">
                  <a:srgbClr val="FFFFFF"/>
                </a:gs>
                <a:gs pos="100000">
                  <a:srgbClr val="B1ECEB"/>
                </a:gs>
              </a:gsLst>
              <a:lin ang="5400000" scaled="1"/>
            </a:gradFill>
            <a:ln w="19050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800" b="1" i="1">
                  <a:cs typeface="Times New Roman" pitchFamily="18" charset="0"/>
                </a:rPr>
                <a:t>s = v ∙ t</a:t>
              </a:r>
              <a:r>
                <a:rPr lang="ru-RU" sz="2800" b="1"/>
                <a:t> </a:t>
              </a:r>
            </a:p>
          </p:txBody>
        </p:sp>
      </p:grp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4953000" y="381000"/>
            <a:ext cx="2667000" cy="838200"/>
          </a:xfrm>
          <a:prstGeom prst="wedgeRoundRectCallout">
            <a:avLst>
              <a:gd name="adj1" fmla="val -96903"/>
              <a:gd name="adj2" fmla="val 13693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/>
              <a:t>Формула площади прямоугольника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486400" y="2895600"/>
            <a:ext cx="3200400" cy="838200"/>
          </a:xfrm>
          <a:prstGeom prst="wedgeRoundRectCallout">
            <a:avLst>
              <a:gd name="adj1" fmla="val -79417"/>
              <a:gd name="adj2" fmla="val -759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/>
              <a:t>Формулы периметра прямоугольника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257800" y="5029200"/>
            <a:ext cx="2667000" cy="457200"/>
          </a:xfrm>
          <a:prstGeom prst="wedgeRoundRectCallout">
            <a:avLst>
              <a:gd name="adj1" fmla="val -101310"/>
              <a:gd name="adj2" fmla="val -186806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/>
              <a:t>Формула пути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6019800"/>
            <a:ext cx="8534400" cy="457200"/>
          </a:xfrm>
          <a:prstGeom prst="rect">
            <a:avLst/>
          </a:prstGeom>
          <a:gradFill rotWithShape="0">
            <a:gsLst>
              <a:gs pos="0">
                <a:srgbClr val="B1ECEB"/>
              </a:gs>
              <a:gs pos="50000">
                <a:schemeClr val="bg1"/>
              </a:gs>
              <a:gs pos="100000">
                <a:srgbClr val="B1ECE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 дальнейшем вы узнаете еще много новых формул…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 autoUpdateAnimBg="0"/>
      <p:bldP spid="3083" grpId="0" animBg="1" autoUpdateAnimBg="0"/>
      <p:bldP spid="3084" grpId="0" animBg="1" autoUpdateAnimBg="0"/>
      <p:bldP spid="3086" grpId="0" animBg="1" autoUpdateAnimBg="0"/>
    </p:bldLst>
  </p:timing>
</p:sld>
</file>

<file path=ppt/theme/theme1.xml><?xml version="1.0" encoding="utf-8"?>
<a:theme xmlns:a="http://schemas.openxmlformats.org/drawingml/2006/main" name="12_1_nm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</TotalTime>
  <Words>549</Words>
  <Application>Microsoft PowerPoint</Application>
  <PresentationFormat>Экран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12_1_nm</vt:lpstr>
      <vt:lpstr>Найдите значение выражения и используя данный шифр прочитайте слово </vt:lpstr>
      <vt:lpstr>Формулы</vt:lpstr>
      <vt:lpstr>Задачи урока</vt:lpstr>
      <vt:lpstr>Заполни таблицу</vt:lpstr>
      <vt:lpstr>Проверить таблицу</vt:lpstr>
      <vt:lpstr>Решите задачу</vt:lpstr>
      <vt:lpstr>Специальные обозначения</vt:lpstr>
      <vt:lpstr>Слайд 8</vt:lpstr>
      <vt:lpstr>Слайд 9</vt:lpstr>
      <vt:lpstr>Решите задачу</vt:lpstr>
      <vt:lpstr>Решение задачи</vt:lpstr>
      <vt:lpstr>Составьте формулу и решите задачу</vt:lpstr>
      <vt:lpstr>проверка</vt:lpstr>
      <vt:lpstr>Слайд 14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ХХХ</dc:creator>
  <cp:lastModifiedBy>ХХХ</cp:lastModifiedBy>
  <cp:revision>34</cp:revision>
  <dcterms:created xsi:type="dcterms:W3CDTF">2014-03-06T15:16:47Z</dcterms:created>
  <dcterms:modified xsi:type="dcterms:W3CDTF">2014-04-27T05:59:34Z</dcterms:modified>
</cp:coreProperties>
</file>