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активно реализует свои  потребности в развитии</c:v>
                </c:pt>
                <c:pt idx="1">
                  <c:v>нет сложившейся системы саморазвития, ориентация на развитие сильно зависит от условий</c:v>
                </c:pt>
                <c:pt idx="2">
                  <c:v>Вы находитесь в стадии остановившегося развития. 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0.57099999999999995</c:v>
                </c:pt>
                <c:pt idx="1">
                  <c:v>0.42899999999999999</c:v>
                </c:pt>
                <c:pt idx="2" formatCode="0%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564433034198122"/>
          <c:y val="5.1607688744789264E-2"/>
          <c:w val="0.33438682165390776"/>
          <c:h val="0.8173728578045390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C1A06-4B16-4575-9D7E-6C9694F0833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0B3CAF-90A0-4791-ADAF-0E4560AE4466}">
      <dgm:prSet phldrT="[Текст]"/>
      <dgm:spPr/>
      <dgm:t>
        <a:bodyPr/>
        <a:lstStyle/>
        <a:p>
          <a:r>
            <a:rPr lang="ru-RU" dirty="0" smtClean="0"/>
            <a:t>Курсы повышения квалификации</a:t>
          </a:r>
          <a:endParaRPr lang="ru-RU" dirty="0"/>
        </a:p>
      </dgm:t>
    </dgm:pt>
    <dgm:pt modelId="{D61B7D28-EE73-45B6-8F77-5A6A4B2FDC5D}" type="parTrans" cxnId="{98C0BF07-F95D-45F9-9063-64EBFEE22B5F}">
      <dgm:prSet/>
      <dgm:spPr/>
      <dgm:t>
        <a:bodyPr/>
        <a:lstStyle/>
        <a:p>
          <a:endParaRPr lang="ru-RU"/>
        </a:p>
      </dgm:t>
    </dgm:pt>
    <dgm:pt modelId="{D9006720-1C74-47FC-AC9B-183F27583A52}" type="sibTrans" cxnId="{98C0BF07-F95D-45F9-9063-64EBFEE22B5F}">
      <dgm:prSet/>
      <dgm:spPr/>
      <dgm:t>
        <a:bodyPr/>
        <a:lstStyle/>
        <a:p>
          <a:endParaRPr lang="ru-RU"/>
        </a:p>
      </dgm:t>
    </dgm:pt>
    <dgm:pt modelId="{481618D4-54F0-4690-AA92-59773B4DDECB}">
      <dgm:prSet phldrT="[Текст]"/>
      <dgm:spPr/>
      <dgm:t>
        <a:bodyPr/>
        <a:lstStyle/>
        <a:p>
          <a:r>
            <a:rPr lang="ru-RU" dirty="0" smtClean="0"/>
            <a:t>Педагогические чтения</a:t>
          </a:r>
          <a:endParaRPr lang="ru-RU" dirty="0"/>
        </a:p>
      </dgm:t>
    </dgm:pt>
    <dgm:pt modelId="{96A22A8B-36CF-4000-A362-3722B6DA91F6}" type="parTrans" cxnId="{54F42DCA-1893-4112-84FC-7C0EE6A54440}">
      <dgm:prSet/>
      <dgm:spPr/>
      <dgm:t>
        <a:bodyPr/>
        <a:lstStyle/>
        <a:p>
          <a:endParaRPr lang="ru-RU"/>
        </a:p>
      </dgm:t>
    </dgm:pt>
    <dgm:pt modelId="{5656A97E-8E22-47D6-A65E-039A89FFAD6C}" type="sibTrans" cxnId="{54F42DCA-1893-4112-84FC-7C0EE6A54440}">
      <dgm:prSet/>
      <dgm:spPr/>
      <dgm:t>
        <a:bodyPr/>
        <a:lstStyle/>
        <a:p>
          <a:endParaRPr lang="ru-RU"/>
        </a:p>
      </dgm:t>
    </dgm:pt>
    <dgm:pt modelId="{2F040BBA-7A3D-40D5-BE0C-0BB5636EFF75}">
      <dgm:prSet phldrT="[Текст]"/>
      <dgm:spPr/>
      <dgm:t>
        <a:bodyPr/>
        <a:lstStyle/>
        <a:p>
          <a:r>
            <a:rPr lang="ru-RU" dirty="0" smtClean="0"/>
            <a:t>Конференции, семинары</a:t>
          </a:r>
          <a:endParaRPr lang="ru-RU" dirty="0"/>
        </a:p>
      </dgm:t>
    </dgm:pt>
    <dgm:pt modelId="{79309D54-76C8-4EA1-A4D3-536E2DF9EC26}" type="parTrans" cxnId="{390E1782-8AB2-4229-8681-32E45B4E04BB}">
      <dgm:prSet/>
      <dgm:spPr/>
      <dgm:t>
        <a:bodyPr/>
        <a:lstStyle/>
        <a:p>
          <a:endParaRPr lang="ru-RU"/>
        </a:p>
      </dgm:t>
    </dgm:pt>
    <dgm:pt modelId="{8A9915C1-ACD6-4828-A369-0F89B21D3013}" type="sibTrans" cxnId="{390E1782-8AB2-4229-8681-32E45B4E04BB}">
      <dgm:prSet/>
      <dgm:spPr/>
      <dgm:t>
        <a:bodyPr/>
        <a:lstStyle/>
        <a:p>
          <a:endParaRPr lang="ru-RU"/>
        </a:p>
      </dgm:t>
    </dgm:pt>
    <dgm:pt modelId="{3668621F-2CC0-436E-9E04-330F9E90FE9F}">
      <dgm:prSet phldrT="[Текст]"/>
      <dgm:spPr/>
      <dgm:t>
        <a:bodyPr/>
        <a:lstStyle/>
        <a:p>
          <a:r>
            <a:rPr lang="ru-RU" dirty="0" smtClean="0"/>
            <a:t>Заседания НМК, МО</a:t>
          </a:r>
          <a:endParaRPr lang="ru-RU" dirty="0"/>
        </a:p>
      </dgm:t>
    </dgm:pt>
    <dgm:pt modelId="{D8018E41-71D9-4A30-AAB4-EB635FB24382}" type="parTrans" cxnId="{1E91309E-9CF2-46F0-9704-50367515006B}">
      <dgm:prSet/>
      <dgm:spPr/>
      <dgm:t>
        <a:bodyPr/>
        <a:lstStyle/>
        <a:p>
          <a:endParaRPr lang="ru-RU"/>
        </a:p>
      </dgm:t>
    </dgm:pt>
    <dgm:pt modelId="{027D8218-FE5C-469F-AFFE-4342306D0BF0}" type="sibTrans" cxnId="{1E91309E-9CF2-46F0-9704-50367515006B}">
      <dgm:prSet/>
      <dgm:spPr/>
      <dgm:t>
        <a:bodyPr/>
        <a:lstStyle/>
        <a:p>
          <a:endParaRPr lang="ru-RU"/>
        </a:p>
      </dgm:t>
    </dgm:pt>
    <dgm:pt modelId="{F34EBC82-A3F8-4ED9-9D64-B98460DCB438}">
      <dgm:prSet phldrT="[Текст]"/>
      <dgm:spPr/>
      <dgm:t>
        <a:bodyPr/>
        <a:lstStyle/>
        <a:p>
          <a:r>
            <a:rPr lang="ru-RU" dirty="0" smtClean="0"/>
            <a:t>Школа передового опыта</a:t>
          </a:r>
          <a:endParaRPr lang="ru-RU" dirty="0"/>
        </a:p>
      </dgm:t>
    </dgm:pt>
    <dgm:pt modelId="{0B2E3D42-0E10-451B-A325-3CD6D177FBE7}" type="parTrans" cxnId="{F6D20C4D-BF9C-410D-BB85-CAC3C7235AD5}">
      <dgm:prSet/>
      <dgm:spPr/>
      <dgm:t>
        <a:bodyPr/>
        <a:lstStyle/>
        <a:p>
          <a:endParaRPr lang="ru-RU"/>
        </a:p>
      </dgm:t>
    </dgm:pt>
    <dgm:pt modelId="{AB74D4D0-2241-4FDF-90DA-78E9300A0B76}" type="sibTrans" cxnId="{F6D20C4D-BF9C-410D-BB85-CAC3C7235AD5}">
      <dgm:prSet/>
      <dgm:spPr/>
      <dgm:t>
        <a:bodyPr/>
        <a:lstStyle/>
        <a:p>
          <a:endParaRPr lang="ru-RU"/>
        </a:p>
      </dgm:t>
    </dgm:pt>
    <dgm:pt modelId="{9A6F9E39-998C-48AD-8911-D72369010DC9}" type="pres">
      <dgm:prSet presAssocID="{AA6C1A06-4B16-4575-9D7E-6C9694F0833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06E4BE-A5B3-4BDD-956F-DABB72930F05}" type="pres">
      <dgm:prSet presAssocID="{010B3CAF-90A0-4791-ADAF-0E4560AE44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247D4-C7BA-42B2-A6E6-D86E09A394C8}" type="pres">
      <dgm:prSet presAssocID="{D9006720-1C74-47FC-AC9B-183F27583A52}" presName="sibTrans" presStyleCnt="0"/>
      <dgm:spPr/>
    </dgm:pt>
    <dgm:pt modelId="{1CF6A61F-823B-4107-AD1D-4D93BE1E66FD}" type="pres">
      <dgm:prSet presAssocID="{481618D4-54F0-4690-AA92-59773B4DDEC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44BA3-C71F-4175-9135-D2BEE452EDB3}" type="pres">
      <dgm:prSet presAssocID="{5656A97E-8E22-47D6-A65E-039A89FFAD6C}" presName="sibTrans" presStyleCnt="0"/>
      <dgm:spPr/>
    </dgm:pt>
    <dgm:pt modelId="{784A40D6-08AD-4C66-8904-C51ECEE7B0A9}" type="pres">
      <dgm:prSet presAssocID="{2F040BBA-7A3D-40D5-BE0C-0BB5636EFF7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3D989-2E8C-4D8F-BD2D-32726F873466}" type="pres">
      <dgm:prSet presAssocID="{8A9915C1-ACD6-4828-A369-0F89B21D3013}" presName="sibTrans" presStyleCnt="0"/>
      <dgm:spPr/>
    </dgm:pt>
    <dgm:pt modelId="{2879F506-2E72-46E4-B879-B1ABE77847F2}" type="pres">
      <dgm:prSet presAssocID="{3668621F-2CC0-436E-9E04-330F9E90FE9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29787-5B43-4E41-97B1-E95E81045926}" type="pres">
      <dgm:prSet presAssocID="{027D8218-FE5C-469F-AFFE-4342306D0BF0}" presName="sibTrans" presStyleCnt="0"/>
      <dgm:spPr/>
    </dgm:pt>
    <dgm:pt modelId="{58C0124D-F58F-4F06-814A-9E7DDA89BE7F}" type="pres">
      <dgm:prSet presAssocID="{F34EBC82-A3F8-4ED9-9D64-B98460DCB4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21178E-3FA7-44E6-B8ED-FA741D20F581}" type="presOf" srcId="{2F040BBA-7A3D-40D5-BE0C-0BB5636EFF75}" destId="{784A40D6-08AD-4C66-8904-C51ECEE7B0A9}" srcOrd="0" destOrd="0" presId="urn:microsoft.com/office/officeart/2005/8/layout/default"/>
    <dgm:cxn modelId="{390E1782-8AB2-4229-8681-32E45B4E04BB}" srcId="{AA6C1A06-4B16-4575-9D7E-6C9694F0833E}" destId="{2F040BBA-7A3D-40D5-BE0C-0BB5636EFF75}" srcOrd="2" destOrd="0" parTransId="{79309D54-76C8-4EA1-A4D3-536E2DF9EC26}" sibTransId="{8A9915C1-ACD6-4828-A369-0F89B21D3013}"/>
    <dgm:cxn modelId="{1E91309E-9CF2-46F0-9704-50367515006B}" srcId="{AA6C1A06-4B16-4575-9D7E-6C9694F0833E}" destId="{3668621F-2CC0-436E-9E04-330F9E90FE9F}" srcOrd="3" destOrd="0" parTransId="{D8018E41-71D9-4A30-AAB4-EB635FB24382}" sibTransId="{027D8218-FE5C-469F-AFFE-4342306D0BF0}"/>
    <dgm:cxn modelId="{E4234A1F-C3E0-43F1-A6C3-DF12F746988F}" type="presOf" srcId="{AA6C1A06-4B16-4575-9D7E-6C9694F0833E}" destId="{9A6F9E39-998C-48AD-8911-D72369010DC9}" srcOrd="0" destOrd="0" presId="urn:microsoft.com/office/officeart/2005/8/layout/default"/>
    <dgm:cxn modelId="{FCCF6CAC-D4C7-4662-9173-6FE2FF8FCFDE}" type="presOf" srcId="{010B3CAF-90A0-4791-ADAF-0E4560AE4466}" destId="{5A06E4BE-A5B3-4BDD-956F-DABB72930F05}" srcOrd="0" destOrd="0" presId="urn:microsoft.com/office/officeart/2005/8/layout/default"/>
    <dgm:cxn modelId="{E5CD6E2F-92DA-4A27-871D-D6F8EA1E9470}" type="presOf" srcId="{481618D4-54F0-4690-AA92-59773B4DDECB}" destId="{1CF6A61F-823B-4107-AD1D-4D93BE1E66FD}" srcOrd="0" destOrd="0" presId="urn:microsoft.com/office/officeart/2005/8/layout/default"/>
    <dgm:cxn modelId="{4A9008C2-A0F1-4C29-844F-CCCD39CCB387}" type="presOf" srcId="{3668621F-2CC0-436E-9E04-330F9E90FE9F}" destId="{2879F506-2E72-46E4-B879-B1ABE77847F2}" srcOrd="0" destOrd="0" presId="urn:microsoft.com/office/officeart/2005/8/layout/default"/>
    <dgm:cxn modelId="{54F42DCA-1893-4112-84FC-7C0EE6A54440}" srcId="{AA6C1A06-4B16-4575-9D7E-6C9694F0833E}" destId="{481618D4-54F0-4690-AA92-59773B4DDECB}" srcOrd="1" destOrd="0" parTransId="{96A22A8B-36CF-4000-A362-3722B6DA91F6}" sibTransId="{5656A97E-8E22-47D6-A65E-039A89FFAD6C}"/>
    <dgm:cxn modelId="{8B4E3C05-FA1A-4F24-A3F8-43EAEF1A7DA3}" type="presOf" srcId="{F34EBC82-A3F8-4ED9-9D64-B98460DCB438}" destId="{58C0124D-F58F-4F06-814A-9E7DDA89BE7F}" srcOrd="0" destOrd="0" presId="urn:microsoft.com/office/officeart/2005/8/layout/default"/>
    <dgm:cxn modelId="{98C0BF07-F95D-45F9-9063-64EBFEE22B5F}" srcId="{AA6C1A06-4B16-4575-9D7E-6C9694F0833E}" destId="{010B3CAF-90A0-4791-ADAF-0E4560AE4466}" srcOrd="0" destOrd="0" parTransId="{D61B7D28-EE73-45B6-8F77-5A6A4B2FDC5D}" sibTransId="{D9006720-1C74-47FC-AC9B-183F27583A52}"/>
    <dgm:cxn modelId="{F6D20C4D-BF9C-410D-BB85-CAC3C7235AD5}" srcId="{AA6C1A06-4B16-4575-9D7E-6C9694F0833E}" destId="{F34EBC82-A3F8-4ED9-9D64-B98460DCB438}" srcOrd="4" destOrd="0" parTransId="{0B2E3D42-0E10-451B-A325-3CD6D177FBE7}" sibTransId="{AB74D4D0-2241-4FDF-90DA-78E9300A0B76}"/>
    <dgm:cxn modelId="{F4C9E65B-0CF9-4AAE-8AC2-121CF0E7B44A}" type="presParOf" srcId="{9A6F9E39-998C-48AD-8911-D72369010DC9}" destId="{5A06E4BE-A5B3-4BDD-956F-DABB72930F05}" srcOrd="0" destOrd="0" presId="urn:microsoft.com/office/officeart/2005/8/layout/default"/>
    <dgm:cxn modelId="{CB4D3D40-07BA-495D-9C52-A4DDC3EA2EEE}" type="presParOf" srcId="{9A6F9E39-998C-48AD-8911-D72369010DC9}" destId="{ABD247D4-C7BA-42B2-A6E6-D86E09A394C8}" srcOrd="1" destOrd="0" presId="urn:microsoft.com/office/officeart/2005/8/layout/default"/>
    <dgm:cxn modelId="{2218B137-0C36-4F36-8260-D6C882D42559}" type="presParOf" srcId="{9A6F9E39-998C-48AD-8911-D72369010DC9}" destId="{1CF6A61F-823B-4107-AD1D-4D93BE1E66FD}" srcOrd="2" destOrd="0" presId="urn:microsoft.com/office/officeart/2005/8/layout/default"/>
    <dgm:cxn modelId="{A3575A67-41DC-4443-B30B-98D45EC96E01}" type="presParOf" srcId="{9A6F9E39-998C-48AD-8911-D72369010DC9}" destId="{F3944BA3-C71F-4175-9135-D2BEE452EDB3}" srcOrd="3" destOrd="0" presId="urn:microsoft.com/office/officeart/2005/8/layout/default"/>
    <dgm:cxn modelId="{0BE1B5FF-D560-4A84-8256-2EFCB3C49990}" type="presParOf" srcId="{9A6F9E39-998C-48AD-8911-D72369010DC9}" destId="{784A40D6-08AD-4C66-8904-C51ECEE7B0A9}" srcOrd="4" destOrd="0" presId="urn:microsoft.com/office/officeart/2005/8/layout/default"/>
    <dgm:cxn modelId="{E5D0EBD9-EDB7-4E39-9820-63B39C96E6CF}" type="presParOf" srcId="{9A6F9E39-998C-48AD-8911-D72369010DC9}" destId="{01F3D989-2E8C-4D8F-BD2D-32726F873466}" srcOrd="5" destOrd="0" presId="urn:microsoft.com/office/officeart/2005/8/layout/default"/>
    <dgm:cxn modelId="{A3762838-BAEC-442B-B8AB-A334DF5821F3}" type="presParOf" srcId="{9A6F9E39-998C-48AD-8911-D72369010DC9}" destId="{2879F506-2E72-46E4-B879-B1ABE77847F2}" srcOrd="6" destOrd="0" presId="urn:microsoft.com/office/officeart/2005/8/layout/default"/>
    <dgm:cxn modelId="{7916C4A3-A984-4222-A4E3-52CE0A3F04D1}" type="presParOf" srcId="{9A6F9E39-998C-48AD-8911-D72369010DC9}" destId="{ED029787-5B43-4E41-97B1-E95E81045926}" srcOrd="7" destOrd="0" presId="urn:microsoft.com/office/officeart/2005/8/layout/default"/>
    <dgm:cxn modelId="{11C22007-6421-4068-A65F-E2D457123B0E}" type="presParOf" srcId="{9A6F9E39-998C-48AD-8911-D72369010DC9}" destId="{58C0124D-F58F-4F06-814A-9E7DDA89BE7F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267E52-689B-4F9D-86A2-89781298CC9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3429000"/>
            <a:ext cx="5940425" cy="13684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32400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41005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557338"/>
            <a:ext cx="1909762" cy="48942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557338"/>
            <a:ext cx="5581650" cy="48942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133600"/>
            <a:ext cx="37449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133600"/>
            <a:ext cx="37465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557338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133600"/>
            <a:ext cx="7643812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3643314"/>
            <a:ext cx="5256212" cy="838200"/>
          </a:xfrm>
          <a:noFill/>
        </p:spPr>
        <p:txBody>
          <a:bodyPr/>
          <a:lstStyle/>
          <a:p>
            <a:r>
              <a:rPr lang="ru-RU" sz="2400" dirty="0" smtClean="0"/>
              <a:t>Самообразование как средство развития педагогического коллектива и личности</a:t>
            </a:r>
            <a:endParaRPr lang="uk-UA" sz="2400" dirty="0"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58" y="4786322"/>
            <a:ext cx="3529012" cy="498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Педагогический совет</a:t>
            </a:r>
            <a:endParaRPr lang="uk-UA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1285860"/>
            <a:ext cx="6553200" cy="928694"/>
          </a:xfrm>
        </p:spPr>
        <p:txBody>
          <a:bodyPr/>
          <a:lstStyle/>
          <a:p>
            <a:pPr algn="ctr"/>
            <a:r>
              <a:rPr lang="ru-RU" b="1" dirty="0" smtClean="0"/>
              <a:t>Факторы, препятствующие развитию и саморазвитию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2928934"/>
            <a:ext cx="7643812" cy="3522666"/>
          </a:xfrm>
        </p:spPr>
        <p:txBody>
          <a:bodyPr/>
          <a:lstStyle/>
          <a:p>
            <a:r>
              <a:rPr lang="ru-RU" dirty="0" smtClean="0"/>
              <a:t>Собственная инерция</a:t>
            </a:r>
          </a:p>
          <a:p>
            <a:r>
              <a:rPr lang="ru-RU" dirty="0" smtClean="0"/>
              <a:t>Отсутствие </a:t>
            </a:r>
            <a:r>
              <a:rPr lang="ru-RU" dirty="0" smtClean="0"/>
              <a:t>поддержки и помощи со стороны руководителей</a:t>
            </a:r>
          </a:p>
          <a:p>
            <a:r>
              <a:rPr lang="ru-RU" dirty="0" smtClean="0"/>
              <a:t>Состояние </a:t>
            </a:r>
            <a:r>
              <a:rPr lang="ru-RU" dirty="0" smtClean="0"/>
              <a:t>здоровья</a:t>
            </a:r>
          </a:p>
          <a:p>
            <a:r>
              <a:rPr lang="ru-RU" dirty="0" smtClean="0"/>
              <a:t>Недостаток времени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00174"/>
            <a:ext cx="6553200" cy="508000"/>
          </a:xfrm>
        </p:spPr>
        <p:txBody>
          <a:bodyPr/>
          <a:lstStyle/>
          <a:p>
            <a:r>
              <a:rPr lang="ru-RU" b="1" dirty="0" smtClean="0"/>
              <a:t>Факторы, </a:t>
            </a:r>
            <a:r>
              <a:rPr lang="ru-RU" b="1" dirty="0" smtClean="0"/>
              <a:t>стимулирующие развитие </a:t>
            </a:r>
            <a:r>
              <a:rPr lang="ru-RU" b="1" dirty="0" smtClean="0"/>
              <a:t>и </a:t>
            </a:r>
            <a:r>
              <a:rPr lang="ru-RU" b="1" dirty="0" smtClean="0"/>
              <a:t>саморазвитие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2500306"/>
            <a:ext cx="7643812" cy="3951294"/>
          </a:xfrm>
        </p:spPr>
        <p:txBody>
          <a:bodyPr/>
          <a:lstStyle/>
          <a:p>
            <a:r>
              <a:rPr lang="ru-RU" dirty="0" smtClean="0"/>
              <a:t>Методическая работа</a:t>
            </a:r>
          </a:p>
          <a:p>
            <a:r>
              <a:rPr lang="ru-RU" dirty="0" smtClean="0"/>
              <a:t>Пример </a:t>
            </a:r>
            <a:r>
              <a:rPr lang="ru-RU" dirty="0" smtClean="0"/>
              <a:t>и влияние коллег</a:t>
            </a:r>
          </a:p>
          <a:p>
            <a:r>
              <a:rPr lang="ru-RU" dirty="0" smtClean="0"/>
              <a:t>Организация </a:t>
            </a:r>
            <a:r>
              <a:rPr lang="ru-RU" dirty="0" smtClean="0"/>
              <a:t>труда в школе</a:t>
            </a:r>
          </a:p>
          <a:p>
            <a:r>
              <a:rPr lang="ru-RU" dirty="0" smtClean="0"/>
              <a:t>Новизна </a:t>
            </a:r>
            <a:r>
              <a:rPr lang="ru-RU" dirty="0" smtClean="0"/>
              <a:t>деятельности, условия работы и возможность экспериментирования</a:t>
            </a:r>
          </a:p>
          <a:p>
            <a:r>
              <a:rPr lang="ru-RU" dirty="0" smtClean="0"/>
              <a:t>Занятия самообразованием</a:t>
            </a:r>
          </a:p>
          <a:p>
            <a:r>
              <a:rPr lang="ru-RU" dirty="0" smtClean="0"/>
              <a:t>Интерес к работе</a:t>
            </a:r>
          </a:p>
          <a:p>
            <a:r>
              <a:rPr lang="ru-RU" dirty="0" smtClean="0"/>
              <a:t>Возрастающая ответственность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1142984"/>
            <a:ext cx="6675456" cy="1847873"/>
          </a:xfrm>
        </p:spPr>
        <p:txBody>
          <a:bodyPr/>
          <a:lstStyle/>
          <a:p>
            <a:pPr algn="r"/>
            <a:r>
              <a:rPr lang="ru-RU" sz="2800" b="1" dirty="0" smtClean="0"/>
              <a:t>«</a:t>
            </a:r>
            <a:r>
              <a:rPr lang="ru-RU" sz="2800" b="1" i="1" dirty="0" smtClean="0"/>
              <a:t>Учитель живёт до тех пор, пока учится, как только он перестает учиться, в нём умирает учитель«.</a:t>
            </a:r>
            <a:br>
              <a:rPr lang="ru-RU" sz="2800" b="1" i="1" dirty="0" smtClean="0"/>
            </a:br>
            <a:r>
              <a:rPr lang="ru-RU" sz="2800" b="1" i="1" dirty="0" smtClean="0"/>
              <a:t> К.Д.Ушинский</a:t>
            </a:r>
            <a:endParaRPr lang="uk-UA" sz="2800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3071809"/>
            <a:ext cx="7891488" cy="3308353"/>
          </a:xfrm>
        </p:spPr>
        <p:txBody>
          <a:bodyPr/>
          <a:lstStyle/>
          <a:p>
            <a:r>
              <a:rPr lang="ru-RU" dirty="0" smtClean="0"/>
              <a:t>Общественная значимость;</a:t>
            </a:r>
          </a:p>
          <a:p>
            <a:r>
              <a:rPr lang="ru-RU" dirty="0" smtClean="0"/>
              <a:t>Высокая личная ответственность;</a:t>
            </a:r>
          </a:p>
          <a:p>
            <a:r>
              <a:rPr lang="ru-RU" dirty="0" smtClean="0"/>
              <a:t>Познавательная активность;</a:t>
            </a:r>
          </a:p>
          <a:p>
            <a:r>
              <a:rPr lang="ru-RU" dirty="0" smtClean="0"/>
              <a:t>Объективный самоанализ;</a:t>
            </a:r>
          </a:p>
          <a:p>
            <a:r>
              <a:rPr lang="ru-RU" dirty="0" smtClean="0"/>
              <a:t>Систематическая работа по самоусовершенствованию.</a:t>
            </a:r>
          </a:p>
          <a:p>
            <a:endParaRPr lang="ru-RU" sz="2000" dirty="0" smtClean="0"/>
          </a:p>
          <a:p>
            <a:pPr>
              <a:lnSpc>
                <a:spcPct val="80000"/>
              </a:lnSpc>
            </a:pPr>
            <a:endParaRPr lang="uk-UA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928670"/>
            <a:ext cx="6553200" cy="508000"/>
          </a:xfrm>
        </p:spPr>
        <p:txBody>
          <a:bodyPr/>
          <a:lstStyle/>
          <a:p>
            <a:pPr algn="r"/>
            <a:r>
              <a:rPr lang="ru-RU" b="1" dirty="0" smtClean="0"/>
              <a:t>Самообразование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8072440" cy="4714908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специально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организованная, самодеятельная, систематическая познавательная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деятельность,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направленная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достижение определенных личностно или общественно значимых образовательных целей: удовлетворение познавательных интересов, общекультурных и профессиональных запросов и повышение квалификации.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система умственного и мировоззренческого самовоспитания, влекущая за собой волевое и нравственное самоусовершенствование, но не ставящая их своей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целью.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Смысл самообразования: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удовлетворение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познавательной активности, растущей потребности педагога, в самореализации путем непрерывного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образования.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Суть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самообразования: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овладение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техникой и культурой умственного труда,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умение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преодолевать проблемы, самостоятельно работать над собственным усовершенствованием, в том числе и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профессиональным.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736"/>
            <a:ext cx="7385078" cy="850916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Система повышения уровня квалификации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714372"/>
          </a:xfrm>
        </p:spPr>
        <p:txBody>
          <a:bodyPr/>
          <a:lstStyle/>
          <a:p>
            <a:pPr algn="ctr"/>
            <a:r>
              <a:rPr lang="ru-RU" b="1" dirty="0" smtClean="0"/>
              <a:t>Самообразование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214554"/>
            <a:ext cx="4040188" cy="639762"/>
          </a:xfrm>
        </p:spPr>
        <p:txBody>
          <a:bodyPr/>
          <a:lstStyle/>
          <a:p>
            <a:r>
              <a:rPr lang="ru-RU" dirty="0" smtClean="0"/>
              <a:t>Программа-минимум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071809"/>
            <a:ext cx="4040188" cy="3054353"/>
          </a:xfrm>
        </p:spPr>
        <p:txBody>
          <a:bodyPr/>
          <a:lstStyle/>
          <a:p>
            <a:r>
              <a:rPr lang="ru-RU" dirty="0" smtClean="0"/>
              <a:t>Психолого-педагогическое</a:t>
            </a:r>
          </a:p>
          <a:p>
            <a:r>
              <a:rPr lang="ru-RU" dirty="0" smtClean="0"/>
              <a:t>Специальное (методическое и предметное)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2214554"/>
            <a:ext cx="4041775" cy="639762"/>
          </a:xfrm>
        </p:spPr>
        <p:txBody>
          <a:bodyPr/>
          <a:lstStyle/>
          <a:p>
            <a:r>
              <a:rPr lang="ru-RU" dirty="0" smtClean="0"/>
              <a:t>Программа-максимум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928933"/>
            <a:ext cx="4041775" cy="3197229"/>
          </a:xfrm>
        </p:spPr>
        <p:txBody>
          <a:bodyPr/>
          <a:lstStyle/>
          <a:p>
            <a:r>
              <a:rPr lang="ru-RU" dirty="0" smtClean="0"/>
              <a:t>Психолого-педагогическое</a:t>
            </a:r>
          </a:p>
          <a:p>
            <a:r>
              <a:rPr lang="ru-RU" dirty="0" smtClean="0"/>
              <a:t>Специальное (методическое и предметное)</a:t>
            </a:r>
          </a:p>
          <a:p>
            <a:r>
              <a:rPr lang="ru-RU" dirty="0" smtClean="0"/>
              <a:t>Повышение общего уровня эрудиции и культуры.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571612"/>
            <a:ext cx="8001056" cy="1150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Условия </a:t>
            </a:r>
            <a:br>
              <a:rPr lang="ru-RU" b="1" dirty="0" smtClean="0"/>
            </a:br>
            <a:r>
              <a:rPr lang="ru-RU" b="1" dirty="0" smtClean="0"/>
              <a:t>успешного самообразования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3071810"/>
            <a:ext cx="3744912" cy="3379790"/>
          </a:xfrm>
        </p:spPr>
        <p:txBody>
          <a:bodyPr/>
          <a:lstStyle/>
          <a:p>
            <a:r>
              <a:rPr lang="ru-RU" dirty="0" smtClean="0"/>
              <a:t>Целенаправленный процесс</a:t>
            </a:r>
          </a:p>
          <a:p>
            <a:r>
              <a:rPr lang="ru-RU" dirty="0" smtClean="0"/>
              <a:t>Планомерный процесс</a:t>
            </a:r>
          </a:p>
          <a:p>
            <a:r>
              <a:rPr lang="ru-RU" dirty="0" smtClean="0"/>
              <a:t>Систематическая работа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3000372"/>
            <a:ext cx="4319588" cy="3451228"/>
          </a:xfrm>
        </p:spPr>
        <p:txBody>
          <a:bodyPr/>
          <a:lstStyle/>
          <a:p>
            <a:r>
              <a:rPr lang="ru-RU" dirty="0" smtClean="0"/>
              <a:t>Творческий план – перечень конкретных действий по основным направлениям самообразования на весь период между курсами повышения квалификации.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Алгоритм индивидуальной самообразовательной работы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391554" cy="409417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Определение темы самообразования и планирование работы по теме.</a:t>
            </a:r>
          </a:p>
          <a:p>
            <a:r>
              <a:rPr lang="ru-RU" dirty="0" smtClean="0"/>
              <a:t>Подбор литературы, поиск адресов ППО, посещение уроков.</a:t>
            </a:r>
          </a:p>
          <a:p>
            <a:r>
              <a:rPr lang="ru-RU" dirty="0" smtClean="0"/>
              <a:t>Отработка технологии и осуществление практической работы по теме исследования.</a:t>
            </a:r>
          </a:p>
          <a:p>
            <a:r>
              <a:rPr lang="ru-RU" dirty="0" smtClean="0"/>
              <a:t>Анализ, оценка и самооценка эффективности выполненной работы, в случае необходимости – корректировка.</a:t>
            </a:r>
          </a:p>
          <a:p>
            <a:r>
              <a:rPr lang="ru-RU" dirty="0" smtClean="0"/>
              <a:t>Выступления в рамках творческого отчета, доклады и выступления.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85794"/>
            <a:ext cx="7313640" cy="1785950"/>
          </a:xfrm>
        </p:spPr>
        <p:txBody>
          <a:bodyPr/>
          <a:lstStyle/>
          <a:p>
            <a:pPr algn="ctr"/>
            <a:r>
              <a:rPr lang="ru-RU" b="1" dirty="0" smtClean="0"/>
              <a:t>Анкета “Выявление способности учителя к саморазвитию”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76338" y="2133600"/>
          <a:ext cx="7643812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55">
  <a:themeElements>
    <a:clrScheme name="template 1">
      <a:dk1>
        <a:srgbClr val="4D4D4D"/>
      </a:dk1>
      <a:lt1>
        <a:srgbClr val="FFFFFF"/>
      </a:lt1>
      <a:dk2>
        <a:srgbClr val="4D4D4D"/>
      </a:dk2>
      <a:lt2>
        <a:srgbClr val="000000"/>
      </a:lt2>
      <a:accent1>
        <a:srgbClr val="0066CC"/>
      </a:accent1>
      <a:accent2>
        <a:srgbClr val="3399FF"/>
      </a:accent2>
      <a:accent3>
        <a:srgbClr val="FFFFFF"/>
      </a:accent3>
      <a:accent4>
        <a:srgbClr val="404040"/>
      </a:accent4>
      <a:accent5>
        <a:srgbClr val="AAB8E2"/>
      </a:accent5>
      <a:accent6>
        <a:srgbClr val="2D8AE7"/>
      </a:accent6>
      <a:hlink>
        <a:srgbClr val="33CCFF"/>
      </a:hlink>
      <a:folHlink>
        <a:srgbClr val="CCECFF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B8E2"/>
        </a:accent5>
        <a:accent6>
          <a:srgbClr val="2D8AE7"/>
        </a:accent6>
        <a:hlink>
          <a:srgbClr val="33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339933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3399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55</Template>
  <TotalTime>25</TotalTime>
  <Words>331</Words>
  <Application>Microsoft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55</vt:lpstr>
      <vt:lpstr>Самообразование как средство развития педагогического коллектива и личности</vt:lpstr>
      <vt:lpstr>«Учитель живёт до тех пор, пока учится, как только он перестает учиться, в нём умирает учитель«.  К.Д.Ушинский</vt:lpstr>
      <vt:lpstr>Самообразование</vt:lpstr>
      <vt:lpstr>Слайд 4</vt:lpstr>
      <vt:lpstr>Система повышения уровня квалификации</vt:lpstr>
      <vt:lpstr>Самообразование </vt:lpstr>
      <vt:lpstr>Условия  успешного самообразования</vt:lpstr>
      <vt:lpstr>Алгоритм индивидуальной самообразовательной работы</vt:lpstr>
      <vt:lpstr>Анкета “Выявление способности учителя к саморазвитию” </vt:lpstr>
      <vt:lpstr>Факторы, препятствующие развитию и саморазвитию</vt:lpstr>
      <vt:lpstr>Факторы, стимулирующие развитие и саморазвитие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 как средство развития педагогического коллектива и личности</dc:title>
  <dc:creator>Пользователь</dc:creator>
  <cp:lastModifiedBy>Наталья</cp:lastModifiedBy>
  <cp:revision>3</cp:revision>
  <dcterms:created xsi:type="dcterms:W3CDTF">2013-03-24T11:30:18Z</dcterms:created>
  <dcterms:modified xsi:type="dcterms:W3CDTF">2013-03-25T02:34:04Z</dcterms:modified>
</cp:coreProperties>
</file>