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61" r:id="rId13"/>
    <p:sldId id="277" r:id="rId14"/>
    <p:sldId id="278" r:id="rId15"/>
    <p:sldId id="279" r:id="rId16"/>
    <p:sldId id="262" r:id="rId17"/>
    <p:sldId id="265" r:id="rId18"/>
    <p:sldId id="280" r:id="rId19"/>
    <p:sldId id="281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E9DA1-ED53-4E30-A712-0B7BFE9DB819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BC96A-110C-4E5B-9EA1-22095269D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BC96A-110C-4E5B-9EA1-22095269D8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9FEA-078F-47E7-B8E1-894502DE3326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86F1-ECAD-498A-B4E2-6D48710F2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Ольга\Мои документы\Проект\firs\Сут-Хол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4643438" cy="8572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МБОУ </a:t>
            </a:r>
            <a:r>
              <a:rPr lang="ru-RU" sz="2000" dirty="0" err="1" smtClean="0">
                <a:solidFill>
                  <a:srgbClr val="000099"/>
                </a:solidFill>
              </a:rPr>
              <a:t>Суг-Аксынская</a:t>
            </a:r>
            <a:r>
              <a:rPr lang="ru-RU" sz="2000" dirty="0" smtClean="0">
                <a:solidFill>
                  <a:srgbClr val="000099"/>
                </a:solidFill>
              </a:rPr>
              <a:t> СОШ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Научно-практическая конференция   </a:t>
            </a:r>
            <a:br>
              <a:rPr lang="ru-RU" sz="2000" dirty="0" smtClean="0">
                <a:solidFill>
                  <a:srgbClr val="000099"/>
                </a:solidFill>
              </a:rPr>
            </a:br>
            <a:r>
              <a:rPr lang="ru-RU" sz="2000" dirty="0" smtClean="0">
                <a:solidFill>
                  <a:srgbClr val="000099"/>
                </a:solidFill>
              </a:rPr>
              <a:t>«Шаг в будущее»</a:t>
            </a:r>
            <a:r>
              <a:rPr lang="ru-RU" sz="2400" dirty="0" smtClean="0">
                <a:solidFill>
                  <a:srgbClr val="000099"/>
                </a:solidFill>
              </a:rPr>
              <a:t/>
            </a:r>
            <a:br>
              <a:rPr lang="ru-RU" sz="2400" dirty="0" smtClean="0">
                <a:solidFill>
                  <a:srgbClr val="000099"/>
                </a:solidFill>
              </a:rPr>
            </a:b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4286248" cy="557214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7000" dirty="0" smtClean="0">
              <a:solidFill>
                <a:srgbClr val="000099"/>
              </a:solidFill>
            </a:endParaRPr>
          </a:p>
          <a:p>
            <a:r>
              <a:rPr lang="ru-RU" sz="9600" dirty="0" smtClean="0">
                <a:solidFill>
                  <a:srgbClr val="000099"/>
                </a:solidFill>
              </a:rPr>
              <a:t>Тема:</a:t>
            </a:r>
          </a:p>
          <a:p>
            <a:endParaRPr lang="ru-RU" sz="9600" dirty="0" smtClean="0">
              <a:solidFill>
                <a:srgbClr val="000099"/>
              </a:solidFill>
            </a:endParaRPr>
          </a:p>
          <a:p>
            <a:r>
              <a:rPr lang="ru-RU" sz="9600" i="1" dirty="0" smtClean="0">
                <a:solidFill>
                  <a:srgbClr val="000099"/>
                </a:solidFill>
                <a:latin typeface="Times New Roman" pitchFamily="18" charset="0"/>
              </a:rPr>
              <a:t>Редкие и исчезающие </a:t>
            </a:r>
            <a:r>
              <a:rPr lang="ru-RU" sz="9600" i="1" smtClean="0">
                <a:solidFill>
                  <a:srgbClr val="000099"/>
                </a:solidFill>
                <a:latin typeface="Times New Roman" pitchFamily="18" charset="0"/>
              </a:rPr>
              <a:t>виды </a:t>
            </a:r>
            <a:r>
              <a:rPr lang="ru-RU" sz="9600" i="1" smtClean="0">
                <a:solidFill>
                  <a:srgbClr val="000099"/>
                </a:solidFill>
                <a:latin typeface="Times New Roman" pitchFamily="18" charset="0"/>
              </a:rPr>
              <a:t>животных </a:t>
            </a:r>
            <a:r>
              <a:rPr lang="ru-RU" sz="9600" i="1" dirty="0" err="1" smtClean="0">
                <a:solidFill>
                  <a:srgbClr val="000099"/>
                </a:solidFill>
                <a:latin typeface="Times New Roman" pitchFamily="18" charset="0"/>
              </a:rPr>
              <a:t>Сут-Хольского</a:t>
            </a:r>
            <a:r>
              <a:rPr lang="ru-RU" sz="9600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9600" i="1" dirty="0" err="1" smtClean="0">
                <a:solidFill>
                  <a:srgbClr val="000099"/>
                </a:solidFill>
                <a:latin typeface="Times New Roman" pitchFamily="18" charset="0"/>
              </a:rPr>
              <a:t>кожууна</a:t>
            </a:r>
            <a:r>
              <a:rPr lang="ru-RU" sz="9600" i="1" dirty="0" smtClean="0">
                <a:solidFill>
                  <a:srgbClr val="000099"/>
                </a:solidFill>
                <a:latin typeface="Times New Roman" pitchFamily="18" charset="0"/>
              </a:rPr>
              <a:t>,  занесенные в Красную Книгу.</a:t>
            </a:r>
            <a:r>
              <a:rPr lang="ru-RU" sz="9600" dirty="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sz="9600" dirty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96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endParaRPr lang="ru-RU" sz="96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endParaRPr lang="ru-RU" sz="96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r"/>
            <a:r>
              <a:rPr lang="ru-RU" sz="8000" dirty="0">
                <a:solidFill>
                  <a:srgbClr val="000099"/>
                </a:solidFill>
              </a:rPr>
              <a:t> Выполнила: </a:t>
            </a:r>
            <a:r>
              <a:rPr lang="ru-RU" sz="8000" dirty="0" err="1">
                <a:solidFill>
                  <a:srgbClr val="000099"/>
                </a:solidFill>
              </a:rPr>
              <a:t>Ооржак</a:t>
            </a:r>
            <a:r>
              <a:rPr lang="ru-RU" sz="8000" dirty="0">
                <a:solidFill>
                  <a:srgbClr val="000099"/>
                </a:solidFill>
              </a:rPr>
              <a:t> Лера </a:t>
            </a:r>
            <a:r>
              <a:rPr lang="ru-RU" sz="8000" dirty="0" smtClean="0">
                <a:solidFill>
                  <a:srgbClr val="000099"/>
                </a:solidFill>
              </a:rPr>
              <a:t>                                                        11 «б» класс</a:t>
            </a:r>
            <a:endParaRPr lang="ru-RU" sz="8000" dirty="0">
              <a:solidFill>
                <a:srgbClr val="000099"/>
              </a:solidFill>
            </a:endParaRPr>
          </a:p>
          <a:p>
            <a:pPr algn="r"/>
            <a:r>
              <a:rPr lang="ru-RU" sz="8000" dirty="0">
                <a:solidFill>
                  <a:srgbClr val="000099"/>
                </a:solidFill>
              </a:rPr>
              <a:t>Руководитель: </a:t>
            </a:r>
            <a:r>
              <a:rPr lang="ru-RU" sz="8000" dirty="0" err="1">
                <a:solidFill>
                  <a:srgbClr val="000099"/>
                </a:solidFill>
              </a:rPr>
              <a:t>Ондар</a:t>
            </a:r>
            <a:r>
              <a:rPr lang="ru-RU" sz="8000" dirty="0">
                <a:solidFill>
                  <a:srgbClr val="000099"/>
                </a:solidFill>
              </a:rPr>
              <a:t> Ольга</a:t>
            </a:r>
          </a:p>
          <a:p>
            <a:pPr algn="r"/>
            <a:r>
              <a:rPr lang="ru-RU" sz="8000" dirty="0" err="1" smtClean="0">
                <a:solidFill>
                  <a:srgbClr val="000099"/>
                </a:solidFill>
              </a:rPr>
              <a:t>Каадыр-ооловна</a:t>
            </a:r>
            <a:endParaRPr lang="ru-RU" sz="8000" dirty="0" smtClean="0">
              <a:solidFill>
                <a:srgbClr val="000099"/>
              </a:solidFill>
            </a:endParaRPr>
          </a:p>
          <a:p>
            <a:pPr algn="r"/>
            <a:endParaRPr lang="ru-RU" sz="9600" dirty="0">
              <a:solidFill>
                <a:srgbClr val="000099"/>
              </a:solidFill>
            </a:endParaRPr>
          </a:p>
          <a:p>
            <a:r>
              <a:rPr lang="ru-RU" sz="9600" dirty="0" err="1">
                <a:solidFill>
                  <a:srgbClr val="000099"/>
                </a:solidFill>
              </a:rPr>
              <a:t>Суг-Аксы</a:t>
            </a:r>
            <a:r>
              <a:rPr lang="ru-RU" sz="9600" dirty="0">
                <a:solidFill>
                  <a:srgbClr val="000099"/>
                </a:solidFill>
              </a:rPr>
              <a:t> </a:t>
            </a:r>
            <a:r>
              <a:rPr lang="ru-RU" sz="9600" dirty="0" smtClean="0">
                <a:solidFill>
                  <a:srgbClr val="000099"/>
                </a:solidFill>
              </a:rPr>
              <a:t>2012</a:t>
            </a:r>
            <a:endParaRPr lang="ru-RU" sz="9600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Выдра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471990" cy="5143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Редкий вид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Распространение. р. </a:t>
            </a:r>
            <a:r>
              <a:rPr lang="ru-RU" dirty="0" err="1" smtClean="0">
                <a:solidFill>
                  <a:srgbClr val="000099"/>
                </a:solidFill>
              </a:rPr>
              <a:t>Хемчик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Населяет рыбные водоемы  в труднодоступных местах, предпочитает таежные речки с крутыми берегами и открытыми в зимний период участками воды. Живет как в естественных убежищах, так и в норах, сооруженных самостоятельно.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42" name="Picture 2" descr="C:\Documents and Settings\Admin\Мои документы\Мои рисунки\выд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643338" cy="44291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271658077_sut-xo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714876" cy="571504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Некоторые </a:t>
            </a:r>
            <a:r>
              <a:rPr lang="ru-RU" i="1" dirty="0" smtClean="0">
                <a:solidFill>
                  <a:srgbClr val="000099"/>
                </a:solidFill>
              </a:rPr>
              <a:t>сокращающийся в численности виды </a:t>
            </a:r>
            <a:r>
              <a:rPr lang="ru-RU" dirty="0" smtClean="0">
                <a:solidFill>
                  <a:srgbClr val="000099"/>
                </a:solidFill>
              </a:rPr>
              <a:t>животных </a:t>
            </a:r>
            <a:r>
              <a:rPr lang="ru-RU" dirty="0" err="1" smtClean="0">
                <a:solidFill>
                  <a:srgbClr val="000099"/>
                </a:solidFill>
              </a:rPr>
              <a:t>Сут-Хольского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кожууна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>
                <a:solidFill>
                  <a:srgbClr val="000099"/>
                </a:solidFill>
              </a:rPr>
              <a:t>занесенные в Красную Книгу</a:t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Горный гусь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686304" cy="50720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Сокращающийся в численности вид на северной периферии ареала.  Распространение .</a:t>
            </a:r>
            <a:r>
              <a:rPr lang="ru-RU" dirty="0">
                <a:solidFill>
                  <a:srgbClr val="000099"/>
                </a:solidFill>
              </a:rPr>
              <a:t> о</a:t>
            </a:r>
            <a:r>
              <a:rPr lang="ru-RU" dirty="0" smtClean="0">
                <a:solidFill>
                  <a:srgbClr val="000099"/>
                </a:solidFill>
              </a:rPr>
              <a:t>з. </a:t>
            </a:r>
            <a:r>
              <a:rPr lang="ru-RU" dirty="0" err="1" smtClean="0">
                <a:solidFill>
                  <a:srgbClr val="000099"/>
                </a:solidFill>
              </a:rPr>
              <a:t>Сут-Холь</a:t>
            </a:r>
            <a:r>
              <a:rPr lang="ru-RU" dirty="0" smtClean="0">
                <a:solidFill>
                  <a:srgbClr val="000099"/>
                </a:solidFill>
              </a:rPr>
              <a:t>. Места обитания </a:t>
            </a:r>
            <a:r>
              <a:rPr lang="ru-RU" dirty="0" err="1" smtClean="0">
                <a:solidFill>
                  <a:srgbClr val="000099"/>
                </a:solidFill>
              </a:rPr>
              <a:t>горно</a:t>
            </a:r>
            <a:r>
              <a:rPr lang="ru-RU" dirty="0" smtClean="0">
                <a:solidFill>
                  <a:srgbClr val="000099"/>
                </a:solidFill>
              </a:rPr>
              <a:t> -степные ландшафты. Гнездится в пойменных лесах на деревьях и на скальных обнажениях поблизости от рек и озер, нередко занимает гнезда хищных птиц – черного коршуна, реже мохноногого кургана.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Documents and Settings\Admin\Мои документы\Мои рисунки\гу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7"/>
            <a:ext cx="3429024" cy="3857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Филин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Сокращающийся вид.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Распространение. </a:t>
            </a:r>
            <a:r>
              <a:rPr lang="ru-RU" dirty="0" err="1" smtClean="0">
                <a:solidFill>
                  <a:srgbClr val="000099"/>
                </a:solidFill>
              </a:rPr>
              <a:t>Хемчикская</a:t>
            </a:r>
            <a:r>
              <a:rPr lang="ru-RU" dirty="0" smtClean="0">
                <a:solidFill>
                  <a:srgbClr val="000099"/>
                </a:solidFill>
              </a:rPr>
              <a:t> котловина.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Предпочитает тайга и густые пойменные леса.  Гнездится в открытой местности – в нишах и щелях </a:t>
            </a:r>
            <a:r>
              <a:rPr lang="ru-RU" dirty="0" err="1" smtClean="0">
                <a:solidFill>
                  <a:srgbClr val="000099"/>
                </a:solidFill>
              </a:rPr>
              <a:t>останцовых</a:t>
            </a:r>
            <a:r>
              <a:rPr lang="ru-RU" dirty="0" smtClean="0">
                <a:solidFill>
                  <a:srgbClr val="000099"/>
                </a:solidFill>
              </a:rPr>
              <a:t> скал, каменистых склонов гор и береговых обрывов.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8194" name="Picture 2" descr="C:\Documents and Settings\Admin\Мои документы\Мои рисунки\фи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927478" cy="4464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Серый (Алтайский) сурок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4186238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Сокращающийся в численности вид.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Распространение. Верховья рек </a:t>
            </a:r>
            <a:r>
              <a:rPr lang="ru-RU" dirty="0" err="1" smtClean="0">
                <a:solidFill>
                  <a:srgbClr val="000099"/>
                </a:solidFill>
              </a:rPr>
              <a:t>Ак-Суг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 err="1" smtClean="0">
                <a:solidFill>
                  <a:srgbClr val="000099"/>
                </a:solidFill>
              </a:rPr>
              <a:t>Ак-Хем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 err="1" smtClean="0">
                <a:solidFill>
                  <a:srgbClr val="000099"/>
                </a:solidFill>
              </a:rPr>
              <a:t>Усть-Ишкин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 err="1" smtClean="0">
                <a:solidFill>
                  <a:srgbClr val="000099"/>
                </a:solidFill>
              </a:rPr>
              <a:t>Алды-Ишкин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Поселения сурка располагаются отдельными очагами в долинах рек, котловинах озер, там где имеется слой мелкозема, в котором животные сооружают зимовочные жилища.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9218" name="Picture 2" descr="C:\Documents and Settings\Admin\Мои документы\Мои рисунки\сур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71612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286248" cy="58579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99"/>
                </a:solidFill>
              </a:rPr>
              <a:t>Некоторые </a:t>
            </a:r>
            <a:r>
              <a:rPr lang="ru-RU" i="1" dirty="0" smtClean="0">
                <a:solidFill>
                  <a:srgbClr val="000099"/>
                </a:solidFill>
              </a:rPr>
              <a:t>исчезающие</a:t>
            </a:r>
            <a:r>
              <a:rPr lang="ru-RU" dirty="0" smtClean="0">
                <a:solidFill>
                  <a:srgbClr val="000099"/>
                </a:solidFill>
              </a:rPr>
              <a:t> животные </a:t>
            </a:r>
            <a:r>
              <a:rPr lang="ru-RU" dirty="0" err="1" smtClean="0">
                <a:solidFill>
                  <a:srgbClr val="000099"/>
                </a:solidFill>
              </a:rPr>
              <a:t>Сут-Хольского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кожууна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>
                <a:solidFill>
                  <a:srgbClr val="000099"/>
                </a:solidFill>
              </a:rPr>
              <a:t>занесенные в Красную Книгу</a:t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4" descr="1271658216_sut-x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-7938"/>
            <a:ext cx="4867277" cy="687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Сухонос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9720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Вид, находящийся под угрозой исчезновения. Распространение. р. </a:t>
            </a:r>
            <a:r>
              <a:rPr lang="ru-RU" dirty="0" err="1" smtClean="0">
                <a:solidFill>
                  <a:srgbClr val="000099"/>
                </a:solidFill>
              </a:rPr>
              <a:t>Хемчик</a:t>
            </a:r>
            <a:r>
              <a:rPr lang="ru-RU" dirty="0" smtClean="0">
                <a:solidFill>
                  <a:srgbClr val="000099"/>
                </a:solidFill>
              </a:rPr>
              <a:t>. Места обитания степные ландшафты по широким речным долинам с прибрежными зарослями тростников, пойменным  лесом и выходами скал. С появлением гусят держатся по песчаным речным  и озерным косам на ровных илистых топких берегах озер.   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074" name="Picture 2" descr="C:\Documents and Settings\Admin\Мои документы\Мои рисунки\сухон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3357586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Бородач 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829180" cy="5143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Находящийся под угрозой исчезновения вид. Распространение. р. </a:t>
            </a:r>
            <a:r>
              <a:rPr lang="ru-RU" dirty="0" err="1" smtClean="0">
                <a:solidFill>
                  <a:srgbClr val="000099"/>
                </a:solidFill>
              </a:rPr>
              <a:t>Ак-Суг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Место обитание высокогорные </a:t>
            </a:r>
            <a:r>
              <a:rPr lang="ru-RU" dirty="0" err="1" smtClean="0">
                <a:solidFill>
                  <a:srgbClr val="000099"/>
                </a:solidFill>
              </a:rPr>
              <a:t>зап</a:t>
            </a:r>
            <a:r>
              <a:rPr lang="ru-RU" dirty="0" smtClean="0">
                <a:solidFill>
                  <a:srgbClr val="000099"/>
                </a:solidFill>
              </a:rPr>
              <a:t>. Районы республики с отметками, нередко превышающими 3000 м, с ярко выраженными альпийскими формами рельефа. Гнезда устраиваются на неприступных скалах, в нишах, ущельях. </a:t>
            </a:r>
          </a:p>
          <a:p>
            <a:endParaRPr lang="ru-RU" dirty="0"/>
          </a:p>
        </p:txBody>
      </p:sp>
      <p:pic>
        <p:nvPicPr>
          <p:cNvPr id="6146" name="Picture 2" descr="C:\Documents and Settings\Admin\Мои документы\Мои рисунки\бород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429024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58204" cy="142876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99"/>
                </a:solidFill>
              </a:rPr>
              <a:t/>
            </a:r>
            <a:br>
              <a:rPr lang="ru-RU" sz="3200" dirty="0" smtClean="0">
                <a:solidFill>
                  <a:srgbClr val="000099"/>
                </a:solidFill>
              </a:rPr>
            </a:br>
            <a:r>
              <a:rPr lang="ru-RU" sz="3200" i="1" dirty="0" smtClean="0">
                <a:solidFill>
                  <a:srgbClr val="000099"/>
                </a:solidFill>
              </a:rPr>
              <a:t>   </a:t>
            </a:r>
            <a:r>
              <a:rPr lang="ru-RU" sz="2800" i="1" dirty="0" smtClean="0">
                <a:solidFill>
                  <a:srgbClr val="000099"/>
                </a:solidFill>
              </a:rPr>
              <a:t>В ходе написания работы мной были определены основные пути для сохранения и увеличения численности редких животных нашего </a:t>
            </a:r>
            <a:r>
              <a:rPr lang="ru-RU" sz="2800" i="1" dirty="0" err="1" smtClean="0">
                <a:solidFill>
                  <a:srgbClr val="000099"/>
                </a:solidFill>
              </a:rPr>
              <a:t>кожууна</a:t>
            </a:r>
            <a:r>
              <a:rPr lang="ru-RU" sz="2800" i="1" dirty="0" smtClean="0">
                <a:solidFill>
                  <a:srgbClr val="000099"/>
                </a:solidFill>
              </a:rPr>
              <a:t>, а именно:</a:t>
            </a:r>
            <a:endParaRPr lang="ru-RU" sz="2800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6435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        Разработка научно-практических рекомендации по сохранению редких и ценных видов животных </a:t>
            </a:r>
            <a:r>
              <a:rPr lang="ru-RU" sz="2800" dirty="0" err="1" smtClean="0">
                <a:solidFill>
                  <a:srgbClr val="000099"/>
                </a:solidFill>
              </a:rPr>
              <a:t>кожууна</a:t>
            </a:r>
            <a:r>
              <a:rPr lang="ru-RU" sz="2800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        Сохранение природных комплексов и поддержание их в естественном состоянии;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        Заинтересованность и участие населения в развитии сети особо охраняемых природных территорий </a:t>
            </a:r>
            <a:r>
              <a:rPr lang="ru-RU" sz="2800" dirty="0" err="1" smtClean="0">
                <a:solidFill>
                  <a:srgbClr val="000099"/>
                </a:solidFill>
              </a:rPr>
              <a:t>кожууна</a:t>
            </a:r>
            <a:r>
              <a:rPr lang="ru-RU" sz="2800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       Экологическое просвещение и природоохранная пропаганда среди населения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IMG_0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480"/>
            <a:ext cx="435768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829048" cy="50004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0099"/>
                </a:solidFill>
              </a:rPr>
              <a:t>Заключение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428580"/>
            <a:ext cx="5000628" cy="6429420"/>
          </a:xfrm>
        </p:spPr>
        <p:txBody>
          <a:bodyPr>
            <a:noAutofit/>
          </a:bodyPr>
          <a:lstStyle/>
          <a:p>
            <a:r>
              <a:rPr lang="ru-RU" sz="2000" smtClean="0">
                <a:solidFill>
                  <a:srgbClr val="000099"/>
                </a:solidFill>
              </a:rPr>
              <a:t>        В </a:t>
            </a:r>
            <a:r>
              <a:rPr lang="ru-RU" sz="2000" dirty="0">
                <a:solidFill>
                  <a:srgbClr val="000099"/>
                </a:solidFill>
              </a:rPr>
              <a:t>зависимости от состояния все зарегистрированные виды (подвиды</a:t>
            </a:r>
            <a:r>
              <a:rPr lang="ru-RU" sz="2000" dirty="0" smtClean="0">
                <a:solidFill>
                  <a:srgbClr val="000099"/>
                </a:solidFill>
              </a:rPr>
              <a:t>) </a:t>
            </a:r>
            <a:r>
              <a:rPr lang="ru-RU" sz="2000" dirty="0" err="1" smtClean="0">
                <a:solidFill>
                  <a:srgbClr val="000099"/>
                </a:solidFill>
              </a:rPr>
              <a:t>Сут-Хольского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err="1" smtClean="0">
                <a:solidFill>
                  <a:srgbClr val="000099"/>
                </a:solidFill>
              </a:rPr>
              <a:t>кожууна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>
                <a:solidFill>
                  <a:srgbClr val="000099"/>
                </a:solidFill>
              </a:rPr>
              <a:t>отнесены </a:t>
            </a:r>
            <a:r>
              <a:rPr lang="ru-RU" sz="2000" dirty="0" smtClean="0">
                <a:solidFill>
                  <a:srgbClr val="000099"/>
                </a:solidFill>
              </a:rPr>
              <a:t>к 3 категориям: 1 категория (2 вида)-виды</a:t>
            </a:r>
            <a:r>
              <a:rPr lang="ru-RU" sz="2000" dirty="0">
                <a:solidFill>
                  <a:srgbClr val="000099"/>
                </a:solidFill>
              </a:rPr>
              <a:t>, находящиеся под угрозой исчезновения; категория </a:t>
            </a:r>
            <a:r>
              <a:rPr lang="ru-RU" sz="2000" dirty="0" smtClean="0">
                <a:solidFill>
                  <a:srgbClr val="000099"/>
                </a:solidFill>
              </a:rPr>
              <a:t>II (3 вида)- </a:t>
            </a:r>
            <a:r>
              <a:rPr lang="ru-RU" sz="2000" dirty="0">
                <a:solidFill>
                  <a:srgbClr val="000099"/>
                </a:solidFill>
              </a:rPr>
              <a:t>виды, численность которых в настоящее время еще высокая, но заметно быстрое ее сокращение; категория </a:t>
            </a:r>
            <a:r>
              <a:rPr lang="ru-RU" sz="2000" dirty="0" smtClean="0">
                <a:solidFill>
                  <a:srgbClr val="000099"/>
                </a:solidFill>
              </a:rPr>
              <a:t>III (6 вида) </a:t>
            </a:r>
            <a:r>
              <a:rPr lang="ru-RU" sz="2000" dirty="0">
                <a:solidFill>
                  <a:srgbClr val="000099"/>
                </a:solidFill>
              </a:rPr>
              <a:t>- виды редкие или обитающие на ограниченных </a:t>
            </a:r>
            <a:r>
              <a:rPr lang="ru-RU" sz="2000" dirty="0" smtClean="0">
                <a:solidFill>
                  <a:srgbClr val="000099"/>
                </a:solidFill>
              </a:rPr>
              <a:t>территориях.</a:t>
            </a:r>
          </a:p>
          <a:p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С каждым годом на нашей планете становится все меньше и меньше диких </a:t>
            </a:r>
            <a:r>
              <a:rPr lang="ru-RU" sz="2000" b="1" dirty="0" smtClean="0">
                <a:solidFill>
                  <a:srgbClr val="000099"/>
                </a:solidFill>
              </a:rPr>
              <a:t>животных</a:t>
            </a:r>
            <a:r>
              <a:rPr lang="ru-RU" sz="2000" dirty="0" smtClean="0">
                <a:solidFill>
                  <a:srgbClr val="000099"/>
                </a:solidFill>
              </a:rPr>
              <a:t>. Поэтому, необходимо приложить все силы, чтобы сохранить обитателей нашей фауны, а для этого необходимо глубокое понимание законов природы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Актуальность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214950"/>
          </a:xfrm>
        </p:spPr>
        <p:txBody>
          <a:bodyPr>
            <a:no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rgbClr val="000099"/>
                </a:solidFill>
              </a:rPr>
              <a:t>Возрастающее антропогенное воздействие на природные ландшафты ведет к существенным изменениям видового состава, численности и ареалов многих видов животных.  </a:t>
            </a:r>
            <a:r>
              <a:rPr lang="ru-RU" dirty="0" err="1" smtClean="0">
                <a:solidFill>
                  <a:srgbClr val="000099"/>
                </a:solidFill>
              </a:rPr>
              <a:t>Сут-Хольский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кожуун</a:t>
            </a:r>
            <a:r>
              <a:rPr lang="ru-RU" dirty="0" smtClean="0">
                <a:solidFill>
                  <a:srgbClr val="000099"/>
                </a:solidFill>
              </a:rPr>
              <a:t> – является уникальным природным комплексом с его географическим положением разнообразием климатических и ландшафтных условий, с огромным  многообразием  животных. 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1271658077_sut-x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85728"/>
            <a:ext cx="833916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1142976" y="2857496"/>
            <a:ext cx="7010400" cy="36576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prstShdw prst="shdw18" dist="17961" dir="13500000">
                    <a:srgbClr val="6600CC">
                      <a:gamma/>
                      <a:shade val="60000"/>
                      <a:invGamma/>
                    </a:srgbClr>
                  </a:prstShdw>
                </a:effectLst>
                <a:latin typeface="Monotype Corsiva"/>
              </a:rPr>
              <a:t>Спасибо за внимание!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Цель  моей работы -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о</a:t>
            </a:r>
            <a:r>
              <a:rPr lang="ru-RU" dirty="0" smtClean="0">
                <a:solidFill>
                  <a:srgbClr val="000099"/>
                </a:solidFill>
              </a:rPr>
              <a:t>пределить редких животных на территории нашего </a:t>
            </a:r>
            <a:r>
              <a:rPr lang="ru-RU" dirty="0" err="1" smtClean="0">
                <a:solidFill>
                  <a:srgbClr val="000099"/>
                </a:solidFill>
              </a:rPr>
              <a:t>кожууна</a:t>
            </a:r>
            <a:r>
              <a:rPr lang="ru-RU" dirty="0" smtClean="0">
                <a:solidFill>
                  <a:srgbClr val="000099"/>
                </a:solidFill>
              </a:rPr>
              <a:t>, их признаки, распространение и образ жизни. </a:t>
            </a:r>
            <a:endParaRPr lang="ru-RU" dirty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    На ее реализацию было направлено решение следующих </a:t>
            </a:r>
            <a:r>
              <a:rPr lang="ru-RU" sz="4400" dirty="0" smtClean="0">
                <a:solidFill>
                  <a:srgbClr val="000099"/>
                </a:solidFill>
              </a:rPr>
              <a:t> Задач: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1.Изучить научно-практическую литературу по данному вопросу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2.Определить основные пути для сохранения и увеличения численности редких животных  </a:t>
            </a:r>
            <a:r>
              <a:rPr lang="ru-RU" dirty="0" err="1" smtClean="0">
                <a:solidFill>
                  <a:srgbClr val="000099"/>
                </a:solidFill>
              </a:rPr>
              <a:t>кожууна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143372" cy="54292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Некоторые </a:t>
            </a:r>
            <a:r>
              <a:rPr lang="ru-RU" i="1" dirty="0" smtClean="0">
                <a:solidFill>
                  <a:srgbClr val="000099"/>
                </a:solidFill>
              </a:rPr>
              <a:t>редкие виды </a:t>
            </a:r>
            <a:r>
              <a:rPr lang="ru-RU" dirty="0" smtClean="0">
                <a:solidFill>
                  <a:srgbClr val="000099"/>
                </a:solidFill>
              </a:rPr>
              <a:t>животных </a:t>
            </a:r>
            <a:r>
              <a:rPr lang="ru-RU" dirty="0" err="1" smtClean="0">
                <a:solidFill>
                  <a:srgbClr val="000099"/>
                </a:solidFill>
              </a:rPr>
              <a:t>Сут-Хольского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кожууна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>
                <a:solidFill>
                  <a:srgbClr val="000099"/>
                </a:solidFill>
              </a:rPr>
              <a:t>занесенные в Красную Книгу</a:t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>
                <a:solidFill>
                  <a:srgbClr val="000099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7" descr="1318829845_sut-xol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Аполлон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464347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Редкий вид.  Распространение. тайга </a:t>
            </a:r>
            <a:r>
              <a:rPr lang="ru-RU" dirty="0" err="1" smtClean="0">
                <a:solidFill>
                  <a:srgbClr val="000099"/>
                </a:solidFill>
              </a:rPr>
              <a:t>Чечектиг</a:t>
            </a:r>
            <a:r>
              <a:rPr lang="ru-RU" dirty="0" smtClean="0">
                <a:solidFill>
                  <a:srgbClr val="000099"/>
                </a:solidFill>
              </a:rPr>
              <a:t> .Населяет остепененные участки склонов и межгорных котловин.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7" name="Picture 3" descr="C:\Documents and Settings\Admin\Мои документы\Мои рисунки\аппо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14422"/>
            <a:ext cx="3714776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Алтайский улар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Редкий вид, эндемик </a:t>
            </a:r>
            <a:r>
              <a:rPr lang="ru-RU" dirty="0" err="1" smtClean="0">
                <a:solidFill>
                  <a:srgbClr val="000099"/>
                </a:solidFill>
              </a:rPr>
              <a:t>Алтае-Саянской</a:t>
            </a:r>
            <a:r>
              <a:rPr lang="ru-RU" dirty="0" smtClean="0">
                <a:solidFill>
                  <a:srgbClr val="000099"/>
                </a:solidFill>
              </a:rPr>
              <a:t> горной области. Распространение. По </a:t>
            </a:r>
            <a:r>
              <a:rPr lang="ru-RU" dirty="0" err="1" smtClean="0">
                <a:solidFill>
                  <a:srgbClr val="000099"/>
                </a:solidFill>
              </a:rPr>
              <a:t>Хемчикскому</a:t>
            </a:r>
            <a:r>
              <a:rPr lang="ru-RU" dirty="0" smtClean="0">
                <a:solidFill>
                  <a:srgbClr val="000099"/>
                </a:solidFill>
              </a:rPr>
              <a:t> хр., левобережью р. </a:t>
            </a:r>
            <a:r>
              <a:rPr lang="ru-RU" dirty="0" err="1" smtClean="0">
                <a:solidFill>
                  <a:srgbClr val="000099"/>
                </a:solidFill>
              </a:rPr>
              <a:t>Алаш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0099"/>
                </a:solidFill>
              </a:rPr>
              <a:t>Хемчикскому</a:t>
            </a:r>
            <a:r>
              <a:rPr lang="ru-RU" dirty="0" smtClean="0">
                <a:solidFill>
                  <a:srgbClr val="000099"/>
                </a:solidFill>
              </a:rPr>
              <a:t> хребту уларов можно встретить на припойменных террасах.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122" name="Picture 2" descr="C:\Documents and Settings\Admin\Мои документы\Мои рисунки\ул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3405188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Степной орел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8291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Редкий вид.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Распространение. р. </a:t>
            </a:r>
            <a:r>
              <a:rPr lang="ru-RU" dirty="0" err="1" smtClean="0">
                <a:solidFill>
                  <a:srgbClr val="000099"/>
                </a:solidFill>
              </a:rPr>
              <a:t>Ак-Суг</a:t>
            </a:r>
            <a:r>
              <a:rPr lang="ru-RU" dirty="0" smtClean="0">
                <a:solidFill>
                  <a:srgbClr val="000099"/>
                </a:solidFill>
              </a:rPr>
              <a:t>, р. </a:t>
            </a:r>
            <a:r>
              <a:rPr lang="ru-RU" dirty="0" err="1" smtClean="0">
                <a:solidFill>
                  <a:srgbClr val="000099"/>
                </a:solidFill>
              </a:rPr>
              <a:t>Хемчик</a:t>
            </a:r>
            <a:r>
              <a:rPr lang="ru-RU" dirty="0" smtClean="0">
                <a:solidFill>
                  <a:srgbClr val="000099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Обитание широкие горные остепененные долины и высокогорные плато с характером плоскогорий до высот 2300-2400м., где предпочитает места, населенные пищухами, сусликами и тарбаганами.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Мои документы\Мои рисунки\ор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643050"/>
            <a:ext cx="3429024" cy="428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Скопа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461486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Редкий вид. Распространение.  р. </a:t>
            </a:r>
            <a:r>
              <a:rPr lang="ru-RU" dirty="0" err="1" smtClean="0">
                <a:solidFill>
                  <a:srgbClr val="000099"/>
                </a:solidFill>
              </a:rPr>
              <a:t>Хемчик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Встречается в долинах богатых рыбой рек с широкими плесками и медленным течением. Гнезда устраивает на высокогорных деревьях, обеспечивающих круговой обзор, на расстоянии 10-16 км между парами.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098" name="Picture 2" descr="C:\Documents and Settings\Admin\Мои документы\Мои рисунки\ско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643050"/>
            <a:ext cx="3643338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99"/>
                </a:solidFill>
              </a:rPr>
              <a:t>Тувинская серебристая полевка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Редкий подвид, эндемик Тувы.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Распространение. </a:t>
            </a:r>
            <a:r>
              <a:rPr lang="ru-RU" dirty="0" err="1" smtClean="0">
                <a:solidFill>
                  <a:srgbClr val="000099"/>
                </a:solidFill>
              </a:rPr>
              <a:t>Хемчикская</a:t>
            </a:r>
            <a:r>
              <a:rPr lang="ru-RU" dirty="0" smtClean="0">
                <a:solidFill>
                  <a:srgbClr val="000099"/>
                </a:solidFill>
              </a:rPr>
              <a:t> котловина.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Место обитания горные лесостепи , равнинные степи, заселяют зверьки и мощные выходы коренных пород с множеством горизонтальных полостей.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1266" name="Picture 2" descr="C:\Documents and Settings\Admin\Мои документы\Мои рисунки\Изображение\Изображение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3429024" cy="500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496</TotalTime>
  <Words>703</Words>
  <Application>Microsoft Office PowerPoint</Application>
  <PresentationFormat>Экран (4:3)</PresentationFormat>
  <Paragraphs>68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МБОУ Суг-Аксынская СОШ Научно-практическая конференция    «Шаг в будущее» </vt:lpstr>
      <vt:lpstr>Актуальность</vt:lpstr>
      <vt:lpstr>Цель  моей работы - </vt:lpstr>
      <vt:lpstr>     Некоторые редкие виды животных Сут-Хольского кожууна, занесенные в Красную Книгу   </vt:lpstr>
      <vt:lpstr>Аполлон</vt:lpstr>
      <vt:lpstr>Алтайский улар</vt:lpstr>
      <vt:lpstr>Степной орел</vt:lpstr>
      <vt:lpstr>Скопа</vt:lpstr>
      <vt:lpstr>Тувинская серебристая полевка</vt:lpstr>
      <vt:lpstr>Выдра</vt:lpstr>
      <vt:lpstr>     Некоторые сокращающийся в численности виды животных Сут-Хольского кожууна, занесенные в Красную Книгу   </vt:lpstr>
      <vt:lpstr>Горный гусь</vt:lpstr>
      <vt:lpstr>Филин</vt:lpstr>
      <vt:lpstr>Серый (Алтайский) сурок</vt:lpstr>
      <vt:lpstr>     Некоторые исчезающие животные Сут-Хольского кожууна, занесенные в Красную Книгу   </vt:lpstr>
      <vt:lpstr>Сухонос</vt:lpstr>
      <vt:lpstr>Бородач </vt:lpstr>
      <vt:lpstr>    В ходе написания работы мной были определены основные пути для сохранения и увеличения численности редких животных нашего кожууна, а именно:</vt:lpstr>
      <vt:lpstr>Заключение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Ондар</cp:lastModifiedBy>
  <cp:revision>53</cp:revision>
  <dcterms:created xsi:type="dcterms:W3CDTF">2012-01-31T08:27:03Z</dcterms:created>
  <dcterms:modified xsi:type="dcterms:W3CDTF">2014-09-22T10:57:17Z</dcterms:modified>
</cp:coreProperties>
</file>