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53403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FAE3F0-6515-431C-AFA1-3DEA20108FD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B44655-314F-4BB4-9EB4-B20EE99C73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2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285524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УРОК ПО МАТЕМАТИКЕ В 6 КЛАССЕ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Сложение и вычитание смешанных чисел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124744"/>
            <a:ext cx="6529406" cy="501762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УРОК СОСТАВИЛА УЧИТЕЛЬ МАТЕМАТИКИ 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МОБУ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СОШ №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19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КОРЕНОВСК, КРАНОДАРСКИЙ КРАЙ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КУЗНЕЦОВА ЛАРИСА ВИКТОРОВНА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3 УРОВЕНЬ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u="sng" dirty="0" smtClean="0">
                <a:solidFill>
                  <a:srgbClr val="663300"/>
                </a:solidFill>
              </a:rPr>
              <a:t>№1. ВЫЧИСЛИТЬ:</a:t>
            </a: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pPr algn="ctr"/>
            <a:r>
              <a:rPr lang="ru-RU" u="sng" dirty="0" smtClean="0">
                <a:solidFill>
                  <a:srgbClr val="663300"/>
                </a:solidFill>
              </a:rPr>
              <a:t>№ 2. РЕШИТЬ УРАВНЕНИЕ:</a:t>
            </a: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r>
              <a:rPr lang="ru-RU" dirty="0" smtClean="0">
                <a:solidFill>
                  <a:srgbClr val="663300"/>
                </a:solidFill>
              </a:rPr>
              <a:t>№ 3. ЗАПИШИТЕ  ТРИ ЧИСЛА, КОТОРЫЕ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 БОЛЬШИЕ   </a:t>
            </a:r>
            <a:r>
              <a:rPr lang="ru-RU" dirty="0" smtClean="0"/>
              <a:t>3</a:t>
            </a:r>
            <a:endParaRPr lang="ru-RU" dirty="0" smtClean="0">
              <a:solidFill>
                <a:srgbClr val="663300"/>
              </a:solidFill>
            </a:endParaRPr>
          </a:p>
          <a:p>
            <a:r>
              <a:rPr lang="ru-RU" dirty="0" smtClean="0">
                <a:solidFill>
                  <a:srgbClr val="663300"/>
                </a:solidFill>
              </a:rPr>
              <a:t>И  МЕНЬШИЕ       .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95772" y="2366954"/>
            <a:ext cx="2571768" cy="699672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571876"/>
            <a:ext cx="1785950" cy="557214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786322"/>
            <a:ext cx="357190" cy="514354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429132"/>
            <a:ext cx="214711" cy="40682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80975" cy="342900"/>
          </a:xfrm>
          <a:prstGeom prst="rect">
            <a:avLst/>
          </a:prstGeom>
          <a:noFill/>
        </p:spPr>
      </p:pic>
      <p:pic>
        <p:nvPicPr>
          <p:cNvPr id="17" name="Picture 6" descr="как решить задачу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7" y="4786322"/>
            <a:ext cx="2857520" cy="1785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РЕШЕНИЯ 1 УРОВНЯ</a:t>
            </a:r>
            <a:endParaRPr lang="ru-RU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357298"/>
            <a:ext cx="7458100" cy="5017624"/>
          </a:xfrm>
        </p:spPr>
        <p:txBody>
          <a:bodyPr/>
          <a:lstStyle/>
          <a:p>
            <a:pPr algn="ctr"/>
            <a:endParaRPr lang="ru-RU" dirty="0" smtClean="0"/>
          </a:p>
          <a:p>
            <a:r>
              <a:rPr lang="ru-RU" b="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</a:rPr>
              <a:t>№1.</a:t>
            </a:r>
            <a:endParaRPr lang="ru-RU" dirty="0" smtClean="0">
              <a:solidFill>
                <a:srgbClr val="66330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lvl="0"/>
            <a:r>
              <a:rPr lang="ru-RU" b="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</a:rPr>
              <a:t>№2. а)</a:t>
            </a:r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sz="2800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571612"/>
            <a:ext cx="3929090" cy="662903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357430"/>
            <a:ext cx="3429024" cy="71438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143248"/>
            <a:ext cx="3143272" cy="571504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929066"/>
            <a:ext cx="1000132" cy="500066"/>
          </a:xfrm>
          <a:prstGeom prst="rect">
            <a:avLst/>
          </a:prstGeom>
          <a:noFill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643446"/>
            <a:ext cx="1000132" cy="500066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357826"/>
            <a:ext cx="714380" cy="500066"/>
          </a:xfrm>
          <a:prstGeom prst="rect">
            <a:avLst/>
          </a:prstGeom>
          <a:noFill/>
        </p:spPr>
      </p:pic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929066"/>
            <a:ext cx="1746262" cy="571504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525385"/>
            <a:ext cx="1404941" cy="532399"/>
          </a:xfrm>
          <a:prstGeom prst="rect">
            <a:avLst/>
          </a:prstGeom>
          <a:noFill/>
        </p:spPr>
      </p:pic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3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143512"/>
            <a:ext cx="752477" cy="552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РЕШЕНИЯ 2 УРОВНЯ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143248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663300"/>
                </a:solidFill>
              </a:rPr>
              <a:t>№2.</a:t>
            </a:r>
            <a:r>
              <a:rPr lang="ru-RU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747322"/>
            <a:ext cx="785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663300"/>
                </a:solidFill>
              </a:rPr>
              <a:t>№1.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785926"/>
            <a:ext cx="3929090" cy="785818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643182"/>
            <a:ext cx="1143008" cy="500066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643182"/>
            <a:ext cx="2000264" cy="500066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714620"/>
            <a:ext cx="146604" cy="309498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143248"/>
            <a:ext cx="2905145" cy="428628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714752"/>
            <a:ext cx="1214446" cy="571504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357694"/>
            <a:ext cx="1357322" cy="714380"/>
          </a:xfrm>
          <a:prstGeom prst="rect">
            <a:avLst/>
          </a:prstGeom>
          <a:noFill/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000636"/>
            <a:ext cx="857250" cy="642942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1214414" y="5643578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653403"/>
                </a:solidFill>
              </a:rPr>
              <a:t>№</a:t>
            </a:r>
            <a:r>
              <a:rPr lang="en-US" dirty="0" smtClean="0">
                <a:solidFill>
                  <a:srgbClr val="653403"/>
                </a:solidFill>
              </a:rPr>
              <a:t>3</a:t>
            </a:r>
            <a:r>
              <a:rPr lang="ru-RU" dirty="0" smtClean="0">
                <a:solidFill>
                  <a:srgbClr val="653403"/>
                </a:solidFill>
              </a:rPr>
              <a:t>. 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643578"/>
            <a:ext cx="3143272" cy="928694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РЕШЕНИЯ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 УРОВНЯ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663300"/>
                </a:solidFill>
              </a:rPr>
              <a:t>№1. </a:t>
            </a:r>
          </a:p>
          <a:p>
            <a:endParaRPr lang="ru-RU" dirty="0" smtClean="0"/>
          </a:p>
          <a:p>
            <a:r>
              <a:rPr lang="ru-RU" dirty="0" smtClean="0"/>
              <a:t>№2.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№3.  </a:t>
            </a:r>
          </a:p>
          <a:p>
            <a:endParaRPr lang="ru-RU" dirty="0" smtClean="0"/>
          </a:p>
          <a:p>
            <a:r>
              <a:rPr lang="ru-RU" dirty="0" smtClean="0"/>
              <a:t>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571612"/>
            <a:ext cx="3524250" cy="857256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286124"/>
            <a:ext cx="1285884" cy="642942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428868"/>
            <a:ext cx="1285884" cy="857256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929066"/>
            <a:ext cx="857256" cy="642942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572008"/>
            <a:ext cx="3357586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КОМПЕТЕНТНО – ОРИЕНТИРОВАННОЕ ЗАДАНИЕ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357298"/>
            <a:ext cx="7243786" cy="501762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lnSpc>
                <a:spcPct val="170000"/>
              </a:lnSpc>
            </a:pPr>
            <a:r>
              <a:rPr lang="ru-RU" dirty="0" smtClean="0">
                <a:solidFill>
                  <a:srgbClr val="663300"/>
                </a:solidFill>
              </a:rPr>
              <a:t>  А) Прочитайте внимательно тексты, выберите ту информацию, которая соответствует теме «Сложение и вычитание смешанных чисел» и объясните выбор.</a:t>
            </a:r>
          </a:p>
          <a:p>
            <a:pPr marL="342900" indent="-342900">
              <a:lnSpc>
                <a:spcPct val="160000"/>
              </a:lnSpc>
              <a:buAutoNum type="arabicPeriod"/>
            </a:pPr>
            <a:r>
              <a:rPr lang="ru-RU" dirty="0" smtClean="0">
                <a:solidFill>
                  <a:srgbClr val="663300"/>
                </a:solidFill>
              </a:rPr>
              <a:t>Два тракториста вспахали 12, 32 га земли, причем один из них вспахивает в 1,2 раза меньше другого.  Сколько гектаров земли они вспахали вместе?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663300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rgbClr val="663300"/>
                </a:solidFill>
              </a:rPr>
              <a:t>Теплоход по течению реки проходит              км за 1 час. Скорость течения           км за час. Найдите скорость теплохода против течения.</a:t>
            </a: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663300"/>
              </a:solidFill>
            </a:endParaRPr>
          </a:p>
          <a:p>
            <a:pPr marL="342900" indent="-342900">
              <a:lnSpc>
                <a:spcPct val="160000"/>
              </a:lnSpc>
              <a:buAutoNum type="arabicPeriod"/>
            </a:pPr>
            <a:r>
              <a:rPr lang="ru-RU" dirty="0" smtClean="0">
                <a:solidFill>
                  <a:srgbClr val="663300"/>
                </a:solidFill>
              </a:rPr>
              <a:t>Арбуз весит 2кг и еще столько, сколько весит        этого арбуза. </a:t>
            </a:r>
            <a:endParaRPr lang="ru-RU" dirty="0" smtClean="0">
              <a:solidFill>
                <a:srgbClr val="663300"/>
              </a:solidFill>
            </a:endParaRPr>
          </a:p>
          <a:p>
            <a:pPr marL="342900" indent="-342900">
              <a:lnSpc>
                <a:spcPct val="160000"/>
              </a:lnSpc>
              <a:buAutoNum type="arabicPeriod"/>
            </a:pPr>
            <a:r>
              <a:rPr lang="ru-RU" dirty="0" smtClean="0">
                <a:solidFill>
                  <a:srgbClr val="663300"/>
                </a:solidFill>
              </a:rPr>
              <a:t>Сколько </a:t>
            </a:r>
            <a:r>
              <a:rPr lang="ru-RU" dirty="0" smtClean="0">
                <a:solidFill>
                  <a:srgbClr val="663300"/>
                </a:solidFill>
              </a:rPr>
              <a:t>весит арбуз?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000504"/>
            <a:ext cx="428628" cy="428628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286257"/>
            <a:ext cx="333377" cy="500065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9" y="5143512"/>
            <a:ext cx="114657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 ГРУППЕ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7000924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663300"/>
                </a:solidFill>
              </a:rPr>
              <a:t>ОБСУДИТЬ УСЛОВИЕ ВЫБРАННОЙ ЗАДАЧИ,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663300"/>
                </a:solidFill>
              </a:rPr>
              <a:t>  СОСТАВИТЬ АЛГОРИТМ РЕШЕНИЯ,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663300"/>
                </a:solidFill>
              </a:rPr>
              <a:t> РЕШИТЬ ЗАДАЧУ С ПОЯСНЕНИЯМИ К РЕШЕНИЮ,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rgbClr val="663300"/>
                </a:solidFill>
              </a:rPr>
              <a:t> ДАТЬ ОТВЕТ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ДОМАШНЕЕ ЗАДАНИЕ </a:t>
            </a:r>
            <a:endParaRPr lang="ru-RU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663300"/>
                </a:solidFill>
              </a:rPr>
              <a:t>СОСТАВИТЬ И РЕШИТЬ ЗАДАЧУ, ИСПОЛЬЗУЯ СЛОЖЕНИЕ И ВЫЧИТАНИЕ СМЕШАННЫХ ЧИСЕЛ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429132"/>
            <a:ext cx="2876564" cy="20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СПАСИБО ЗА УРОК!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4" descr="рис 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428736"/>
            <a:ext cx="6429420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Цели урока:</a:t>
            </a:r>
            <a:endParaRPr lang="ru-RU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7315224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714488"/>
            <a:ext cx="7143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ru-RU" sz="2400" u="sng" dirty="0" smtClean="0">
                <a:solidFill>
                  <a:srgbClr val="663300"/>
                </a:solidFill>
              </a:rPr>
              <a:t>Образовательная:</a:t>
            </a:r>
            <a:r>
              <a:rPr lang="ru-RU" sz="2400" dirty="0" smtClean="0">
                <a:solidFill>
                  <a:srgbClr val="663300"/>
                </a:solidFill>
              </a:rPr>
              <a:t> закрепление вычислительных навыков при сложении и </a:t>
            </a:r>
            <a:r>
              <a:rPr lang="ru-RU" sz="2400" dirty="0" smtClean="0">
                <a:solidFill>
                  <a:srgbClr val="653403"/>
                </a:solidFill>
              </a:rPr>
              <a:t>вычитании смешанных чисел</a:t>
            </a:r>
          </a:p>
          <a:p>
            <a:pPr marL="609600" lvl="0" indent="-609600">
              <a:buFont typeface="Arial" pitchFamily="34" charset="0"/>
              <a:buChar char="•"/>
            </a:pPr>
            <a:r>
              <a:rPr lang="ru-RU" sz="2400" u="sng" dirty="0" smtClean="0">
                <a:solidFill>
                  <a:srgbClr val="653403"/>
                </a:solidFill>
              </a:rPr>
              <a:t>Развивающая:</a:t>
            </a:r>
            <a:r>
              <a:rPr lang="ru-RU" sz="2400" dirty="0" smtClean="0">
                <a:solidFill>
                  <a:srgbClr val="653403"/>
                </a:solidFill>
              </a:rPr>
              <a:t> продолжить развитие логического мышления, памяти, математической  речи, внимательности.</a:t>
            </a:r>
          </a:p>
          <a:p>
            <a:pPr marL="609600" lvl="0" indent="-609600">
              <a:buFont typeface="Arial" pitchFamily="34" charset="0"/>
              <a:buChar char="•"/>
            </a:pPr>
            <a:r>
              <a:rPr lang="ru-RU" sz="2400" u="sng" dirty="0" smtClean="0">
                <a:solidFill>
                  <a:srgbClr val="653403"/>
                </a:solidFill>
              </a:rPr>
              <a:t>Воспитательная:</a:t>
            </a:r>
            <a:r>
              <a:rPr lang="ru-RU" sz="2400" dirty="0" smtClean="0">
                <a:solidFill>
                  <a:srgbClr val="653403"/>
                </a:solidFill>
              </a:rPr>
              <a:t> воспитывать   чувство товарищества, взаимопомощи. 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663300"/>
                </a:solidFill>
              </a:rPr>
              <a:t>      </a:t>
            </a:r>
            <a:r>
              <a:rPr lang="ru-RU" dirty="0" smtClean="0">
                <a:solidFill>
                  <a:srgbClr val="663300"/>
                </a:solidFill>
              </a:rPr>
              <a:t>                                   </a:t>
            </a:r>
          </a:p>
          <a:p>
            <a:pPr marL="609600" indent="-60960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14" descr="i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43636" y="4857760"/>
            <a:ext cx="2580742" cy="180974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00013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Задачи</a:t>
            </a:r>
            <a:endParaRPr lang="ru-RU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7315224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857364"/>
            <a:ext cx="74295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663300"/>
                </a:solidFill>
              </a:rPr>
              <a:t>Повторить алгоритм сложения и вычитания смешанных чисел.</a:t>
            </a:r>
            <a:endParaRPr lang="en-US" sz="2200" dirty="0" smtClean="0">
              <a:solidFill>
                <a:srgbClr val="663300"/>
              </a:solidFill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663300"/>
                </a:solidFill>
              </a:rPr>
              <a:t>Применять алгоритм  сложения и вычитания смешанных чисел при решении </a:t>
            </a:r>
            <a:r>
              <a:rPr lang="ru-RU" sz="2200" dirty="0" err="1" smtClean="0">
                <a:solidFill>
                  <a:srgbClr val="663300"/>
                </a:solidFill>
              </a:rPr>
              <a:t>разноуровневых</a:t>
            </a:r>
            <a:r>
              <a:rPr lang="ru-RU" sz="2200" dirty="0" smtClean="0">
                <a:solidFill>
                  <a:srgbClr val="663300"/>
                </a:solidFill>
              </a:rPr>
              <a:t> задач.</a:t>
            </a:r>
            <a:endParaRPr lang="en-US" sz="2200" dirty="0" smtClean="0">
              <a:solidFill>
                <a:srgbClr val="663300"/>
              </a:solidFill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663300"/>
                </a:solidFill>
              </a:rPr>
              <a:t>Развивать речь, логическое мышление, внимательность</a:t>
            </a:r>
            <a:endParaRPr lang="en-US" sz="2200" dirty="0" smtClean="0">
              <a:solidFill>
                <a:srgbClr val="663300"/>
              </a:solidFill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663300"/>
                </a:solidFill>
              </a:rPr>
              <a:t>Прививать  познавательный интерес.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663300"/>
                </a:solidFill>
              </a:rPr>
              <a:t>Оказывать помощь в осуществлении само и взаимоконтроля</a:t>
            </a:r>
            <a:endParaRPr lang="ru-RU" sz="2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этапы урока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6338"/>
            <a:ext cx="45720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5" name="Picture 38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7540" y="4786322"/>
            <a:ext cx="1830387" cy="150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1643050"/>
            <a:ext cx="6286528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Организационный момент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Устная работа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Индивидуальная работа (с проверкой)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КОЗ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Домашнее задание                               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Рефлексия 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Подведение итогов 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sz="2220" dirty="0" smtClean="0">
                <a:solidFill>
                  <a:schemeClr val="accent2">
                    <a:lumMod val="75000"/>
                  </a:schemeClr>
                </a:solidFill>
              </a:rPr>
              <a:t>Анализ результатов работы учащихся</a:t>
            </a:r>
            <a:endParaRPr lang="ru-RU" sz="222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Алгоритм сложения смешанных чисел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ru-RU" dirty="0" smtClean="0"/>
          </a:p>
          <a:p>
            <a:r>
              <a:rPr lang="ru-RU" u="sng" dirty="0" smtClean="0">
                <a:solidFill>
                  <a:srgbClr val="663300"/>
                </a:solidFill>
              </a:rPr>
              <a:t>ЧТОБЫ СЛОЖИТЬ СМЕШАННЫЕ ЧИСЛА,НАДО:</a:t>
            </a:r>
          </a:p>
          <a:p>
            <a:endParaRPr lang="ru-RU" dirty="0" smtClean="0">
              <a:solidFill>
                <a:srgbClr val="6633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663300"/>
                </a:solidFill>
              </a:rPr>
              <a:t> ПРИВЕСТИ ДРОБНЫЕ ЧАСТИ ЭТИХ ЧИСЕЛ К НАИМЕНЬШЕМУ ОБЩЕМУ ЗНАМЕНАТЕЛЮ;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6633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663300"/>
                </a:solidFill>
              </a:rPr>
              <a:t>ОТДЕЛЬНО ВЫПОЛНИТЬ СЛОЖЕНИЕ ЦЕЛЫХ ЧАСТЕЙ И ОТДЕЛЬНО – ДРОБНЫХ ЧАСТЕЙ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6633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663300"/>
                </a:solidFill>
              </a:rPr>
              <a:t>ЕСЛИ ПРИ СЛОЖЕНИИ ДРОБНЫХ ЧАСТЕЙ ПОЛУЧИЛАСЬ НЕПРАВИЛЬНАЯ ДРОБЬ,ВЫДЕЛИТЬ ЦЕЛУЮ ЧАСТЬ 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ИЗ ЭТОЙ ДРОБИ И ПРИБАВИТЬ ЕЕ К ПОЛУЧЕННОЙ ЦЕЛОЙ ЧАСТИ</a:t>
            </a:r>
          </a:p>
          <a:p>
            <a:endParaRPr lang="ru-RU" dirty="0" smtClean="0">
              <a:solidFill>
                <a:srgbClr val="6633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4" descr="вопрос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7" y="3929066"/>
            <a:ext cx="1962135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Алгоритм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вычитания смешанных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чисел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rgbClr val="663300"/>
                </a:solidFill>
              </a:rPr>
              <a:t>ЕСЛИ ДРОБНАЯ ЧАСТЬ УМЕНЬШАЕМОГО МЕНЬШЕ ДРОБНОЙ ЧАСТИ ВЫЧИТАЕМОГО, ТО НАДО ПРЕВРАТИТЬ ЕЕ В НЕПРАВИЛЬНУЮ ДРОБЬ, УМЕНЬШИВ НА ЕДИНИЦУ ЦЕЛУЮ ЧАСТЬ;</a:t>
            </a:r>
          </a:p>
          <a:p>
            <a:pPr>
              <a:buFont typeface="Arial" pitchFamily="34" charset="0"/>
              <a:buChar char="•"/>
            </a:pPr>
            <a:endParaRPr lang="ru-RU" b="0" dirty="0" smtClean="0">
              <a:solidFill>
                <a:srgbClr val="6633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0" dirty="0" smtClean="0">
                <a:solidFill>
                  <a:srgbClr val="663300"/>
                </a:solidFill>
              </a:rPr>
              <a:t>ОТДЕЛЬНО ВЫПОЛНИТЬ ВЫЧИТАНИЕ ЦЕЛЫХ ЧАСТЕЙ И ОТДЕЛЬНО ДРОБНЫХ ЧАСТЕЙ</a:t>
            </a:r>
          </a:p>
          <a:p>
            <a:pPr>
              <a:buFont typeface="Wingdings" pitchFamily="2" charset="2"/>
              <a:buChar char="Ø"/>
            </a:pPr>
            <a:endParaRPr lang="ru-RU" b="0" dirty="0" smtClean="0">
              <a:solidFill>
                <a:srgbClr val="6633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0" dirty="0" smtClean="0">
                <a:solidFill>
                  <a:srgbClr val="663300"/>
                </a:solidFill>
              </a:rPr>
              <a:t>РЕЗУЛЬТАТЫ СЛОЖИТЬ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00175"/>
            <a:ext cx="6500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663300"/>
                </a:solidFill>
              </a:rPr>
              <a:t>ЧТОБЫ СЛОЖИТЬ СМЕШАННЫЕ ЧИСЛА,НАДО:</a:t>
            </a:r>
          </a:p>
        </p:txBody>
      </p:sp>
      <p:pic>
        <p:nvPicPr>
          <p:cNvPr id="5" name="Picture 4" descr="вопрос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7" y="4071942"/>
            <a:ext cx="1962135" cy="24288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28794" y="1928802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</a:rPr>
              <a:t>ПРИВЕСТИ ДРОБНЫЕ ЧАСТИ ЭТИХ ЧИСЕЛ К НАИМЕНЬШЕМУ ОБЩЕМУ ЗНАМЕНАТЕЛЮ;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2">
                    <a:lumMod val="75000"/>
                  </a:schemeClr>
                </a:solidFill>
              </a:rPr>
              <a:t>НАЙДИ НЕИЗВЕСТНОЕ ЧИСЛО</a:t>
            </a:r>
            <a:endParaRPr lang="ru-RU" sz="32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</a:endParaRPr>
          </a:p>
          <a:p>
            <a:r>
              <a:rPr lang="ru-RU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                                                  + 7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500438"/>
            <a:ext cx="448867" cy="642942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800317"/>
            <a:ext cx="571504" cy="450059"/>
          </a:xfrm>
          <a:prstGeom prst="rect">
            <a:avLst/>
          </a:prstGeom>
          <a:noFill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3" y="4071942"/>
            <a:ext cx="428628" cy="500066"/>
          </a:xfrm>
          <a:prstGeom prst="rect">
            <a:avLst/>
          </a:prstGeom>
          <a:noFill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929066"/>
            <a:ext cx="394789" cy="357190"/>
          </a:xfrm>
          <a:prstGeom prst="rect">
            <a:avLst/>
          </a:prstGeom>
          <a:noFill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500570"/>
            <a:ext cx="548218" cy="400051"/>
          </a:xfrm>
          <a:prstGeom prst="rect">
            <a:avLst/>
          </a:prstGeom>
          <a:noFill/>
        </p:spPr>
      </p:pic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429124" y="3500438"/>
            <a:ext cx="571504" cy="1000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400" u="sng" dirty="0" smtClean="0"/>
          </a:p>
          <a:p>
            <a:pPr algn="ctr"/>
            <a:endParaRPr lang="ru-RU" dirty="0" smtClean="0"/>
          </a:p>
        </p:txBody>
      </p:sp>
      <p:sp>
        <p:nvSpPr>
          <p:cNvPr id="2081" name="Oval 33"/>
          <p:cNvSpPr>
            <a:spLocks noChangeArrowheads="1"/>
          </p:cNvSpPr>
          <p:nvPr/>
        </p:nvSpPr>
        <p:spPr bwMode="auto">
          <a:xfrm rot="-5547207">
            <a:off x="4429056" y="2151873"/>
            <a:ext cx="580040" cy="8484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 rot="-5547207">
            <a:off x="5648021" y="2945014"/>
            <a:ext cx="500063" cy="77402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 rot="-5547207">
            <a:off x="5576584" y="4165616"/>
            <a:ext cx="500063" cy="77402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 rot="-5547207">
            <a:off x="4322221" y="4842493"/>
            <a:ext cx="500063" cy="8523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?</a:t>
            </a:r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 rot="-5547207">
            <a:off x="2963372" y="3912337"/>
            <a:ext cx="500063" cy="85543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?</a:t>
            </a:r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 rot="-5547207">
            <a:off x="2999025" y="2803486"/>
            <a:ext cx="500062" cy="7840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?</a:t>
            </a:r>
          </a:p>
        </p:txBody>
      </p:sp>
      <p:sp>
        <p:nvSpPr>
          <p:cNvPr id="2076" name="AutoShape 28"/>
          <p:cNvSpPr>
            <a:spLocks noChangeShapeType="1"/>
          </p:cNvSpPr>
          <p:nvPr/>
        </p:nvSpPr>
        <p:spPr bwMode="auto">
          <a:xfrm flipV="1">
            <a:off x="5000628" y="3357562"/>
            <a:ext cx="531813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0" name="AutoShape 32"/>
          <p:cNvSpPr>
            <a:spLocks noChangeShapeType="1"/>
          </p:cNvSpPr>
          <p:nvPr/>
        </p:nvSpPr>
        <p:spPr bwMode="auto">
          <a:xfrm flipH="1" flipV="1">
            <a:off x="4689155" y="2786057"/>
            <a:ext cx="45719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7" name="AutoShape 29"/>
          <p:cNvSpPr>
            <a:spLocks noChangeShapeType="1"/>
          </p:cNvSpPr>
          <p:nvPr/>
        </p:nvSpPr>
        <p:spPr bwMode="auto">
          <a:xfrm flipV="1">
            <a:off x="4643438" y="4429132"/>
            <a:ext cx="71438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8" name="AutoShape 30"/>
          <p:cNvSpPr>
            <a:spLocks noChangeShapeType="1"/>
          </p:cNvSpPr>
          <p:nvPr/>
        </p:nvSpPr>
        <p:spPr bwMode="auto">
          <a:xfrm>
            <a:off x="5000628" y="4000504"/>
            <a:ext cx="500066" cy="3571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>
            <a:off x="3597587" y="3214686"/>
            <a:ext cx="760099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AutoShape 19"/>
          <p:cNvSpPr>
            <a:spLocks noChangeShapeType="1"/>
          </p:cNvSpPr>
          <p:nvPr/>
        </p:nvSpPr>
        <p:spPr bwMode="auto">
          <a:xfrm flipV="1">
            <a:off x="3500430" y="4000504"/>
            <a:ext cx="857256" cy="1428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+ 7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1671251"/>
            <a:ext cx="20890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2066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285720" y="24288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1928794" y="3929066"/>
            <a:ext cx="1071563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6" name="Picture 5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2786058"/>
            <a:ext cx="527719" cy="467409"/>
          </a:xfrm>
          <a:prstGeom prst="rect">
            <a:avLst/>
          </a:prstGeom>
          <a:noFill/>
        </p:spPr>
      </p:pic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1" y="3652838"/>
            <a:ext cx="357191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1 УРОВЕНЬ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529406" cy="50176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u="sng" dirty="0" smtClean="0">
                <a:solidFill>
                  <a:srgbClr val="663300"/>
                </a:solidFill>
              </a:rPr>
              <a:t>№1.ВЫПОЛНИТЬ ДЕЙСТВИЯ: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а)                               б)                      в)</a:t>
            </a:r>
          </a:p>
          <a:p>
            <a:endParaRPr lang="ru-RU" dirty="0" smtClean="0">
              <a:solidFill>
                <a:srgbClr val="663300"/>
              </a:solidFill>
            </a:endParaRPr>
          </a:p>
          <a:p>
            <a:endParaRPr lang="ru-RU" dirty="0" smtClean="0">
              <a:solidFill>
                <a:srgbClr val="663300"/>
              </a:solidFill>
            </a:endParaRPr>
          </a:p>
          <a:p>
            <a:pPr algn="ctr"/>
            <a:r>
              <a:rPr lang="ru-RU" u="sng" dirty="0" smtClean="0">
                <a:solidFill>
                  <a:srgbClr val="663300"/>
                </a:solidFill>
              </a:rPr>
              <a:t>№2. РЕШИТЬ  УРАВНЕНИЯ: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  а)                                       б)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428868"/>
            <a:ext cx="1000132" cy="85725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428868"/>
            <a:ext cx="928694" cy="92869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500306"/>
            <a:ext cx="928694" cy="928694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786190"/>
            <a:ext cx="1428760" cy="1000132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857628"/>
            <a:ext cx="157163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2 УРОВЕНЬ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500174"/>
            <a:ext cx="6786610" cy="501762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u="sng" dirty="0" smtClean="0">
                <a:solidFill>
                  <a:srgbClr val="663300"/>
                </a:solidFill>
              </a:rPr>
              <a:t>№1</a:t>
            </a:r>
            <a:r>
              <a:rPr lang="en-US" u="sng" dirty="0" smtClean="0">
                <a:solidFill>
                  <a:srgbClr val="663300"/>
                </a:solidFill>
              </a:rPr>
              <a:t> </a:t>
            </a:r>
            <a:r>
              <a:rPr lang="ru-RU" u="sng" dirty="0" smtClean="0">
                <a:solidFill>
                  <a:srgbClr val="663300"/>
                </a:solidFill>
              </a:rPr>
              <a:t>ВЫЧИСЛИТЬ: </a:t>
            </a:r>
          </a:p>
          <a:p>
            <a:endParaRPr lang="ru-RU" u="sng" dirty="0" smtClean="0">
              <a:solidFill>
                <a:srgbClr val="663300"/>
              </a:solidFill>
            </a:endParaRPr>
          </a:p>
          <a:p>
            <a:r>
              <a:rPr lang="ru-RU" dirty="0" smtClean="0">
                <a:solidFill>
                  <a:srgbClr val="663300"/>
                </a:solidFill>
              </a:rPr>
              <a:t>а)                                    б)</a:t>
            </a:r>
          </a:p>
          <a:p>
            <a:endParaRPr lang="ru-RU" dirty="0" smtClean="0">
              <a:solidFill>
                <a:srgbClr val="663300"/>
              </a:solidFill>
            </a:endParaRPr>
          </a:p>
          <a:p>
            <a:pPr algn="ctr"/>
            <a:r>
              <a:rPr lang="ru-RU" sz="2400" u="sng" dirty="0" smtClean="0">
                <a:solidFill>
                  <a:srgbClr val="663300"/>
                </a:solidFill>
              </a:rPr>
              <a:t>№ 2. Решить уравнение:</a:t>
            </a: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pPr algn="ctr"/>
            <a:endParaRPr lang="ru-RU" dirty="0" smtClean="0">
              <a:solidFill>
                <a:srgbClr val="663300"/>
              </a:solidFill>
            </a:endParaRPr>
          </a:p>
          <a:p>
            <a:r>
              <a:rPr lang="ru-RU" sz="2400" dirty="0" smtClean="0">
                <a:solidFill>
                  <a:srgbClr val="663300"/>
                </a:solidFill>
              </a:rPr>
              <a:t>    </a:t>
            </a:r>
            <a:r>
              <a:rPr lang="ru-RU" sz="2400" u="sng" dirty="0" smtClean="0">
                <a:solidFill>
                  <a:srgbClr val="663300"/>
                </a:solidFill>
              </a:rPr>
              <a:t> №3. Найдите четыре дроби, большие </a:t>
            </a:r>
          </a:p>
          <a:p>
            <a:endParaRPr lang="ru-RU" dirty="0" smtClean="0">
              <a:solidFill>
                <a:srgbClr val="663300"/>
              </a:solidFill>
            </a:endParaRPr>
          </a:p>
          <a:p>
            <a:pPr algn="ctr"/>
            <a:r>
              <a:rPr lang="ru-RU" dirty="0" smtClean="0">
                <a:solidFill>
                  <a:srgbClr val="663300"/>
                </a:solidFill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571744"/>
            <a:ext cx="1571636" cy="64294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500306"/>
            <a:ext cx="1071570" cy="71438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714752"/>
            <a:ext cx="3000396" cy="642942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143512"/>
            <a:ext cx="1500198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501</Words>
  <Application>Microsoft Office PowerPoint</Application>
  <PresentationFormat>Экран (4:3)</PresentationFormat>
  <Paragraphs>260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Schoolbook</vt:lpstr>
      <vt:lpstr>Times New Roman</vt:lpstr>
      <vt:lpstr>Wingdings</vt:lpstr>
      <vt:lpstr>Wingdings 2</vt:lpstr>
      <vt:lpstr>Эркер</vt:lpstr>
      <vt:lpstr>УРОК ПО МАТЕМАТИКЕ В 6 КЛАССЕ Сложение и вычитание смешанных чисел</vt:lpstr>
      <vt:lpstr>Цели урока:</vt:lpstr>
      <vt:lpstr>Задачи</vt:lpstr>
      <vt:lpstr>этапы урока</vt:lpstr>
      <vt:lpstr>Алгоритм сложения смешанных чисел</vt:lpstr>
      <vt:lpstr>Алгоритм вычитания смешанных чисел</vt:lpstr>
      <vt:lpstr>НАЙДИ НЕИЗВЕСТНОЕ ЧИСЛО</vt:lpstr>
      <vt:lpstr>1 УРОВЕНЬ</vt:lpstr>
      <vt:lpstr>2 УРОВЕНЬ</vt:lpstr>
      <vt:lpstr>3 УРОВЕНЬ</vt:lpstr>
      <vt:lpstr>РЕШЕНИЯ 1 УРОВНЯ</vt:lpstr>
      <vt:lpstr>РЕШЕНИЯ 2 УРОВНЯ</vt:lpstr>
      <vt:lpstr>РЕШЕНИЯ 3 УРОВНЯ</vt:lpstr>
      <vt:lpstr>КОМПЕТЕНТНО – ОРИЕНТИРОВАННОЕ ЗАДАНИЕ</vt:lpstr>
      <vt:lpstr>В ГРУППЕ</vt:lpstr>
      <vt:lpstr>ДОМАШНЕЕ ЗАДАНИЕ </vt:lpstr>
      <vt:lpstr>СПАСИБО ЗА УРОК!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действия с обыкновенными дробями</dc:title>
  <dc:creator>Admin</dc:creator>
  <cp:lastModifiedBy>Николай</cp:lastModifiedBy>
  <cp:revision>45</cp:revision>
  <dcterms:created xsi:type="dcterms:W3CDTF">2011-11-07T13:48:07Z</dcterms:created>
  <dcterms:modified xsi:type="dcterms:W3CDTF">2015-01-28T16:50:38Z</dcterms:modified>
</cp:coreProperties>
</file>