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4" r:id="rId2"/>
    <p:sldId id="272" r:id="rId3"/>
    <p:sldId id="257" r:id="rId4"/>
    <p:sldId id="258" r:id="rId5"/>
    <p:sldId id="262" r:id="rId6"/>
    <p:sldId id="263" r:id="rId7"/>
    <p:sldId id="259" r:id="rId8"/>
    <p:sldId id="260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A01DC-3337-4E32-AA6F-2C1C7A97FEC5}" type="datetimeFigureOut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50704-70BF-4778-B88F-AD55C5AE0E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FB7FE-F542-46A3-A6A5-679A495D9868}" type="datetimeFigureOut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88C58-089B-4EFA-9E12-1F04C39CE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D0BDC-4F84-42F2-9EC6-82F343FF1BAA}" type="datetimeFigureOut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BE983-14BC-49AC-B49B-E779F13829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84F50-D83B-4806-BC30-75279A0DE41A}" type="datetimeFigureOut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B4CA5-62C2-4B51-B387-9FF3847AAB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515B5-78D0-4EA1-98D7-D4802E5D2C99}" type="datetimeFigureOut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DF9BC-C2D0-478C-BCE8-7D802F554A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DF049-D2AF-42AC-8619-B4E69BB93441}" type="datetimeFigureOut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19E4B-6081-484D-A71F-731B25C20A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2D9BA-B69A-4967-AAFC-EDC6011B5DFF}" type="datetimeFigureOut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09274-CFA8-428A-BAA6-2EAA20410B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44C2C-AC1C-48A8-B6C0-1F4845FA51B8}" type="datetimeFigureOut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8F160-CCB6-42E2-96CA-E5DB71FCFE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3CE1F-9964-4ACD-B545-1F002C34F649}" type="datetimeFigureOut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D8FE5-BFB2-4B13-87FF-DE9FF991C1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3DD57-B49B-4FE5-80F2-253A0133F6CA}" type="datetimeFigureOut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9A1FA-9F46-4261-AAE4-D17A60819A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CC2AF-B35D-47FA-A8E1-341D90A79421}" type="datetimeFigureOut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C2537-2A8B-4B0C-9952-23F92EC933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AACAC5-677C-4D92-8511-397C67915D40}" type="datetimeFigureOut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928CAF-77F2-4611-BA8C-2DC44E1117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2" r:id="rId2"/>
    <p:sldLayoutId id="2147483801" r:id="rId3"/>
    <p:sldLayoutId id="2147483800" r:id="rId4"/>
    <p:sldLayoutId id="2147483799" r:id="rId5"/>
    <p:sldLayoutId id="2147483798" r:id="rId6"/>
    <p:sldLayoutId id="2147483797" r:id="rId7"/>
    <p:sldLayoutId id="2147483796" r:id="rId8"/>
    <p:sldLayoutId id="2147483795" r:id="rId9"/>
    <p:sldLayoutId id="2147483794" r:id="rId10"/>
    <p:sldLayoutId id="214748379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685800" y="692150"/>
            <a:ext cx="7772400" cy="4392613"/>
          </a:xfrm>
        </p:spPr>
        <p:txBody>
          <a:bodyPr/>
          <a:lstStyle/>
          <a:p>
            <a:r>
              <a:rPr lang="ru-RU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Понятие одночлена. Стандартный вид одночлена.</a:t>
            </a:r>
            <a:endParaRPr lang="ru-RU" sz="6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805488"/>
            <a:ext cx="6400800" cy="623908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Нейман Татьяна Павловна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физики и </a:t>
            </a:r>
            <a:r>
              <a:rPr lang="ru-RU" sz="56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математики</a:t>
            </a:r>
            <a:endParaRPr lang="en-US" sz="5600" b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«СОШ» </a:t>
            </a:r>
            <a:r>
              <a:rPr lang="ru-RU" sz="5600" b="1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пст</a:t>
            </a:r>
            <a:r>
              <a:rPr lang="ru-RU" sz="56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5600" b="1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Мадмас</a:t>
            </a:r>
            <a:endParaRPr lang="ru-RU" sz="5600" b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 г.</a:t>
            </a:r>
            <a:endParaRPr lang="ru-RU" sz="5600" b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250"/>
            <a:ext cx="7772400" cy="7921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Коэффициент и буквенная часть многочлена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188" y="1341438"/>
            <a:ext cx="7921625" cy="4824412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Определение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Числовой множитель одночлена, записанного в стандартном виде, называют </a:t>
            </a:r>
            <a:r>
              <a:rPr lang="ru-RU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коэффициентом  одночлена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коэффициент многочлена                                             </a:t>
            </a:r>
            <a:r>
              <a:rPr lang="ru-RU" sz="1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буквенная часть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22534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2500" y="1916113"/>
            <a:ext cx="574675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22536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638" y="1885950"/>
            <a:ext cx="1152525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Прямая со стрелкой 15"/>
          <p:cNvCxnSpPr/>
          <p:nvPr/>
        </p:nvCxnSpPr>
        <p:spPr>
          <a:xfrm flipV="1">
            <a:off x="1979613" y="3068638"/>
            <a:ext cx="1728787" cy="1081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 flipV="1">
            <a:off x="5003800" y="3068638"/>
            <a:ext cx="1800225" cy="1152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813"/>
            <a:ext cx="7772400" cy="863600"/>
          </a:xfrm>
        </p:spPr>
        <p:txBody>
          <a:bodyPr rtlCol="0"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Пример: </a:t>
            </a:r>
            <a:r>
              <a:rPr lang="ru-RU" sz="2400" b="1" dirty="0" smtClean="0">
                <a:latin typeface="+mn-lt"/>
              </a:rPr>
              <a:t>Приведите выражение к одночлену стандартного вида и укажите коэффициент и буквенную часть.</a:t>
            </a:r>
            <a:endParaRPr lang="ru-RU" sz="2400" b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1412875"/>
            <a:ext cx="8353425" cy="50403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Решение: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1)Перемножить все числовые  множители и поставить их произведение на первое место;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2)Перемножить все имеющиеся степени с одинаковым буквенным основанием;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2355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235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1989138"/>
            <a:ext cx="17621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513" y="1989138"/>
            <a:ext cx="27241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363" y="1989138"/>
            <a:ext cx="23336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2356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5825" y="1989138"/>
            <a:ext cx="1371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813"/>
            <a:ext cx="7772400" cy="1008062"/>
          </a:xfrm>
        </p:spPr>
        <p:txBody>
          <a:bodyPr rtlCol="0"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Упражнение: </a:t>
            </a:r>
            <a:r>
              <a:rPr lang="ru-RU" sz="2400" b="1" dirty="0" smtClean="0"/>
              <a:t>Приведите выражение к одночлену стандартного вида и укажите коэффициент и буквенную часть.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28775"/>
            <a:ext cx="6400800" cy="45370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2458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245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8538" y="2492375"/>
            <a:ext cx="40417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2458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8538" y="4076700"/>
            <a:ext cx="44037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algn="just"/>
            <a:r>
              <a:rPr lang="ru-RU" sz="3200" dirty="0" smtClean="0">
                <a:solidFill>
                  <a:schemeClr val="tx2"/>
                </a:solidFill>
              </a:rPr>
              <a:t>Самостоятельная работа: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Привести одночлен к стандартному виду.</a:t>
            </a:r>
            <a:endParaRPr lang="ru-RU" sz="3200" dirty="0" smtClean="0">
              <a:solidFill>
                <a:schemeClr val="tx2"/>
              </a:solidFill>
            </a:endParaRPr>
          </a:p>
        </p:txBody>
      </p:sp>
      <p:sp>
        <p:nvSpPr>
          <p:cNvPr id="2560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ru-RU" smtClean="0"/>
          </a:p>
          <a:p>
            <a:pPr algn="ctr">
              <a:buFont typeface="Arial" charset="0"/>
              <a:buNone/>
            </a:pPr>
            <a:endParaRPr lang="ru-RU" smtClean="0"/>
          </a:p>
          <a:p>
            <a:pPr algn="ctr">
              <a:buFont typeface="Arial" charset="0"/>
              <a:buNone/>
            </a:pPr>
            <a:r>
              <a:rPr lang="en-US" smtClean="0"/>
              <a:t>I </a:t>
            </a:r>
            <a:r>
              <a:rPr lang="ru-RU" smtClean="0"/>
              <a:t>вариант</a:t>
            </a:r>
          </a:p>
          <a:p>
            <a:pPr algn="ctr">
              <a:buFont typeface="Arial" charset="0"/>
              <a:buNone/>
            </a:pPr>
            <a:endParaRPr lang="ru-RU" smtClean="0"/>
          </a:p>
        </p:txBody>
      </p:sp>
      <p:sp>
        <p:nvSpPr>
          <p:cNvPr id="2560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ru-RU" smtClean="0"/>
          </a:p>
          <a:p>
            <a:pPr algn="ctr">
              <a:buFont typeface="Arial" charset="0"/>
              <a:buNone/>
            </a:pPr>
            <a:endParaRPr lang="ru-RU" smtClean="0"/>
          </a:p>
          <a:p>
            <a:pPr algn="ctr">
              <a:buFont typeface="Arial" charset="0"/>
              <a:buNone/>
            </a:pPr>
            <a:r>
              <a:rPr lang="en-US" smtClean="0"/>
              <a:t>II </a:t>
            </a:r>
            <a:r>
              <a:rPr lang="ru-RU" smtClean="0"/>
              <a:t>вариант</a:t>
            </a:r>
          </a:p>
        </p:txBody>
      </p:sp>
      <p:sp>
        <p:nvSpPr>
          <p:cNvPr id="2560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2560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3644900"/>
            <a:ext cx="294481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25608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9338" y="3573463"/>
            <a:ext cx="331946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25610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4941888"/>
            <a:ext cx="38687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25612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363" y="4941888"/>
            <a:ext cx="3973512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Проверим ответы  самостоятельной  работы.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6627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US" smtClean="0"/>
              <a:t>I </a:t>
            </a:r>
            <a:r>
              <a:rPr lang="ru-RU" smtClean="0"/>
              <a:t>вариант</a:t>
            </a:r>
          </a:p>
          <a:p>
            <a:pPr algn="ctr">
              <a:buFont typeface="Arial" charset="0"/>
              <a:buNone/>
            </a:pPr>
            <a:endParaRPr lang="ru-RU" smtClean="0"/>
          </a:p>
        </p:txBody>
      </p:sp>
      <p:sp>
        <p:nvSpPr>
          <p:cNvPr id="26628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US" smtClean="0"/>
              <a:t>II </a:t>
            </a:r>
            <a:r>
              <a:rPr lang="ru-RU" smtClean="0"/>
              <a:t>вариант</a:t>
            </a:r>
          </a:p>
          <a:p>
            <a:pPr algn="ctr">
              <a:buFont typeface="Arial" charset="0"/>
              <a:buNone/>
            </a:pPr>
            <a:endParaRPr lang="ru-RU" smtClean="0"/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26630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213" y="2565400"/>
            <a:ext cx="26797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26632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213" y="3789363"/>
            <a:ext cx="35052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26634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363" y="2565400"/>
            <a:ext cx="2303462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26636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3800" y="3789363"/>
            <a:ext cx="3876675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1075"/>
            <a:ext cx="7772400" cy="15843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Домашнее задание: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76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65400"/>
            <a:ext cx="6400800" cy="2232025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Стр. 89, </a:t>
            </a:r>
          </a:p>
          <a:p>
            <a:r>
              <a:rPr lang="ru-RU" smtClean="0">
                <a:solidFill>
                  <a:schemeClr val="tx1"/>
                </a:solidFill>
              </a:rPr>
              <a:t>№20.8 (б,в), №20.9 (а,в),</a:t>
            </a:r>
          </a:p>
          <a:p>
            <a:r>
              <a:rPr lang="ru-RU" smtClean="0">
                <a:solidFill>
                  <a:schemeClr val="tx1"/>
                </a:solidFill>
              </a:rPr>
              <a:t>Выучить алгоритм и определения.</a:t>
            </a:r>
          </a:p>
        </p:txBody>
      </p:sp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2765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575" y="2636838"/>
            <a:ext cx="57626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ctrTitle"/>
          </p:nvPr>
        </p:nvSpPr>
        <p:spPr>
          <a:xfrm>
            <a:off x="685800" y="476250"/>
            <a:ext cx="7772400" cy="1439863"/>
          </a:xfrm>
        </p:spPr>
        <p:txBody>
          <a:bodyPr/>
          <a:lstStyle/>
          <a:p>
            <a:r>
              <a:rPr lang="ru-RU" sz="6600" smtClean="0">
                <a:solidFill>
                  <a:srgbClr val="FF0000"/>
                </a:solidFill>
              </a:rPr>
              <a:t>Спасибо за урок!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60575"/>
            <a:ext cx="6400800" cy="35782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1844675"/>
            <a:ext cx="5818188" cy="394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7191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Повторение: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088" y="981075"/>
            <a:ext cx="7561262" cy="5184775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</a:rPr>
              <a:t>Алгебраическое выражение - запись, составленная из букв и чисел с помощью арифметических действий и скобок.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</a:rPr>
              <a:t> Свойства степеней с натуральным показателем.</a:t>
            </a:r>
          </a:p>
          <a:p>
            <a:pPr algn="just">
              <a:buFont typeface="Wingdings" pitchFamily="2" charset="2"/>
              <a:buChar char="Ø"/>
            </a:pPr>
            <a:endParaRPr lang="ru-RU" sz="20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ru-RU" sz="20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ru-RU" sz="20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ru-RU" sz="20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</a:rPr>
              <a:t>Вычислить применяя свойства степеней с натуральным показателем:</a:t>
            </a: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2988" y="2133600"/>
            <a:ext cx="7429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150" y="2133600"/>
            <a:ext cx="10191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2500" y="2133600"/>
            <a:ext cx="8667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538" y="2133600"/>
            <a:ext cx="10191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425" y="2133600"/>
            <a:ext cx="8191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588" y="2133600"/>
            <a:ext cx="9239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150" y="2852738"/>
            <a:ext cx="8953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775" y="2852738"/>
            <a:ext cx="1066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7900" y="2636838"/>
            <a:ext cx="333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725" y="2708275"/>
            <a:ext cx="9048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550" y="4292600"/>
            <a:ext cx="9810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cs typeface="Arial" charset="0"/>
            </a:endParaRPr>
          </a:p>
        </p:txBody>
      </p:sp>
      <p:sp>
        <p:nvSpPr>
          <p:cNvPr id="1436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4075" y="4292600"/>
            <a:ext cx="22574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64" name="Rectangle 26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cs typeface="Arial" charset="0"/>
            </a:endParaRPr>
          </a:p>
        </p:txBody>
      </p:sp>
      <p:sp>
        <p:nvSpPr>
          <p:cNvPr id="14365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550" y="4868863"/>
            <a:ext cx="6477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67" name="Rectangle 29"/>
          <p:cNvSpPr>
            <a:spLocks noChangeArrowheads="1"/>
          </p:cNvSpPr>
          <p:nvPr/>
        </p:nvSpPr>
        <p:spPr bwMode="auto">
          <a:xfrm>
            <a:off x="357158" y="857232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de-DE">
              <a:cs typeface="Arial" charset="0"/>
            </a:endParaRPr>
          </a:p>
        </p:txBody>
      </p:sp>
      <p:sp>
        <p:nvSpPr>
          <p:cNvPr id="14368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14369" name="Rectangle 32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cs typeface="Arial" charset="0"/>
            </a:endParaRPr>
          </a:p>
        </p:txBody>
      </p:sp>
      <p:sp>
        <p:nvSpPr>
          <p:cNvPr id="1437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150" y="5084763"/>
            <a:ext cx="23526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72" name="Rectangle 35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cs typeface="Arial" charset="0"/>
            </a:endParaRPr>
          </a:p>
        </p:txBody>
      </p:sp>
      <p:sp>
        <p:nvSpPr>
          <p:cNvPr id="1437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14374" name="Rectangle 38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cs typeface="Arial" charset="0"/>
            </a:endParaRPr>
          </a:p>
        </p:txBody>
      </p:sp>
      <p:sp>
        <p:nvSpPr>
          <p:cNvPr id="14375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1063" name="Picture 39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2988" y="5876925"/>
            <a:ext cx="21145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cs typeface="Arial" charset="0"/>
            </a:endParaRPr>
          </a:p>
        </p:txBody>
      </p:sp>
      <p:sp>
        <p:nvSpPr>
          <p:cNvPr id="14378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5661025"/>
            <a:ext cx="44196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ctrTitle"/>
          </p:nvPr>
        </p:nvSpPr>
        <p:spPr>
          <a:xfrm>
            <a:off x="381000" y="1341438"/>
            <a:ext cx="8458200" cy="4733925"/>
          </a:xfrm>
        </p:spPr>
        <p:txBody>
          <a:bodyPr/>
          <a:lstStyle/>
          <a:p>
            <a:endParaRPr lang="de-DE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88913"/>
            <a:ext cx="8458200" cy="11525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</a:rPr>
              <a:t>Цель нашего занятия:</a:t>
            </a:r>
            <a:endParaRPr lang="ru-RU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364" name="Прямоугольник 3"/>
          <p:cNvSpPr>
            <a:spLocks noChangeArrowheads="1"/>
          </p:cNvSpPr>
          <p:nvPr/>
        </p:nvSpPr>
        <p:spPr bwMode="auto">
          <a:xfrm>
            <a:off x="611188" y="2133600"/>
            <a:ext cx="8208962" cy="452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latin typeface="Calibri" pitchFamily="34" charset="0"/>
              </a:rPr>
              <a:t>-Познакомится   с понятием одночлена;</a:t>
            </a:r>
          </a:p>
          <a:p>
            <a:r>
              <a:rPr lang="ru-RU" sz="2400" b="1" dirty="0">
                <a:latin typeface="Calibri" pitchFamily="34" charset="0"/>
              </a:rPr>
              <a:t>-Выработать умение приводить  примеры одночленов ;</a:t>
            </a:r>
          </a:p>
          <a:p>
            <a:r>
              <a:rPr lang="ru-RU" sz="2400" b="1" dirty="0">
                <a:latin typeface="Calibri" pitchFamily="34" charset="0"/>
              </a:rPr>
              <a:t>-Определять , является ли выражение одночленом;</a:t>
            </a:r>
          </a:p>
          <a:p>
            <a:r>
              <a:rPr lang="ru-RU" sz="2400" b="1" dirty="0">
                <a:latin typeface="Calibri" pitchFamily="34" charset="0"/>
              </a:rPr>
              <a:t> -Познакомиться  с понятием «стандартный вид одночлена» ;</a:t>
            </a:r>
          </a:p>
          <a:p>
            <a:r>
              <a:rPr lang="ru-RU" sz="2400" b="1" dirty="0">
                <a:latin typeface="Calibri" pitchFamily="34" charset="0"/>
              </a:rPr>
              <a:t>-Ввести алгоритмом приведения одночлена к стандартному           виду;</a:t>
            </a:r>
          </a:p>
          <a:p>
            <a:pPr>
              <a:buFontTx/>
              <a:buChar char="-"/>
            </a:pPr>
            <a:r>
              <a:rPr lang="ru-RU" sz="2400" b="1" dirty="0">
                <a:latin typeface="Calibri" pitchFamily="34" charset="0"/>
              </a:rPr>
              <a:t> Указывать его коэффициент и буквенную часть. </a:t>
            </a:r>
          </a:p>
          <a:p>
            <a:pPr>
              <a:buFontTx/>
              <a:buChar char="-"/>
            </a:pPr>
            <a:r>
              <a:rPr lang="ru-RU" sz="2400" b="1" dirty="0">
                <a:latin typeface="Calibri" pitchFamily="34" charset="0"/>
              </a:rPr>
              <a:t>Выработать  практические навыки  применения   алгоритма  приведения одночлена к стандартному виду;</a:t>
            </a:r>
          </a:p>
          <a:p>
            <a:pPr>
              <a:buFontTx/>
              <a:buChar char="-"/>
            </a:pPr>
            <a:endParaRPr lang="ru-RU" sz="2400" b="1" dirty="0">
              <a:latin typeface="Calibri" pitchFamily="34" charset="0"/>
            </a:endParaRPr>
          </a:p>
          <a:p>
            <a:endParaRPr lang="ru-RU" sz="24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5032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Понятие одночлена.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908050"/>
            <a:ext cx="7775575" cy="5545138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u="sng" dirty="0" smtClean="0">
                <a:solidFill>
                  <a:schemeClr val="tx1"/>
                </a:solidFill>
              </a:rPr>
              <a:t>Определение</a:t>
            </a:r>
            <a:r>
              <a:rPr lang="ru-RU" sz="2400" dirty="0" smtClean="0">
                <a:solidFill>
                  <a:schemeClr val="tx1"/>
                </a:solidFill>
              </a:rPr>
              <a:t>: </a:t>
            </a:r>
            <a:r>
              <a:rPr lang="ru-RU" sz="2400" dirty="0" smtClean="0">
                <a:solidFill>
                  <a:srgbClr val="FF0000"/>
                </a:solidFill>
              </a:rPr>
              <a:t>Одночленом </a:t>
            </a:r>
            <a:r>
              <a:rPr lang="ru-RU" sz="2400" dirty="0" smtClean="0">
                <a:solidFill>
                  <a:schemeClr val="tx1"/>
                </a:solidFill>
              </a:rPr>
              <a:t>называют алгебраическое выражение, которое представляет собой произведение чисел и переменных, возведенных в степень с натуральным показателем.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Пример 1.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i="1" dirty="0" smtClean="0"/>
              <a:t>   </a:t>
            </a:r>
            <a:endParaRPr lang="ru-RU" sz="2000" dirty="0"/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/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Пример 2.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Пример 3. (</a:t>
            </a:r>
            <a:r>
              <a:rPr lang="ru-RU" sz="1600" dirty="0" smtClean="0">
                <a:solidFill>
                  <a:schemeClr val="tx1"/>
                </a:solidFill>
              </a:rPr>
              <a:t>алгебраические выражения, не являющиеся одночленами)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1639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16392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0113" y="2924175"/>
            <a:ext cx="72628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cs typeface="Arial" charset="0"/>
            </a:endParaRPr>
          </a:p>
        </p:txBody>
      </p:sp>
      <p:sp>
        <p:nvSpPr>
          <p:cNvPr id="1639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16395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088" y="4292600"/>
            <a:ext cx="72739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16397" name="Picture 1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350" y="5589588"/>
            <a:ext cx="59055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813"/>
            <a:ext cx="7772400" cy="1439862"/>
          </a:xfrm>
        </p:spPr>
        <p:txBody>
          <a:bodyPr rtlCol="0"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Пример 4. Как вы считаете: выражение             - одночлен или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нет? 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41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1773238"/>
            <a:ext cx="8280400" cy="4535487"/>
          </a:xfrm>
        </p:spPr>
        <p:txBody>
          <a:bodyPr/>
          <a:lstStyle/>
          <a:p>
            <a:pPr algn="just"/>
            <a:r>
              <a:rPr lang="ru-RU" sz="2400" smtClean="0">
                <a:solidFill>
                  <a:schemeClr val="tx1"/>
                </a:solidFill>
              </a:rPr>
              <a:t>Ведь оно похоже на выражение          ,которое фигурирует в числе выражений, не являющихся одночленами, и содержитв своей записи черту дроби.</a:t>
            </a:r>
          </a:p>
          <a:p>
            <a:pPr algn="just"/>
            <a:endParaRPr lang="ru-RU" sz="2400" smtClean="0">
              <a:solidFill>
                <a:schemeClr val="tx1"/>
              </a:solidFill>
            </a:endParaRPr>
          </a:p>
          <a:p>
            <a:pPr algn="just"/>
            <a:r>
              <a:rPr lang="ru-RU" sz="2400" smtClean="0">
                <a:solidFill>
                  <a:schemeClr val="tx1"/>
                </a:solidFill>
              </a:rPr>
              <a:t>Преобразуем выражение               к некоторому виду!</a:t>
            </a:r>
          </a:p>
          <a:p>
            <a:pPr algn="just"/>
            <a:endParaRPr lang="ru-RU" sz="2400" smtClean="0">
              <a:solidFill>
                <a:schemeClr val="tx1"/>
              </a:solidFill>
            </a:endParaRPr>
          </a:p>
          <a:p>
            <a:pPr algn="just"/>
            <a:endParaRPr lang="ru-RU" sz="2400" smtClean="0">
              <a:solidFill>
                <a:schemeClr val="tx1"/>
              </a:solidFill>
            </a:endParaRPr>
          </a:p>
          <a:p>
            <a:pPr algn="just"/>
            <a:endParaRPr lang="ru-RU" sz="2400" smtClean="0">
              <a:solidFill>
                <a:schemeClr val="tx1"/>
              </a:solidFill>
            </a:endParaRPr>
          </a:p>
          <a:p>
            <a:pPr algn="just"/>
            <a:r>
              <a:rPr lang="ru-RU" sz="2400" smtClean="0">
                <a:solidFill>
                  <a:schemeClr val="tx1"/>
                </a:solidFill>
              </a:rPr>
              <a:t>Выражение            нельзя привести к похожему виду.</a:t>
            </a:r>
          </a:p>
        </p:txBody>
      </p:sp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1741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404813"/>
            <a:ext cx="5143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cs typeface="Arial" charset="0"/>
            </a:endParaRPr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1741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825" y="1484313"/>
            <a:ext cx="3143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7" name="Rectangle 6"/>
          <p:cNvSpPr>
            <a:spLocks noChangeArrowheads="1"/>
          </p:cNvSpPr>
          <p:nvPr/>
        </p:nvSpPr>
        <p:spPr bwMode="auto">
          <a:xfrm>
            <a:off x="0" y="1247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cs typeface="Arial" charset="0"/>
            </a:endParaRPr>
          </a:p>
        </p:txBody>
      </p:sp>
      <p:pic>
        <p:nvPicPr>
          <p:cNvPr id="17418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0200" y="3284538"/>
            <a:ext cx="5143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17420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275" y="4365625"/>
            <a:ext cx="14668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1" name="Rectangle 9"/>
          <p:cNvSpPr>
            <a:spLocks noChangeArrowheads="1"/>
          </p:cNvSpPr>
          <p:nvPr/>
        </p:nvSpPr>
        <p:spPr bwMode="auto">
          <a:xfrm>
            <a:off x="0" y="1209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cs typeface="Arial" charset="0"/>
            </a:endParaRPr>
          </a:p>
        </p:txBody>
      </p:sp>
      <p:pic>
        <p:nvPicPr>
          <p:cNvPr id="1742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975" y="5013325"/>
            <a:ext cx="3143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250"/>
            <a:ext cx="7772400" cy="1008063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200" b="1" smtClean="0">
                <a:solidFill>
                  <a:srgbClr val="35353E"/>
                </a:solidFill>
                <a:latin typeface="Arial Unicode MS" pitchFamily="34" charset="-128"/>
              </a:rPr>
              <a:t>Пример 5. Какие из выражений являются одночленами</a:t>
            </a:r>
            <a:br>
              <a:rPr lang="ru-RU" sz="2200" b="1" smtClean="0">
                <a:solidFill>
                  <a:srgbClr val="35353E"/>
                </a:solidFill>
                <a:latin typeface="Arial Unicode MS" pitchFamily="34" charset="-128"/>
              </a:rPr>
            </a:br>
            <a:r>
              <a:rPr lang="ru-RU" sz="2200" b="1" smtClean="0">
                <a:solidFill>
                  <a:srgbClr val="35353E"/>
                </a:solidFill>
                <a:latin typeface="Arial Unicode MS" pitchFamily="34" charset="-128"/>
              </a:rPr>
              <a:t>        </a:t>
            </a:r>
            <a:br>
              <a:rPr lang="ru-RU" sz="2200" b="1" smtClean="0">
                <a:solidFill>
                  <a:srgbClr val="35353E"/>
                </a:solidFill>
                <a:latin typeface="Arial Unicode MS" pitchFamily="34" charset="-128"/>
              </a:rPr>
            </a:br>
            <a:r>
              <a:rPr lang="ru-RU" sz="2200" b="1" smtClean="0">
                <a:solidFill>
                  <a:srgbClr val="35353E"/>
                </a:solidFill>
                <a:latin typeface="Arial Unicode MS" pitchFamily="34" charset="-128"/>
              </a:rPr>
              <a:t>         или</a:t>
            </a:r>
            <a:r>
              <a:rPr lang="ru-RU" sz="2200" b="1" smtClean="0">
                <a:solidFill>
                  <a:srgbClr val="35353E"/>
                </a:solidFill>
              </a:rPr>
              <a:t>          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188" y="2133600"/>
            <a:ext cx="7777162" cy="35052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  - </a:t>
            </a:r>
            <a:r>
              <a:rPr lang="ru-RU" sz="2400" dirty="0" smtClean="0">
                <a:solidFill>
                  <a:schemeClr val="tx1"/>
                </a:solidFill>
              </a:rPr>
              <a:t>одночлен, его можно записать в виде           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       выражение         не является одночленом.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     </a:t>
            </a:r>
            <a:r>
              <a:rPr lang="ru-RU" sz="2400" dirty="0" smtClean="0">
                <a:solidFill>
                  <a:srgbClr val="FF0000"/>
                </a:solidFill>
              </a:rPr>
              <a:t>Термины в математике надо употреблять правильно!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</a:t>
            </a:r>
            <a:r>
              <a:rPr lang="ru-RU" sz="2400" dirty="0" smtClean="0"/>
              <a:t>- </a:t>
            </a:r>
            <a:r>
              <a:rPr lang="ru-RU" sz="2400" dirty="0" smtClean="0">
                <a:solidFill>
                  <a:srgbClr val="FF0000"/>
                </a:solidFill>
              </a:rPr>
              <a:t>одночлен          -   не является одночленом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1843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550" y="1052513"/>
            <a:ext cx="1809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0" y="12684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cs typeface="Arial" charset="0"/>
            </a:endParaRPr>
          </a:p>
        </p:txBody>
      </p:sp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1844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050" y="1052513"/>
            <a:ext cx="1809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1" name="Rectangle 6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cs typeface="Arial" charset="0"/>
            </a:endParaRP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450" y="2133600"/>
            <a:ext cx="1809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9925" y="2060575"/>
            <a:ext cx="4000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5" name="Rectangle 9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cs typeface="Arial" charset="0"/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6238" y="2997200"/>
            <a:ext cx="1809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7" name="Rectangle 3"/>
          <p:cNvSpPr>
            <a:spLocks noChangeArrowheads="1"/>
          </p:cNvSpPr>
          <p:nvPr/>
        </p:nvSpPr>
        <p:spPr bwMode="auto">
          <a:xfrm>
            <a:off x="152400" y="14208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cs typeface="Arial" charset="0"/>
            </a:endParaRPr>
          </a:p>
        </p:txBody>
      </p:sp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2988" y="4508500"/>
            <a:ext cx="1809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113" y="4437063"/>
            <a:ext cx="1809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813"/>
            <a:ext cx="7772400" cy="10795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1600" dirty="0" smtClean="0"/>
              <a:t>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Упражнение: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Выясните, является ли данное выражение одночленом.  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188" y="1484313"/>
            <a:ext cx="7993062" cy="49688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1946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6375" y="1773238"/>
            <a:ext cx="6048375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1946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813" y="3860800"/>
            <a:ext cx="6048375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9275"/>
            <a:ext cx="7772400" cy="3587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Стандартный вид одночлена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188" y="1052513"/>
            <a:ext cx="7921625" cy="4968875"/>
          </a:xfrm>
        </p:spPr>
        <p:txBody>
          <a:bodyPr/>
          <a:lstStyle/>
          <a:p>
            <a:r>
              <a:rPr lang="ru-RU" sz="2400" smtClean="0">
                <a:solidFill>
                  <a:schemeClr val="tx1"/>
                </a:solidFill>
              </a:rPr>
              <a:t>Рассмотрим одночлен </a:t>
            </a:r>
          </a:p>
          <a:p>
            <a:endParaRPr lang="ru-RU" sz="2400" smtClean="0">
              <a:solidFill>
                <a:schemeClr val="tx1"/>
              </a:solidFill>
            </a:endParaRPr>
          </a:p>
          <a:p>
            <a:pPr algn="l"/>
            <a:r>
              <a:rPr lang="ru-RU" sz="2400" smtClean="0">
                <a:solidFill>
                  <a:schemeClr val="tx1"/>
                </a:solidFill>
              </a:rPr>
              <a:t>              </a:t>
            </a:r>
          </a:p>
          <a:p>
            <a:pPr algn="l"/>
            <a:r>
              <a:rPr lang="ru-RU" sz="2400" smtClean="0">
                <a:solidFill>
                  <a:schemeClr val="tx1"/>
                </a:solidFill>
              </a:rPr>
              <a:t>         </a:t>
            </a:r>
          </a:p>
          <a:p>
            <a:endParaRPr lang="ru-RU" sz="2400" smtClean="0">
              <a:solidFill>
                <a:schemeClr val="tx1"/>
              </a:solidFill>
            </a:endParaRPr>
          </a:p>
          <a:p>
            <a:r>
              <a:rPr lang="ru-RU" sz="2400" smtClean="0">
                <a:solidFill>
                  <a:srgbClr val="FF0000"/>
                </a:solidFill>
              </a:rPr>
              <a:t>Мы с вами привели одночлен к стандартному виду!</a:t>
            </a:r>
          </a:p>
        </p:txBody>
      </p:sp>
      <p:sp>
        <p:nvSpPr>
          <p:cNvPr id="2048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513" y="1700213"/>
            <a:ext cx="14192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2048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8400" y="1700213"/>
            <a:ext cx="23812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7763" y="1844675"/>
            <a:ext cx="11144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350" y="4508500"/>
            <a:ext cx="233838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Прямая со стрелкой 15"/>
          <p:cNvCxnSpPr/>
          <p:nvPr/>
        </p:nvCxnSpPr>
        <p:spPr>
          <a:xfrm>
            <a:off x="3924300" y="5084763"/>
            <a:ext cx="15113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5963" y="4724400"/>
            <a:ext cx="1512887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350"/>
            <a:ext cx="7772400" cy="7207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Алгоритм приведения одночлена к стандартному           виду: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1125538"/>
            <a:ext cx="8064500" cy="5183187"/>
          </a:xfrm>
        </p:spPr>
        <p:txBody>
          <a:bodyPr rtlCol="0">
            <a:normAutofit fontScale="92500"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1)Перемножить все числовые  множители и поставить их произведение на первое место;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2)Перемножить все имеющиеся степени с одинаковым буквенным основанием;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3)Перемножить все имеющиеся степени с другим буквенным основанием и т. д.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Любой одночлен можно привести к стандартному виду!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</TotalTime>
  <Words>452</Words>
  <Application>Microsoft Office PowerPoint</Application>
  <PresentationFormat>Экран (4:3)</PresentationFormat>
  <Paragraphs>99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Понятие одночлена. Стандартный вид одночлена.</vt:lpstr>
      <vt:lpstr>Повторение:</vt:lpstr>
      <vt:lpstr>Слайд 3</vt:lpstr>
      <vt:lpstr>Понятие одночлена.</vt:lpstr>
      <vt:lpstr>Пример 4. Как вы считаете: выражение             - одночлен или   нет?  </vt:lpstr>
      <vt:lpstr>Пример 5. Какие из выражений являются одночленами                   или          .</vt:lpstr>
      <vt:lpstr> Упражнение: Выясните, является ли данное выражение одночленом.  </vt:lpstr>
      <vt:lpstr>Стандартный вид одночлена</vt:lpstr>
      <vt:lpstr>Алгоритм приведения одночлена к стандартному           виду:</vt:lpstr>
      <vt:lpstr>Коэффициент и буквенная часть многочлена</vt:lpstr>
      <vt:lpstr>Пример: Приведите выражение к одночлену стандартного вида и укажите коэффициент и буквенную часть.</vt:lpstr>
      <vt:lpstr>Упражнение: Приведите выражение к одночлену стандартного вида и укажите коэффициент и буквенную часть.</vt:lpstr>
      <vt:lpstr>Самостоятельная работа: Привести одночлен к стандартному виду.</vt:lpstr>
      <vt:lpstr>Проверим ответы  самостоятельной  работы.</vt:lpstr>
      <vt:lpstr>Домашнее задание:</vt:lpstr>
      <vt:lpstr>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одночлена. Стандартный вид одночлена.</dc:title>
  <dc:creator>Я</dc:creator>
  <cp:lastModifiedBy>павел</cp:lastModifiedBy>
  <cp:revision>49</cp:revision>
  <dcterms:created xsi:type="dcterms:W3CDTF">2012-01-24T14:18:39Z</dcterms:created>
  <dcterms:modified xsi:type="dcterms:W3CDTF">2014-12-03T07:07:28Z</dcterms:modified>
</cp:coreProperties>
</file>