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4" r:id="rId2"/>
    <p:sldId id="272" r:id="rId3"/>
    <p:sldId id="257" r:id="rId4"/>
    <p:sldId id="258" r:id="rId5"/>
    <p:sldId id="262" r:id="rId6"/>
    <p:sldId id="263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A01DC-3337-4E32-AA6F-2C1C7A97FEC5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0704-70BF-4778-B88F-AD55C5AE0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FB7FE-F542-46A3-A6A5-679A495D9868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8C58-089B-4EFA-9E12-1F04C39CE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D0BDC-4F84-42F2-9EC6-82F343FF1BAA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983-14BC-49AC-B49B-E779F1382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4F50-D83B-4806-BC30-75279A0DE41A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4CA5-62C2-4B51-B387-9FF3847AA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515B5-78D0-4EA1-98D7-D4802E5D2C99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F9BC-C2D0-478C-BCE8-7D802F554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DF049-D2AF-42AC-8619-B4E69BB93441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19E4B-6081-484D-A71F-731B25C20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2D9BA-B69A-4967-AAFC-EDC6011B5DFF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09274-CFA8-428A-BAA6-2EAA20410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4C2C-AC1C-48A8-B6C0-1F4845FA51B8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8F160-CCB6-42E2-96CA-E5DB71FCF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CE1F-9964-4ACD-B545-1F002C34F649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D8FE5-BFB2-4B13-87FF-DE9FF991C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3DD57-B49B-4FE5-80F2-253A0133F6CA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9A1FA-9F46-4261-AAE4-D17A60819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C2AF-B35D-47FA-A8E1-341D90A79421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C2537-2A8B-4B0C-9952-23F92EC93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AACAC5-677C-4D92-8511-397C67915D40}" type="datetimeFigureOut">
              <a:rPr lang="ru-RU"/>
              <a:pPr>
                <a:defRPr/>
              </a:pPr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928CAF-77F2-4611-BA8C-2DC44E111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2" r:id="rId2"/>
    <p:sldLayoutId id="2147483801" r:id="rId3"/>
    <p:sldLayoutId id="2147483800" r:id="rId4"/>
    <p:sldLayoutId id="2147483799" r:id="rId5"/>
    <p:sldLayoutId id="2147483798" r:id="rId6"/>
    <p:sldLayoutId id="2147483797" r:id="rId7"/>
    <p:sldLayoutId id="2147483796" r:id="rId8"/>
    <p:sldLayoutId id="2147483795" r:id="rId9"/>
    <p:sldLayoutId id="2147483794" r:id="rId10"/>
    <p:sldLayoutId id="21474837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4392613"/>
          </a:xfrm>
        </p:spPr>
        <p:txBody>
          <a:bodyPr/>
          <a:lstStyle/>
          <a:p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одночлена. Стандартный вид одночлена.</a:t>
            </a:r>
            <a:endParaRPr lang="ru-RU" sz="6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05488"/>
            <a:ext cx="6400800" cy="623908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Нейман Татьяна Павловна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физики и </a:t>
            </a: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математики</a:t>
            </a:r>
            <a:endParaRPr lang="en-US" sz="56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«СОШ» </a:t>
            </a:r>
            <a:r>
              <a:rPr lang="ru-RU" sz="56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пст</a:t>
            </a: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5600" b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Мадмас</a:t>
            </a:r>
            <a:endParaRPr lang="ru-RU" sz="56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 г.</a:t>
            </a:r>
            <a:endParaRPr lang="ru-RU" sz="56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Коэффициент и буквенная часть многочлена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1341438"/>
            <a:ext cx="7921625" cy="482441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Числовой множитель одночлена, записанного в стандартном виде, называют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коэффициентом  одночлена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коэффициент многочлена                                             </a:t>
            </a:r>
            <a:r>
              <a:rPr lang="ru-RU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буквенная часть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1916113"/>
            <a:ext cx="5746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2536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1885950"/>
            <a:ext cx="11525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 стрелкой 15"/>
          <p:cNvCxnSpPr/>
          <p:nvPr/>
        </p:nvCxnSpPr>
        <p:spPr>
          <a:xfrm flipV="1">
            <a:off x="1979613" y="3068638"/>
            <a:ext cx="1728787" cy="1081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5003800" y="3068638"/>
            <a:ext cx="1800225" cy="1152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863600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Пример: </a:t>
            </a:r>
            <a:r>
              <a:rPr lang="ru-RU" sz="2400" b="1" dirty="0" smtClean="0">
                <a:latin typeface="+mn-lt"/>
              </a:rPr>
              <a:t>Приведите выражение к одночлену стандартного вида и укажите коэффициент и буквенную часть.</a:t>
            </a:r>
            <a:endParaRPr lang="ru-RU" sz="24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412875"/>
            <a:ext cx="8353425" cy="50403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Решение: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1)Перемножить все числовые  множители и поставить их произведение на первое место;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2)Перемножить все имеющиеся степени с одинаковым буквенным основанием;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35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989138"/>
            <a:ext cx="17621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1989138"/>
            <a:ext cx="27241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1989138"/>
            <a:ext cx="2333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5825" y="1989138"/>
            <a:ext cx="1371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008062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Упражнение: </a:t>
            </a:r>
            <a:r>
              <a:rPr lang="ru-RU" sz="2400" b="1" dirty="0" smtClean="0"/>
              <a:t>Приведите выражение к одночлену стандартного вида и укажите коэффициент и буквенную часть.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775"/>
            <a:ext cx="6400800" cy="4537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45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2492375"/>
            <a:ext cx="40417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458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4076700"/>
            <a:ext cx="44037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just"/>
            <a:r>
              <a:rPr lang="ru-RU" sz="3200" dirty="0" smtClean="0">
                <a:solidFill>
                  <a:schemeClr val="tx2"/>
                </a:solidFill>
              </a:rPr>
              <a:t>Самостоятельная работа: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Привести одночлен к стандартному виду.</a:t>
            </a:r>
            <a:endParaRPr lang="ru-RU" sz="3200" dirty="0" smtClean="0">
              <a:solidFill>
                <a:schemeClr val="tx2"/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en-US" smtClean="0"/>
              <a:t>I </a:t>
            </a:r>
            <a:r>
              <a:rPr lang="ru-RU" smtClean="0"/>
              <a:t>вариант</a:t>
            </a:r>
          </a:p>
          <a:p>
            <a:pPr algn="ctr">
              <a:buFont typeface="Arial" charset="0"/>
              <a:buNone/>
            </a:pPr>
            <a:endParaRPr lang="ru-RU" smtClean="0"/>
          </a:p>
        </p:txBody>
      </p:sp>
      <p:sp>
        <p:nvSpPr>
          <p:cNvPr id="2560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en-US" smtClean="0"/>
              <a:t>II </a:t>
            </a:r>
            <a:r>
              <a:rPr lang="ru-RU" smtClean="0"/>
              <a:t>вариант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560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3644900"/>
            <a:ext cx="29448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560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9338" y="3573463"/>
            <a:ext cx="33194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561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4941888"/>
            <a:ext cx="38687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5612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4941888"/>
            <a:ext cx="397351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Проверим ответы  самостоятельной  работы.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I </a:t>
            </a:r>
            <a:r>
              <a:rPr lang="ru-RU" smtClean="0"/>
              <a:t>вариант</a:t>
            </a:r>
          </a:p>
          <a:p>
            <a:pPr algn="ctr">
              <a:buFont typeface="Arial" charset="0"/>
              <a:buNone/>
            </a:pPr>
            <a:endParaRPr lang="ru-RU" smtClean="0"/>
          </a:p>
        </p:txBody>
      </p:sp>
      <p:sp>
        <p:nvSpPr>
          <p:cNvPr id="26628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II </a:t>
            </a:r>
            <a:r>
              <a:rPr lang="ru-RU" smtClean="0"/>
              <a:t>вариант</a:t>
            </a:r>
          </a:p>
          <a:p>
            <a:pPr algn="ctr">
              <a:buFont typeface="Arial" charset="0"/>
              <a:buNone/>
            </a:pPr>
            <a:endParaRPr lang="ru-RU" smtClean="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2565400"/>
            <a:ext cx="26797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6632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3789363"/>
            <a:ext cx="35052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663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2565400"/>
            <a:ext cx="2303462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6636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3789363"/>
            <a:ext cx="38766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584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Домашнее задание: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6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65400"/>
            <a:ext cx="6400800" cy="22320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Стр. 89, </a:t>
            </a:r>
          </a:p>
          <a:p>
            <a:r>
              <a:rPr lang="ru-RU" smtClean="0">
                <a:solidFill>
                  <a:schemeClr val="tx1"/>
                </a:solidFill>
              </a:rPr>
              <a:t>№20.8 (б,в), №20.9 (а,в),</a:t>
            </a:r>
          </a:p>
          <a:p>
            <a:r>
              <a:rPr lang="ru-RU" smtClean="0">
                <a:solidFill>
                  <a:schemeClr val="tx1"/>
                </a:solidFill>
              </a:rPr>
              <a:t>Выучить алгоритм и определения.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76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2636838"/>
            <a:ext cx="5762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439863"/>
          </a:xfrm>
        </p:spPr>
        <p:txBody>
          <a:bodyPr/>
          <a:lstStyle/>
          <a:p>
            <a:r>
              <a:rPr lang="ru-RU" sz="6600" smtClean="0">
                <a:solidFill>
                  <a:srgbClr val="FF0000"/>
                </a:solidFill>
              </a:rPr>
              <a:t>Спасибо за урок!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575"/>
            <a:ext cx="6400800" cy="35782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844675"/>
            <a:ext cx="5818188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7191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Повторение: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981075"/>
            <a:ext cx="7561262" cy="518477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Алгебраическое выражение - запись, составленная из букв и чисел с помощью арифметических действий и скобок.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 Свойства степеней с натуральным показателем.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Вычислить применяя свойства степеней с натуральным показателем: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2133600"/>
            <a:ext cx="7429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133600"/>
            <a:ext cx="1019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2133600"/>
            <a:ext cx="8667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2133600"/>
            <a:ext cx="1019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425" y="2133600"/>
            <a:ext cx="8191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2133600"/>
            <a:ext cx="923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852738"/>
            <a:ext cx="8953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2852738"/>
            <a:ext cx="1066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2636838"/>
            <a:ext cx="333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2708275"/>
            <a:ext cx="9048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4292600"/>
            <a:ext cx="981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Rectangle 2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62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4292600"/>
            <a:ext cx="2257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4" name="Rectangle 2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65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4868863"/>
            <a:ext cx="6477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7" name="Rectangle 29"/>
          <p:cNvSpPr>
            <a:spLocks noChangeArrowheads="1"/>
          </p:cNvSpPr>
          <p:nvPr/>
        </p:nvSpPr>
        <p:spPr bwMode="auto">
          <a:xfrm>
            <a:off x="357158" y="85723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6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4369" name="Rectangle 32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5084763"/>
            <a:ext cx="23526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2" name="Rectangle 35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75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5876925"/>
            <a:ext cx="21145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4378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661025"/>
            <a:ext cx="4419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381000" y="1341438"/>
            <a:ext cx="8458200" cy="4733925"/>
          </a:xfrm>
        </p:spPr>
        <p:txBody>
          <a:bodyPr/>
          <a:lstStyle/>
          <a:p>
            <a:endParaRPr lang="de-DE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88913"/>
            <a:ext cx="8458200" cy="1152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Цель нашего занятия: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611188" y="2133600"/>
            <a:ext cx="8208962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-Познакомится   с понятием одночлена;</a:t>
            </a:r>
          </a:p>
          <a:p>
            <a:r>
              <a:rPr lang="ru-RU" sz="2400" b="1" dirty="0">
                <a:latin typeface="Calibri" pitchFamily="34" charset="0"/>
              </a:rPr>
              <a:t>-Выработать умение приводить  примеры одночленов ;</a:t>
            </a:r>
          </a:p>
          <a:p>
            <a:r>
              <a:rPr lang="ru-RU" sz="2400" b="1" dirty="0">
                <a:latin typeface="Calibri" pitchFamily="34" charset="0"/>
              </a:rPr>
              <a:t>-Определять , является ли выражение одночленом;</a:t>
            </a:r>
          </a:p>
          <a:p>
            <a:r>
              <a:rPr lang="ru-RU" sz="2400" b="1" dirty="0">
                <a:latin typeface="Calibri" pitchFamily="34" charset="0"/>
              </a:rPr>
              <a:t> -Познакомиться  с понятием «стандартный вид одночлена» ;</a:t>
            </a:r>
          </a:p>
          <a:p>
            <a:r>
              <a:rPr lang="ru-RU" sz="2400" b="1" dirty="0">
                <a:latin typeface="Calibri" pitchFamily="34" charset="0"/>
              </a:rPr>
              <a:t>-Ввести алгоритмом приведения одночлена к стандартному           виду;</a:t>
            </a:r>
          </a:p>
          <a:p>
            <a:pPr>
              <a:buFontTx/>
              <a:buChar char="-"/>
            </a:pPr>
            <a:r>
              <a:rPr lang="ru-RU" sz="2400" b="1" dirty="0">
                <a:latin typeface="Calibri" pitchFamily="34" charset="0"/>
              </a:rPr>
              <a:t> Указывать его коэффициент и буквенную часть. </a:t>
            </a:r>
          </a:p>
          <a:p>
            <a:pPr>
              <a:buFontTx/>
              <a:buChar char="-"/>
            </a:pPr>
            <a:r>
              <a:rPr lang="ru-RU" sz="2400" b="1" dirty="0">
                <a:latin typeface="Calibri" pitchFamily="34" charset="0"/>
              </a:rPr>
              <a:t>Выработать  практические навыки  применения   алгоритма  приведения одночлена к стандартному виду;</a:t>
            </a:r>
          </a:p>
          <a:p>
            <a:pPr>
              <a:buFontTx/>
              <a:buChar char="-"/>
            </a:pPr>
            <a:endParaRPr lang="ru-RU" sz="2400" b="1" dirty="0">
              <a:latin typeface="Calibri" pitchFamily="34" charset="0"/>
            </a:endParaRPr>
          </a:p>
          <a:p>
            <a:endParaRPr lang="ru-RU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5032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Понятие одночлена.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908050"/>
            <a:ext cx="7775575" cy="554513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ru-RU" sz="2400" dirty="0" smtClean="0">
                <a:solidFill>
                  <a:srgbClr val="FF0000"/>
                </a:solidFill>
              </a:rPr>
              <a:t>Одночленом </a:t>
            </a:r>
            <a:r>
              <a:rPr lang="ru-RU" sz="2400" dirty="0" smtClean="0">
                <a:solidFill>
                  <a:schemeClr val="tx1"/>
                </a:solidFill>
              </a:rPr>
              <a:t>называют алгебраическое выражение, которое представляет собой произведение чисел и переменных, возведенных в степень с натуральным показателем.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Пример 1.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i="1" dirty="0" smtClean="0"/>
              <a:t>   </a:t>
            </a:r>
            <a:endParaRPr lang="ru-RU" sz="2000" dirty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Пример 2.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Пример 3. (</a:t>
            </a:r>
            <a:r>
              <a:rPr lang="ru-RU" sz="1600" dirty="0" smtClean="0">
                <a:solidFill>
                  <a:schemeClr val="tx1"/>
                </a:solidFill>
              </a:rPr>
              <a:t>алгебраические выражения, не являющиеся одночленами)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6392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2924175"/>
            <a:ext cx="72628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639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4292600"/>
            <a:ext cx="72739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6397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5589588"/>
            <a:ext cx="59055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439862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Пример 4. Как вы считаете: выражение             - одночлен или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нет? 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773238"/>
            <a:ext cx="8280400" cy="4535487"/>
          </a:xfrm>
        </p:spPr>
        <p:txBody>
          <a:bodyPr/>
          <a:lstStyle/>
          <a:p>
            <a:pPr algn="just"/>
            <a:r>
              <a:rPr lang="ru-RU" sz="2400" smtClean="0">
                <a:solidFill>
                  <a:schemeClr val="tx1"/>
                </a:solidFill>
              </a:rPr>
              <a:t>Ведь оно похоже на выражение          ,которое фигурирует в числе выражений, не являющихся одночленами, и содержитв своей записи черту дроби.</a:t>
            </a:r>
          </a:p>
          <a:p>
            <a:pPr algn="just"/>
            <a:endParaRPr lang="ru-RU" sz="2400" smtClean="0">
              <a:solidFill>
                <a:schemeClr val="tx1"/>
              </a:solidFill>
            </a:endParaRPr>
          </a:p>
          <a:p>
            <a:pPr algn="just"/>
            <a:r>
              <a:rPr lang="ru-RU" sz="2400" smtClean="0">
                <a:solidFill>
                  <a:schemeClr val="tx1"/>
                </a:solidFill>
              </a:rPr>
              <a:t>Преобразуем выражение               к некоторому виду!</a:t>
            </a:r>
          </a:p>
          <a:p>
            <a:pPr algn="just"/>
            <a:endParaRPr lang="ru-RU" sz="2400" smtClean="0">
              <a:solidFill>
                <a:schemeClr val="tx1"/>
              </a:solidFill>
            </a:endParaRPr>
          </a:p>
          <a:p>
            <a:pPr algn="just"/>
            <a:endParaRPr lang="ru-RU" sz="2400" smtClean="0">
              <a:solidFill>
                <a:schemeClr val="tx1"/>
              </a:solidFill>
            </a:endParaRPr>
          </a:p>
          <a:p>
            <a:pPr algn="just"/>
            <a:endParaRPr lang="ru-RU" sz="2400" smtClean="0">
              <a:solidFill>
                <a:schemeClr val="tx1"/>
              </a:solidFill>
            </a:endParaRPr>
          </a:p>
          <a:p>
            <a:pPr algn="just"/>
            <a:r>
              <a:rPr lang="ru-RU" sz="2400" smtClean="0">
                <a:solidFill>
                  <a:schemeClr val="tx1"/>
                </a:solidFill>
              </a:rPr>
              <a:t>Выражение            нельзя привести к похожему виду.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74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04813"/>
            <a:ext cx="514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741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1484313"/>
            <a:ext cx="3143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Rectangle 6"/>
          <p:cNvSpPr>
            <a:spLocks noChangeArrowheads="1"/>
          </p:cNvSpPr>
          <p:nvPr/>
        </p:nvSpPr>
        <p:spPr bwMode="auto">
          <a:xfrm>
            <a:off x="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pic>
        <p:nvPicPr>
          <p:cNvPr id="1741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0200" y="3284538"/>
            <a:ext cx="514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7420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4365625"/>
            <a:ext cx="14668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pic>
        <p:nvPicPr>
          <p:cNvPr id="1742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975" y="5013325"/>
            <a:ext cx="3143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00806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smtClean="0">
                <a:solidFill>
                  <a:srgbClr val="35353E"/>
                </a:solidFill>
                <a:latin typeface="Arial Unicode MS" pitchFamily="34" charset="-128"/>
              </a:rPr>
              <a:t>Пример 5. Какие из выражений являются одночленами</a:t>
            </a:r>
            <a:br>
              <a:rPr lang="ru-RU" sz="2200" b="1" smtClean="0">
                <a:solidFill>
                  <a:srgbClr val="35353E"/>
                </a:solidFill>
                <a:latin typeface="Arial Unicode MS" pitchFamily="34" charset="-128"/>
              </a:rPr>
            </a:br>
            <a:r>
              <a:rPr lang="ru-RU" sz="2200" b="1" smtClean="0">
                <a:solidFill>
                  <a:srgbClr val="35353E"/>
                </a:solidFill>
                <a:latin typeface="Arial Unicode MS" pitchFamily="34" charset="-128"/>
              </a:rPr>
              <a:t>        </a:t>
            </a:r>
            <a:br>
              <a:rPr lang="ru-RU" sz="2200" b="1" smtClean="0">
                <a:solidFill>
                  <a:srgbClr val="35353E"/>
                </a:solidFill>
                <a:latin typeface="Arial Unicode MS" pitchFamily="34" charset="-128"/>
              </a:rPr>
            </a:br>
            <a:r>
              <a:rPr lang="ru-RU" sz="2200" b="1" smtClean="0">
                <a:solidFill>
                  <a:srgbClr val="35353E"/>
                </a:solidFill>
                <a:latin typeface="Arial Unicode MS" pitchFamily="34" charset="-128"/>
              </a:rPr>
              <a:t>         или</a:t>
            </a:r>
            <a:r>
              <a:rPr lang="ru-RU" sz="2200" b="1" smtClean="0">
                <a:solidFill>
                  <a:srgbClr val="35353E"/>
                </a:solidFill>
              </a:rPr>
              <a:t>          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2133600"/>
            <a:ext cx="7777162" cy="35052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 - </a:t>
            </a:r>
            <a:r>
              <a:rPr lang="ru-RU" sz="2400" dirty="0" smtClean="0">
                <a:solidFill>
                  <a:schemeClr val="tx1"/>
                </a:solidFill>
              </a:rPr>
              <a:t>одночлен, его можно записать в виде           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      выражение         не является одночленом.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    </a:t>
            </a:r>
            <a:r>
              <a:rPr lang="ru-RU" sz="2400" dirty="0" smtClean="0">
                <a:solidFill>
                  <a:srgbClr val="FF0000"/>
                </a:solidFill>
              </a:rPr>
              <a:t>Термины в математике надо употреблять правильно!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</a:t>
            </a:r>
            <a:r>
              <a:rPr lang="ru-RU" sz="2400" dirty="0" smtClean="0"/>
              <a:t>- </a:t>
            </a:r>
            <a:r>
              <a:rPr lang="ru-RU" sz="2400" dirty="0" smtClean="0">
                <a:solidFill>
                  <a:srgbClr val="FF0000"/>
                </a:solidFill>
              </a:rPr>
              <a:t>одночлен          -   не является одночленом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84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1052513"/>
            <a:ext cx="180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0" y="12684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844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052513"/>
            <a:ext cx="1809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2133600"/>
            <a:ext cx="180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2060575"/>
            <a:ext cx="4000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2997200"/>
            <a:ext cx="1809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7" name="Rectangle 3"/>
          <p:cNvSpPr>
            <a:spLocks noChangeArrowheads="1"/>
          </p:cNvSpPr>
          <p:nvPr/>
        </p:nvSpPr>
        <p:spPr bwMode="auto">
          <a:xfrm>
            <a:off x="152400" y="1420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cs typeface="Arial" charset="0"/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4508500"/>
            <a:ext cx="180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113" y="4437063"/>
            <a:ext cx="1809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0795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dirty="0" smtClean="0"/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Упражнение: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Выясните, является ли данное выражение одночленом.  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1484313"/>
            <a:ext cx="7993062" cy="49688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94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1773238"/>
            <a:ext cx="60483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194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3860800"/>
            <a:ext cx="60483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587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Стандартный вид одночлена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1052513"/>
            <a:ext cx="7921625" cy="4968875"/>
          </a:xfrm>
        </p:spPr>
        <p:txBody>
          <a:bodyPr/>
          <a:lstStyle/>
          <a:p>
            <a:r>
              <a:rPr lang="ru-RU" sz="2400" smtClean="0">
                <a:solidFill>
                  <a:schemeClr val="tx1"/>
                </a:solidFill>
              </a:rPr>
              <a:t>Рассмотрим одночлен </a:t>
            </a:r>
          </a:p>
          <a:p>
            <a:endParaRPr lang="ru-RU" sz="2400" smtClean="0">
              <a:solidFill>
                <a:schemeClr val="tx1"/>
              </a:solidFill>
            </a:endParaRPr>
          </a:p>
          <a:p>
            <a:pPr algn="l"/>
            <a:r>
              <a:rPr lang="ru-RU" sz="2400" smtClean="0">
                <a:solidFill>
                  <a:schemeClr val="tx1"/>
                </a:solidFill>
              </a:rPr>
              <a:t>              </a:t>
            </a:r>
          </a:p>
          <a:p>
            <a:pPr algn="l"/>
            <a:r>
              <a:rPr lang="ru-RU" sz="2400" smtClean="0">
                <a:solidFill>
                  <a:schemeClr val="tx1"/>
                </a:solidFill>
              </a:rPr>
              <a:t>         </a:t>
            </a:r>
          </a:p>
          <a:p>
            <a:endParaRPr lang="ru-RU" sz="2400" smtClean="0">
              <a:solidFill>
                <a:schemeClr val="tx1"/>
              </a:solidFill>
            </a:endParaRPr>
          </a:p>
          <a:p>
            <a:r>
              <a:rPr lang="ru-RU" sz="2400" smtClean="0">
                <a:solidFill>
                  <a:srgbClr val="FF0000"/>
                </a:solidFill>
              </a:rPr>
              <a:t>Мы с вами привели одночлен к стандартному виду!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1700213"/>
            <a:ext cx="14192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700213"/>
            <a:ext cx="23812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1844675"/>
            <a:ext cx="11144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4508500"/>
            <a:ext cx="233838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 стрелкой 15"/>
          <p:cNvCxnSpPr/>
          <p:nvPr/>
        </p:nvCxnSpPr>
        <p:spPr>
          <a:xfrm>
            <a:off x="3924300" y="5084763"/>
            <a:ext cx="15113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DE">
              <a:latin typeface="Calibri" pitchFamily="34" charset="0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4724400"/>
            <a:ext cx="15128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720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приведения одночлена к стандартному           виду: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125538"/>
            <a:ext cx="8064500" cy="5183187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1)Перемножить все числовые  множители и поставить их произведение на первое место;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2)Перемножить все имеющиеся степени с одинаковым буквенным основанием;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3)Перемножить все имеющиеся степени с другим буквенным основанием и т. д.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Любой одночлен можно привести к стандартному виду!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452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Понятие одночлена. Стандартный вид одночлена.</vt:lpstr>
      <vt:lpstr>Повторение:</vt:lpstr>
      <vt:lpstr>Слайд 3</vt:lpstr>
      <vt:lpstr>Понятие одночлена.</vt:lpstr>
      <vt:lpstr>Пример 4. Как вы считаете: выражение             - одночлен или   нет?  </vt:lpstr>
      <vt:lpstr>Пример 5. Какие из выражений являются одночленами                   или          .</vt:lpstr>
      <vt:lpstr> Упражнение: Выясните, является ли данное выражение одночленом.  </vt:lpstr>
      <vt:lpstr>Стандартный вид одночлена</vt:lpstr>
      <vt:lpstr>Алгоритм приведения одночлена к стандартному           виду:</vt:lpstr>
      <vt:lpstr>Коэффициент и буквенная часть многочлена</vt:lpstr>
      <vt:lpstr>Пример: Приведите выражение к одночлену стандартного вида и укажите коэффициент и буквенную часть.</vt:lpstr>
      <vt:lpstr>Упражнение: Приведите выражение к одночлену стандартного вида и укажите коэффициент и буквенную часть.</vt:lpstr>
      <vt:lpstr>Самостоятельная работа: Привести одночлен к стандартному виду.</vt:lpstr>
      <vt:lpstr>Проверим ответы  самостоятельной  работы.</vt:lpstr>
      <vt:lpstr>Домашнее задание: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одночлена. Стандартный вид одночлена.</dc:title>
  <dc:creator>Я</dc:creator>
  <cp:lastModifiedBy>павел</cp:lastModifiedBy>
  <cp:revision>49</cp:revision>
  <dcterms:created xsi:type="dcterms:W3CDTF">2012-01-24T14:18:39Z</dcterms:created>
  <dcterms:modified xsi:type="dcterms:W3CDTF">2014-12-03T07:07:28Z</dcterms:modified>
</cp:coreProperties>
</file>