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71" r:id="rId5"/>
    <p:sldId id="288" r:id="rId6"/>
    <p:sldId id="261" r:id="rId7"/>
    <p:sldId id="287" r:id="rId8"/>
    <p:sldId id="263" r:id="rId9"/>
    <p:sldId id="265" r:id="rId10"/>
    <p:sldId id="267" r:id="rId11"/>
    <p:sldId id="264" r:id="rId12"/>
    <p:sldId id="286" r:id="rId13"/>
    <p:sldId id="268" r:id="rId14"/>
    <p:sldId id="269" r:id="rId15"/>
    <p:sldId id="270" r:id="rId16"/>
    <p:sldId id="273" r:id="rId17"/>
    <p:sldId id="289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76" d="100"/>
          <a:sy n="7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4D31F7-EA20-4770-BC77-DD9BC3CC2C3B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BE6ABD-4B0A-4135-ABBD-171F0A27E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4325-9ED3-4B09-AED4-DF7C5BECFE3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36F9-CBFC-4539-AB51-B988F8416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DCCD-AEFB-467A-BE98-ABB424793F0F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E574-4202-45D9-82C9-D63C17A59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9729-6676-47A5-9A19-FBE62033D3A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B695-5243-4D51-96BF-6C46A26D3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E2BF-62CD-43C8-89B7-8BAE9B4AFC7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0ECD-4BD4-4D52-95C6-74B1D0BD3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E6BC-C4E0-4CD8-B54C-F2DC4F072C2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0027-EC59-470E-9D8B-B529BBCE6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11BC-F826-4900-81AA-A1D460BC6BD3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2F71-C6C6-403A-896F-ACC70083E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A429-31AC-46E7-A9B6-0401FE31568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5E19-6FA5-4A4A-9A2F-D7FB5B33B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55F1-1ECB-492E-BFF8-FF57F044BAE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2EBA-CA10-432C-BC00-14D9D8569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7FB8-E3BD-4DE0-A1BC-1467DC992D0D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ED8E-CDBD-4C58-8E39-E6FAB4983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6F49-E097-4A32-B869-2BDA97F1827A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5590-D64F-4BE1-BECA-5F3390E96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4894-01E7-4EF2-8D58-28AE7FA7EB29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4D31-FBFC-4187-8D84-8C7CBBF7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15040-9031-4703-A70D-FF9C4481149A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7F8F7-697E-42FF-B4E7-4D185D4B9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Презентация о работе </a:t>
            </a:r>
            <a:r>
              <a:rPr lang="ru-RU" dirty="0" smtClean="0"/>
              <a:t>школьного методического объединения физико-математического </a:t>
            </a:r>
            <a:r>
              <a:rPr lang="ru-RU" dirty="0"/>
              <a:t>цикла </a:t>
            </a:r>
            <a:r>
              <a:rPr lang="ru-RU" dirty="0" smtClean="0"/>
              <a:t>СОШ №</a:t>
            </a:r>
            <a:r>
              <a:rPr lang="ru-RU" dirty="0"/>
              <a:t>1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2013-2014 уч.год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4"/>
          <p:cNvSpPr>
            <a:spLocks noGrp="1"/>
          </p:cNvSpPr>
          <p:nvPr>
            <p:ph idx="1"/>
          </p:nvPr>
        </p:nvSpPr>
        <p:spPr>
          <a:xfrm>
            <a:off x="0" y="404813"/>
            <a:ext cx="8604250" cy="59039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/>
              <a:t> </a:t>
            </a:r>
            <a:r>
              <a:rPr lang="ru-RU" sz="1600" smtClean="0"/>
              <a:t>Заочная олимпиада                                    Январь 2014г.                                                                    Место по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«Центр талантливой молодежи»                                                                                                       региону: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                                                                                                 7кл  Ахмеров Алмаз                                  1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 Бахитов Айрат                                    3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Рамазанова Лиана                             2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8кл  Абдюков Эмиль                                  6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Вальшин Айдар                                  1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Мустафин Ильнур                             3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9кл   Абдуллин Альберт                            1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Амирова Фатыма                             3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Узбекова Ильмира                           2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10кл   Бакиев Айрат                                  1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 Гафуров Реналь                               3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 Мухамедов Ильдар                       2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11кл Саляев Ильгиз                                  9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Сулейманов Линар                          5</a:t>
            </a:r>
          </a:p>
          <a:p>
            <a:pPr eaLnBrk="1" hangingPunct="1"/>
            <a:r>
              <a:rPr lang="ru-RU" sz="1600" smtClean="0"/>
              <a:t>                                                                                                       Хайруллин Рафаэль                        1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0" name="Picture 2" descr="C:\Users\Гузяль\Desktop\YKjE9OLaG0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20713"/>
            <a:ext cx="6983412" cy="5216525"/>
          </a:xfrm>
        </p:spPr>
      </p:pic>
      <p:pic>
        <p:nvPicPr>
          <p:cNvPr id="2051" name="Picture 3" descr="C:\Users\Гузяль\Desktop\xsmzI8CzK-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692150"/>
            <a:ext cx="6057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Гузяль\Desktop\1A02w3TA5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765175"/>
            <a:ext cx="67484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Мероприятие «Веселая викторина» в 8  классе   провела  Умярова Р.А. . Данное мероприятие не оставило равнодушных ребят, все были увлечены и даже болельщики.  Викторина «Счастливый случай» по физике (провела Халикова Р.З.) между командами двух 8-х классов доказала, что на просторах физики существуют много интесных событий.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6" descr="C:\Users\Гузяль\Desktop\_hw56OFrx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6-7-е классы. «Математическая игра» (учитель </a:t>
            </a:r>
            <a:r>
              <a:rPr lang="ru-RU" dirty="0" err="1" smtClean="0"/>
              <a:t>Мамадалеев</a:t>
            </a:r>
            <a:r>
              <a:rPr lang="ru-RU" dirty="0" smtClean="0"/>
              <a:t> И.Н.).  Для достижения поставленной задачи учитель использовал интерактивную доску, что способствовало поддерживать интерес у учащихся на протяжении всей игры. Была создана творческая атмосфера, способствующая созданию условий для эффективного усвоения программного материала и реализации дифференцированного подхода в обучении. Учитель умело применял информационные технологии.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4" name="Picture 2" descr="C:\Users\Гузяль\Desktop\KIgJ5Y8PP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Гузяль\Desktop\80NaZI-Vf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Гузяль\Desktop\l7ScbEUo1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Игра на уроке информатики по теме «Компьютерный </a:t>
            </a:r>
            <a:r>
              <a:rPr lang="ru-RU" dirty="0" err="1" smtClean="0"/>
              <a:t>батл</a:t>
            </a:r>
            <a:r>
              <a:rPr lang="ru-RU" dirty="0" smtClean="0"/>
              <a:t>» проведен в 10Б классе. Мероприятие  провела  </a:t>
            </a:r>
            <a:r>
              <a:rPr lang="ru-RU" dirty="0" err="1" smtClean="0"/>
              <a:t>Вальшина</a:t>
            </a:r>
            <a:r>
              <a:rPr lang="ru-RU" dirty="0" smtClean="0"/>
              <a:t> Г.Р.). Учащиеся разгадывали загадки, посвящённые информатике, все были вовлечены в работу и узнали много интересного. Данное мероприятие способствовало развитию интереса учащихся к изучению информатики в дальнейшем.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Уроки «Безопасный интернет» (провела Абайдуллина Д.Р,) для  учащихся девятых классов дали инструкции: как правильно ориентироваться в интернете, не допускать ошибок.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Вывод: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smtClean="0"/>
              <a:t>В </a:t>
            </a:r>
            <a:r>
              <a:rPr lang="ru-RU" sz="1400" smtClean="0">
                <a:latin typeface="Arial" charset="0"/>
              </a:rPr>
              <a:t>работе</a:t>
            </a:r>
            <a:r>
              <a:rPr lang="ru-RU" sz="1800" smtClean="0">
                <a:latin typeface="Arial" charset="0"/>
              </a:rPr>
              <a:t> ШМО </a:t>
            </a:r>
            <a:r>
              <a:rPr lang="ru-RU" sz="1400" smtClean="0">
                <a:latin typeface="Arial" charset="0"/>
              </a:rPr>
              <a:t>физико-математического цикла</a:t>
            </a:r>
            <a:r>
              <a:rPr lang="ru-RU" sz="1800" smtClean="0">
                <a:latin typeface="Arial" charset="0"/>
              </a:rPr>
              <a:t> </a:t>
            </a:r>
            <a:r>
              <a:rPr lang="ru-RU" sz="1800" smtClean="0"/>
              <a:t> приняли активное участие и проявили высокую творческую активность все учителя нашего МО. На всех открытых мероприятиях присутствовали представители администрации и коллеги-математики ,физики ,информатики.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400" smtClean="0">
                <a:latin typeface="Arial" charset="0"/>
              </a:rPr>
              <a:t>Работа </a:t>
            </a:r>
            <a:r>
              <a:rPr lang="ru-RU" sz="1800" smtClean="0"/>
              <a:t> была грамотно спланирована и тщательно подготовлена, что свидетельствует о хорошей постановке</a:t>
            </a:r>
            <a:r>
              <a:rPr lang="ru-RU" sz="1800" smtClean="0">
                <a:latin typeface="Arial" charset="0"/>
              </a:rPr>
              <a:t> </a:t>
            </a:r>
            <a:r>
              <a:rPr lang="ru-RU" sz="1400" smtClean="0">
                <a:latin typeface="Arial" charset="0"/>
              </a:rPr>
              <a:t>классной и </a:t>
            </a:r>
            <a:r>
              <a:rPr lang="ru-RU" sz="1800" smtClean="0"/>
              <a:t> внеклассной работы по математике, физике  и информатики.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smtClean="0">
                <a:latin typeface="Arial" charset="0"/>
                <a:cs typeface="Arial" charset="0"/>
              </a:rPr>
              <a:t>В </a:t>
            </a:r>
            <a:r>
              <a:rPr lang="ru-RU" sz="1400" smtClean="0">
                <a:latin typeface="Arial" charset="0"/>
                <a:cs typeface="Arial" charset="0"/>
              </a:rPr>
              <a:t>работу ШМО </a:t>
            </a:r>
            <a:r>
              <a:rPr lang="ru-RU" sz="1800" smtClean="0">
                <a:latin typeface="Arial" charset="0"/>
                <a:cs typeface="Arial" charset="0"/>
              </a:rPr>
              <a:t> вовлечено большое количество учащихся. Все проведённые мероприятия вызвали  живой интерес у учащихся и способствовали повышению интереса к предмету.</a:t>
            </a:r>
          </a:p>
          <a:p>
            <a:r>
              <a:rPr lang="ru-RU" sz="1400" smtClean="0">
                <a:latin typeface="Arial" charset="0"/>
                <a:cs typeface="Arial" charset="0"/>
              </a:rPr>
              <a:t>Повышение квалификации в этом учебном году проходило за счёт</a:t>
            </a:r>
          </a:p>
          <a:p>
            <a:r>
              <a:rPr lang="ru-RU" sz="1400" smtClean="0">
                <a:latin typeface="Arial" charset="0"/>
                <a:cs typeface="Arial" charset="0"/>
              </a:rPr>
              <a:t>Вебинаров, проведенных ЦИТ, обучения в творческих группах района, на различных курсах и взаимопосещении уроков. По сравнению с прошлым годом работа по повышению квалификации проходила  активно (см. приложение).   Данная система повышения квалификации позволила повысить профессиональный уровень учителей:  Ахметовой Г.А.,Умяровой Р.А., Вальшиной Г.Р., областные вебинары ЦИТ по подготовке к ГИА и ЕГЭ  помогли в подготовке к  итоговой аттестации по математике, информатики  и физике и в работе с хорошо успевающими детьми.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ru-RU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ВЫВОД: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400" smtClean="0">
                <a:latin typeface="Arial" charset="0"/>
                <a:cs typeface="Arial" charset="0"/>
              </a:rPr>
              <a:t>Ахметова Г.А.,Умярова Р.А., Вальшина Г.Р. закончили модульные курсы 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Arial" charset="0"/>
                <a:cs typeface="Arial" charset="0"/>
              </a:rPr>
              <a:t>По инклюзивному образованию и обучение по психологии г. Москва, педуниверситет «Первое сентября». «Актуальные проблемы развития профессиональной компетентности учителя математики (в условиях реализации ФГОС)» прошли Ахметова Г.А. и Вальшина Г.Р.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Arial" charset="0"/>
                <a:cs typeface="Arial" charset="0"/>
              </a:rPr>
              <a:t>В этом году проводилась работа с одаренными детьми. Всеми учителями использовались дополнительные задания, обеспечение дополнительной литературой этих учащихся, обмен интернет-информацией, электронными литературными научными источниками, проводилась работа по проектной деятельности, индивидуальная подготовка к олимпиадам и предметным неделям.  Кроме того, многие учащиеся школы приняли участие в международном конкурсе «Кенгуру», «КИТ», «Олимпус», «Центр талантливой молодежи».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Arial" charset="0"/>
                <a:cs typeface="Arial" charset="0"/>
              </a:rPr>
              <a:t>Улучшилась работа со слабоуспевающими учащимися. Для ликвидации пробелов в ЗУН учащихся, предупреждению ошибок и организации самостоятельной работы учащихся над ошибками учителями используются индивидуальные задания на уроках, проводятся дополнительные занятия и консультации, бригадные и парные методы работы. На заседаниях ШМО учителя постоянно обмениваются опытом работы со слабоуспевающими учащимися и вырабатывают общий подход в работе с этими детьми. 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Arial" charset="0"/>
                <a:cs typeface="Arial" charset="0"/>
              </a:rPr>
              <a:t>По итогам методической работы следует заключить, что методическая тема, по которой работало ШМО,  выполнена полностью. Уровень деятельности объединения – оптимальный.</a:t>
            </a:r>
          </a:p>
        </p:txBody>
      </p:sp>
    </p:spTree>
  </p:cSld>
  <p:clrMapOvr>
    <a:masterClrMapping/>
  </p:clrMapOvr>
  <p:transition spd="med" advClick="0"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288" y="271463"/>
          <a:ext cx="8569325" cy="567690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1713791"/>
                <a:gridCol w="1713791"/>
                <a:gridCol w="856895"/>
                <a:gridCol w="856895"/>
                <a:gridCol w="1713791"/>
                <a:gridCol w="1713791"/>
              </a:tblGrid>
              <a:tr h="160364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Запланировано(кол-во)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Причины невыполнения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Примечания</a:t>
                      </a:r>
                      <a:endParaRPr lang="ru-RU" dirty="0"/>
                    </a:p>
                  </a:txBody>
                  <a:tcPr/>
                </a:tc>
              </a:tr>
              <a:tr h="571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%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790">
                <a:tc>
                  <a:txBody>
                    <a:bodyPr/>
                    <a:lstStyle/>
                    <a:p>
                      <a:r>
                        <a:rPr lang="ru-RU" dirty="0" smtClean="0"/>
                        <a:t>Заседания ШМО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79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Круглые</a:t>
                      </a:r>
                      <a:r>
                        <a:rPr lang="ru-RU" baseline="0" dirty="0" smtClean="0"/>
                        <a:t> столы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790">
                <a:tc>
                  <a:txBody>
                    <a:bodyPr/>
                    <a:lstStyle/>
                    <a:p>
                      <a:r>
                        <a:rPr lang="ru-RU" dirty="0" smtClean="0"/>
                        <a:t>Вебинары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790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Творческие отчеты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79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745">
                <a:tc>
                  <a:txBody>
                    <a:bodyPr/>
                    <a:lstStyle/>
                    <a:p>
                      <a:r>
                        <a:rPr lang="ru-RU" dirty="0" smtClean="0"/>
                        <a:t>   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31" name="Rectangle 1"/>
          <p:cNvSpPr>
            <a:spLocks noChangeArrowheads="1"/>
          </p:cNvSpPr>
          <p:nvPr/>
        </p:nvSpPr>
        <p:spPr bwMode="auto">
          <a:xfrm>
            <a:off x="395288" y="6167438"/>
            <a:ext cx="8208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>
                <a:cs typeface="Times New Roman" pitchFamily="18" charset="0"/>
              </a:rPr>
              <a:t>Руководитель ШМО                                          Умярова Р.А.</a:t>
            </a:r>
            <a:endParaRPr lang="ru-RU" sz="180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8" name="Picture 2" descr="C:\Users\Гузяль\Desktop\PSC5tOcmh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1313" y="692150"/>
            <a:ext cx="5291137" cy="5434013"/>
          </a:xfrm>
        </p:spPr>
      </p:pic>
      <p:pic>
        <p:nvPicPr>
          <p:cNvPr id="9219" name="Picture 3" descr="C:\Users\Гузяль\Desktop\SpdqtPcoD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5900"/>
            <a:ext cx="8893175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147050" cy="57213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 этом учебном году стала тема «Использование ИКТ на уроках математике, физике, информатике» и соответственно поставлены задачи: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Изучение </a:t>
            </a:r>
            <a:r>
              <a:rPr lang="ru-RU" dirty="0"/>
              <a:t>нормативных документов, касающихся организации учебного процесса.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Дальнейшее </a:t>
            </a:r>
            <a:r>
              <a:rPr lang="ru-RU" dirty="0"/>
              <a:t>внедрение ИКТ на уроках математики, физики, </a:t>
            </a:r>
            <a:r>
              <a:rPr lang="ru-RU" dirty="0" smtClean="0"/>
              <a:t>информатики.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Работа </a:t>
            </a:r>
            <a:r>
              <a:rPr lang="ru-RU" dirty="0"/>
              <a:t>с Единой Коллекцией Цифровых Образовательных ресурсов, создание школьной </a:t>
            </a:r>
            <a:r>
              <a:rPr lang="ru-RU" dirty="0" smtClean="0"/>
              <a:t>коллекции.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Углубление </a:t>
            </a:r>
            <a:r>
              <a:rPr lang="ru-RU" dirty="0"/>
              <a:t>знаний учителей по вопросам педагогики, теории предмета, </a:t>
            </a:r>
            <a:r>
              <a:rPr lang="ru-RU" dirty="0" smtClean="0"/>
              <a:t>психологии.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Анализ </a:t>
            </a:r>
            <a:r>
              <a:rPr lang="ru-RU" dirty="0"/>
              <a:t>состояния преподавания предметов, результатов подготовки учащихся и сдачи ГИА и ЕГЭ.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Широко применяет на уроках работу с интерактивной доской </a:t>
            </a:r>
            <a:r>
              <a:rPr lang="ru-RU" dirty="0" err="1"/>
              <a:t>Умярова</a:t>
            </a:r>
            <a:r>
              <a:rPr lang="ru-RU" dirty="0"/>
              <a:t> Р.А., постоянно совершенствуя её. Данная система работы была представлена педагогом в рамках обмена опытом работы на муниципальном семинаре учителей математики. В своей педагогической деятельности  </a:t>
            </a:r>
            <a:r>
              <a:rPr lang="ru-RU" dirty="0" err="1"/>
              <a:t>Ряхимя</a:t>
            </a:r>
            <a:r>
              <a:rPr lang="ru-RU" dirty="0"/>
              <a:t> </a:t>
            </a:r>
            <a:r>
              <a:rPr lang="ru-RU" dirty="0" err="1"/>
              <a:t>Абдулловна</a:t>
            </a:r>
            <a:r>
              <a:rPr lang="ru-RU" dirty="0"/>
              <a:t>  работает над проблемной темой: «Проектно-исследовательский метод как средство повышения познавательной активности школьников». Поэтому последние 5 лет        предлагает учащимся выполнить проектные и творческие работы. Уже два года подряд работы ученика 8 класса </a:t>
            </a:r>
            <a:r>
              <a:rPr lang="ru-RU" dirty="0" err="1"/>
              <a:t>Вальшина</a:t>
            </a:r>
            <a:r>
              <a:rPr lang="ru-RU" dirty="0"/>
              <a:t> Айдара «Математика и музыка», «Спорт и математика» получили хорошую оценку (диплом призера и диплом участника)  при защите проектов в г. Димитровграде, также защитили проектную работу «Математика на шахматной доске» ученики 10 класса </a:t>
            </a:r>
            <a:r>
              <a:rPr lang="ru-RU" dirty="0" err="1"/>
              <a:t>Бакиев</a:t>
            </a:r>
            <a:r>
              <a:rPr lang="ru-RU" dirty="0"/>
              <a:t> </a:t>
            </a:r>
            <a:r>
              <a:rPr lang="ru-RU" dirty="0" err="1"/>
              <a:t>Айрат</a:t>
            </a:r>
            <a:r>
              <a:rPr lang="ru-RU" dirty="0"/>
              <a:t> и Гафуров </a:t>
            </a:r>
            <a:r>
              <a:rPr lang="ru-RU" dirty="0" err="1"/>
              <a:t>Риналь</a:t>
            </a:r>
            <a:r>
              <a:rPr lang="ru-RU" dirty="0"/>
              <a:t> (диплом участника). Работы этих учеников напечатали  в брошюре «Исследовательская и творческая деятельность учащихся в современном образовательном пространстве»  г. Димитровград. </a:t>
            </a:r>
            <a:r>
              <a:rPr lang="ru-RU" dirty="0" err="1"/>
              <a:t>Умярова</a:t>
            </a:r>
            <a:r>
              <a:rPr lang="ru-RU" dirty="0"/>
              <a:t> Р.А. – педагог, открытый к инновациям.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 descr="C:\Users\Гузяль\Desktop\LIl6vuFElD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4138" y="1600200"/>
            <a:ext cx="6435725" cy="4525963"/>
          </a:xfr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 descr="C:\Users\Гузяль\Desktop\Hr_JUfazv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549275"/>
            <a:ext cx="6086475" cy="4525963"/>
          </a:xfr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4" name="Picture 2" descr="C:\Users\Гузяль\Desktop\-pO2NRBKcJ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0975" y="1600200"/>
            <a:ext cx="6242050" cy="4525963"/>
          </a:xfr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Учитель физики </a:t>
            </a:r>
            <a:r>
              <a:rPr lang="ru-RU" dirty="0" err="1" smtClean="0"/>
              <a:t>Халикова</a:t>
            </a:r>
            <a:r>
              <a:rPr lang="ru-RU" dirty="0" smtClean="0"/>
              <a:t> Р.З. в своей работе также широко использует возможности компьютера, при использовании адаптированных к нему дополнительных технологий: программных продуктов, Интернета, сетевого и демонстрационного оборудования составляет материальную базу информационно-коммуникативных технологий. Учащиеся с помощью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, книги «Биофизика», журнала «Наука и жизнь» готовят сообщение о жизнедеятельности учёных, интересных фактах из физики, по применению физики в животном мире, технике и медицине. Во внеурочной деятельности на элективных курсах и групповых заданиях учащиеся защищают проекты, посвящённые жизнедеятельности различных учёных.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заседании  ШМО </a:t>
            </a:r>
            <a:r>
              <a:rPr lang="ru-RU" dirty="0" err="1" smtClean="0"/>
              <a:t>Халикова</a:t>
            </a:r>
            <a:r>
              <a:rPr lang="ru-RU" dirty="0" smtClean="0"/>
              <a:t> Р.З.  представила свой  опыт работы по теме « Применение ИКТ при подготовке к ГИА и ЕГЭ»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620713"/>
            <a:ext cx="8353425" cy="55054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IV </a:t>
            </a:r>
            <a:r>
              <a:rPr lang="ru-RU" dirty="0" smtClean="0"/>
              <a:t>региональный общеобразовательный     </a:t>
            </a:r>
            <a:r>
              <a:rPr lang="en-US" dirty="0" smtClean="0"/>
              <a:t>IT</a:t>
            </a:r>
            <a:r>
              <a:rPr lang="ru-RU" dirty="0" smtClean="0"/>
              <a:t> – чемпионат «Путь к успеху» по дисциплине «Физика»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Декабрь 2013г.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11кл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Хайруллин</a:t>
            </a:r>
            <a:r>
              <a:rPr lang="ru-RU" dirty="0" smtClean="0"/>
              <a:t> Рафаэль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Хайруллин</a:t>
            </a:r>
            <a:r>
              <a:rPr lang="ru-RU" dirty="0" smtClean="0"/>
              <a:t> Рафаэль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 место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Предметная олимпиада филиала ФГБОУ ВПО «МГУТУ имени К.Г.Разумовского» в г.Ульяновске по «Физике»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04.12.2013г.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11 класс </a:t>
            </a:r>
            <a:r>
              <a:rPr lang="ru-RU" dirty="0" err="1" smtClean="0"/>
              <a:t>Шаипов</a:t>
            </a:r>
            <a:r>
              <a:rPr lang="ru-RU" dirty="0" smtClean="0"/>
              <a:t> Динар,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Хайруллин</a:t>
            </a:r>
            <a:r>
              <a:rPr lang="ru-RU" dirty="0" smtClean="0"/>
              <a:t> Рафаэль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Шаипов</a:t>
            </a:r>
            <a:r>
              <a:rPr lang="ru-RU" dirty="0" smtClean="0"/>
              <a:t>  Динар-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 место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Хайруллин</a:t>
            </a:r>
            <a:r>
              <a:rPr lang="ru-RU" dirty="0" smtClean="0"/>
              <a:t> Рафаэль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 место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910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Times New Roman</vt:lpstr>
      <vt:lpstr>Тема Office</vt:lpstr>
      <vt:lpstr>Презентация о работе школьного методического объединения физико-математического цикла СОШ №1   2013-2014 уч.год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Вывод:</vt:lpstr>
      <vt:lpstr>ВЫВОД: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Эльмира</cp:lastModifiedBy>
  <cp:revision>25</cp:revision>
  <dcterms:created xsi:type="dcterms:W3CDTF">2014-08-04T14:28:16Z</dcterms:created>
  <dcterms:modified xsi:type="dcterms:W3CDTF">2015-01-28T16:40:10Z</dcterms:modified>
</cp:coreProperties>
</file>