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91" r:id="rId2"/>
    <p:sldId id="256" r:id="rId3"/>
    <p:sldId id="273" r:id="rId4"/>
    <p:sldId id="274" r:id="rId5"/>
    <p:sldId id="275" r:id="rId6"/>
    <p:sldId id="259" r:id="rId7"/>
    <p:sldId id="271" r:id="rId8"/>
    <p:sldId id="262" r:id="rId9"/>
    <p:sldId id="264" r:id="rId10"/>
    <p:sldId id="267" r:id="rId11"/>
    <p:sldId id="286" r:id="rId12"/>
    <p:sldId id="290" r:id="rId13"/>
    <p:sldId id="269" r:id="rId14"/>
    <p:sldId id="270" r:id="rId15"/>
    <p:sldId id="277" r:id="rId16"/>
    <p:sldId id="279" r:id="rId17"/>
    <p:sldId id="281" r:id="rId18"/>
    <p:sldId id="282" r:id="rId19"/>
    <p:sldId id="294" r:id="rId20"/>
    <p:sldId id="284" r:id="rId21"/>
    <p:sldId id="285" r:id="rId22"/>
    <p:sldId id="292" r:id="rId23"/>
    <p:sldId id="276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46E47-14D5-4C84-B358-2115A6B48D3C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64246-4414-452D-B983-9D16A7CA1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56797-5AED-4931-A802-1AE32CAAAD5C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64246-4414-452D-B983-9D16A7CA178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8FCDF-B283-4BCD-BC8D-B659424513E2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2625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6A418-1C63-4A39-B7DB-5D9622B4CE13}" type="datetime1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67F0522-E6C8-4793-86DC-443B79F25B4B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r>
              <a:rPr lang="ru-RU" dirty="0" smtClean="0"/>
              <a:t>                  Золотой     Мальчик           </a:t>
            </a:r>
            <a:endParaRPr lang="ru-RU" dirty="0"/>
          </a:p>
        </p:txBody>
      </p:sp>
      <p:pic>
        <p:nvPicPr>
          <p:cNvPr id="7" name="Содержимое 6" descr="http://www.bugaga.ru/uploads/posts/2008-09/1222804625_albert_watson11_golden_boy_new_york_199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468051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ttp://img1.liveinternet.ru/images/attach/c/6/93/501/93501603_4278666_VitaminaA.gif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36712"/>
            <a:ext cx="698477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09040" cy="96579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Витамин А</a:t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5" name="Oval 3">
            <a:hlinkClick r:id="rId4" action="ppaction://hlinksldjump">
              <a:snd r:embed="rId5" name="applause.wav"/>
            </a:hlinkClick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79512" y="3140968"/>
            <a:ext cx="3600400" cy="3471664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r>
              <a:rPr lang="ru-RU" sz="4000" i="1" dirty="0" smtClean="0">
                <a:solidFill>
                  <a:schemeClr val="bg1"/>
                </a:solidFill>
              </a:rPr>
              <a:t>    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Витамин Е</a:t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8" name="Содержимое 7" descr="http://img1.liveinternet.ru/images/attach/c/3/77/900/77900145_0_4b70c_56394c61_XL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836712"/>
            <a:ext cx="62646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3">
            <a:hlinkClick r:id="rId4" action="ppaction://hlinksldjump">
              <a:snd r:embed="rId5" name="applause.wav"/>
            </a:hlinkClick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79512" y="3068960"/>
            <a:ext cx="3384376" cy="3384376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Витамин Д</a:t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5" name="Содержимое 4" descr="http://www.saudigazette.com.sa/myfiles/Images/2010/08/07/bm0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24744"/>
            <a:ext cx="712879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3">
            <a:hlinkClick r:id="rId4" action="ppaction://hlinksldjump">
              <a:snd r:embed="rId5" name="applause.wav"/>
            </a:hlinkClick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0" y="3284984"/>
            <a:ext cx="3403104" cy="332764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http://im3-tub-ru.yandex.net/i?id=142707331-14-72&amp;n=21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0648"/>
            <a:ext cx="619268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Курение</a:t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6" name="Oval 3">
            <a:hlinkClick r:id="rId4" action="ppaction://hlinksldjump">
              <a:snd r:embed="rId5" name="applause.wav"/>
            </a:hlinkClick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79512" y="1268760"/>
            <a:ext cx="3888432" cy="367240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Алкоголь</a:t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5" name="Содержимое 4" descr="http://cs402228.userapi.com/v402228028/8dda/OpESxV4Ksg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8640"/>
            <a:ext cx="619268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3">
            <a:hlinkClick r:id="rId4" action="ppaction://hlinksldjump">
              <a:snd r:embed="rId5" name="applause.wav"/>
            </a:hlinkClick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0" y="980728"/>
            <a:ext cx="3816424" cy="372839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Одежда из натуральных волокон</a:t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6" name="Содержимое 5" descr="http://s001.radikal.ru/i196/1102/c6/c6124f78768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72008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3"/>
          <p:cNvSpPr>
            <a:spLocks noGrp="1" noChangeArrowheads="1"/>
          </p:cNvSpPr>
          <p:nvPr>
            <p:ph sz="half" idx="1"/>
          </p:nvPr>
        </p:nvSpPr>
        <p:spPr bwMode="auto">
          <a:xfrm>
            <a:off x="251520" y="3429000"/>
            <a:ext cx="3312368" cy="324036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none" anchor="ctr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Пирсинг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8" name="Содержимое 7" descr="http://g1.milliyet.com.tr/Detail/2009/02/28/6-bin-5-tane-piercingi-var--telegraph-elaine-davidson-guinnes-dunya-rekoru-piercing-rekoru-106223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052736"/>
            <a:ext cx="6264696" cy="564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3"/>
          <p:cNvSpPr>
            <a:spLocks noGrp="1" noChangeArrowheads="1"/>
          </p:cNvSpPr>
          <p:nvPr>
            <p:ph sz="half" idx="1"/>
          </p:nvPr>
        </p:nvSpPr>
        <p:spPr bwMode="auto">
          <a:xfrm>
            <a:off x="179512" y="3429000"/>
            <a:ext cx="3240360" cy="316835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none" anchor="ctr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Татуировки</a:t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7" name="Содержимое 6" descr="http://picfun.ru/uploads/posts/2008-06/1214470414_54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8640"/>
            <a:ext cx="554461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3"/>
          <p:cNvSpPr>
            <a:spLocks noGrp="1" noChangeArrowheads="1"/>
          </p:cNvSpPr>
          <p:nvPr>
            <p:ph sz="half" idx="1"/>
          </p:nvPr>
        </p:nvSpPr>
        <p:spPr bwMode="auto">
          <a:xfrm>
            <a:off x="251520" y="3501008"/>
            <a:ext cx="3456384" cy="318363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none" anchor="ctr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Недостаток воды</a:t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7" name="Содержимое 6" descr="http://veja.abril.com.br/blog/estetica-saude/files/2010/12/rugasolhos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24744"/>
            <a:ext cx="69127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3"/>
          <p:cNvSpPr>
            <a:spLocks noGrp="1" noChangeArrowheads="1"/>
          </p:cNvSpPr>
          <p:nvPr>
            <p:ph sz="half" idx="1"/>
          </p:nvPr>
        </p:nvSpPr>
        <p:spPr bwMode="auto">
          <a:xfrm>
            <a:off x="179512" y="3429000"/>
            <a:ext cx="3384376" cy="324036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none" anchor="ctr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очищение</a:t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8" name="Содержимое 6" descr="http://e-ogo.com.ua/images/kak-uxazhivat-za-kozhej-lica-tipy-kozhi-kak_1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836712"/>
            <a:ext cx="604867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3"/>
          <p:cNvSpPr>
            <a:spLocks noGrp="1" noChangeArrowheads="1"/>
          </p:cNvSpPr>
          <p:nvPr>
            <p:ph sz="half" idx="1"/>
          </p:nvPr>
        </p:nvSpPr>
        <p:spPr bwMode="auto">
          <a:xfrm>
            <a:off x="179512" y="3429000"/>
            <a:ext cx="3384376" cy="324036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none" anchor="ctr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Светофор  «Здоровье кожи»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700808"/>
            <a:ext cx="4343400" cy="4724400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«Нет на свете прекраснее одежды, чем бронза мускулов»</a:t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>					В. В. Маяковский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Рисунок 3" descr="http://www.eduklgd.ru/org/mou01/mou0102/Foto/000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240360" cy="5256584"/>
          </a:xfrm>
          <a:prstGeom prst="rect">
            <a:avLst/>
          </a:prstGeom>
          <a:solidFill>
            <a:srgbClr val="008000"/>
          </a:solidFill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Чесоточный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клещ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http://www.kp40.ru/image/uploads/images/0001/zd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0648"/>
            <a:ext cx="554461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3"/>
          <p:cNvSpPr>
            <a:spLocks noGrp="1" noChangeArrowheads="1"/>
          </p:cNvSpPr>
          <p:nvPr>
            <p:ph sz="half" idx="1"/>
          </p:nvPr>
        </p:nvSpPr>
        <p:spPr bwMode="auto">
          <a:xfrm>
            <a:off x="323528" y="3140968"/>
            <a:ext cx="3384376" cy="331236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none" anchor="ctr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Плохая экология</a:t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7" name="Содержимое 6" descr="http://www.bestreferat.ru/images/paper/03/92/7109203.jpe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864096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3"/>
          <p:cNvSpPr>
            <a:spLocks noGrp="1" noChangeArrowheads="1"/>
          </p:cNvSpPr>
          <p:nvPr>
            <p:ph sz="half" idx="1"/>
          </p:nvPr>
        </p:nvSpPr>
        <p:spPr bwMode="auto">
          <a:xfrm>
            <a:off x="5436096" y="188640"/>
            <a:ext cx="3528392" cy="331236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none" anchor="ctr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Систематизация знаний.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1520" y="980732"/>
          <a:ext cx="8496944" cy="5248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64709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Полезно коже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Вредно коже</a:t>
                      </a:r>
                      <a:endParaRPr lang="ru-RU" sz="2000" dirty="0"/>
                    </a:p>
                  </a:txBody>
                  <a:tcPr/>
                </a:tc>
              </a:tr>
              <a:tr h="647095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Рациональное питание</a:t>
                      </a:r>
                      <a:endParaRPr lang="ru-RU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Фастфуд</a:t>
                      </a:r>
                      <a:endParaRPr lang="ru-RU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18594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Витамины А, Д, Е, РР,С, гр.В</a:t>
                      </a:r>
                      <a:endParaRPr lang="ru-RU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Избыток и недостаток ультрафиолетовых лучей.</a:t>
                      </a:r>
                      <a:endParaRPr lang="ru-RU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47095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Активное движение.</a:t>
                      </a:r>
                      <a:endParaRPr lang="ru-RU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Алкоголь, курение</a:t>
                      </a:r>
                      <a:endParaRPr lang="ru-RU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4709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Вода.</a:t>
                      </a:r>
                      <a:endParaRPr lang="ru-RU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Малоподвижный образ жизни.</a:t>
                      </a:r>
                      <a:endParaRPr lang="ru-RU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4709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Чистота</a:t>
                      </a:r>
                      <a:endParaRPr lang="ru-RU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Пирсинг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татуировки.</a:t>
                      </a:r>
                      <a:endParaRPr lang="ru-RU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47095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Одежда из натуральных волокон.</a:t>
                      </a:r>
                      <a:endParaRPr lang="ru-RU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Плохая экология.</a:t>
                      </a:r>
                      <a:endParaRPr lang="ru-RU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47095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Уход по типу кожи.</a:t>
                      </a:r>
                      <a:endParaRPr lang="ru-RU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Чесоточный клещ.</a:t>
                      </a:r>
                      <a:endParaRPr lang="ru-RU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7772400" cy="115093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18435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31913" y="1268413"/>
            <a:ext cx="6400800" cy="1584325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Чему научились?</a:t>
            </a:r>
            <a:b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 получилось?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301208"/>
            <a:ext cx="482453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Ваше  настроение</a:t>
            </a:r>
          </a:p>
        </p:txBody>
      </p:sp>
      <p:sp>
        <p:nvSpPr>
          <p:cNvPr id="6" name="Улыбающееся лицо 5"/>
          <p:cNvSpPr>
            <a:spLocks noChangeArrowheads="1"/>
          </p:cNvSpPr>
          <p:nvPr/>
        </p:nvSpPr>
        <p:spPr bwMode="auto">
          <a:xfrm>
            <a:off x="2339975" y="2924175"/>
            <a:ext cx="2016125" cy="1944688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>
            <a:spLocks noChangeArrowheads="1"/>
          </p:cNvSpPr>
          <p:nvPr/>
        </p:nvSpPr>
        <p:spPr bwMode="auto">
          <a:xfrm>
            <a:off x="4859338" y="2924175"/>
            <a:ext cx="2016125" cy="194468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Создать плакат, листовку, </a:t>
            </a:r>
            <a:r>
              <a:rPr lang="ru-RU" sz="4000" dirty="0" err="1" smtClean="0"/>
              <a:t>постер</a:t>
            </a:r>
            <a:r>
              <a:rPr lang="ru-RU" sz="4000" dirty="0" smtClean="0"/>
              <a:t> и др. «Береги свою кожу».</a:t>
            </a:r>
            <a:endParaRPr lang="ru-RU" sz="4000" dirty="0"/>
          </a:p>
        </p:txBody>
      </p:sp>
      <p:pic>
        <p:nvPicPr>
          <p:cNvPr id="7" name="Содержимое 6" descr="http://tvist.sibnet.ru/upload/posters/big/03/90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417646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ru-RU" dirty="0" smtClean="0"/>
              <a:t>              Строение       кожи</a:t>
            </a:r>
            <a:endParaRPr lang="ru-RU" dirty="0"/>
          </a:p>
        </p:txBody>
      </p:sp>
      <p:pic>
        <p:nvPicPr>
          <p:cNvPr id="4" name="Picture 34" descr="L01_p08_p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5689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E3E396-FFE1-4E21-8E6A-15017532EC37}" type="datetime1">
              <a:rPr lang="ru-RU"/>
              <a:pPr>
                <a:defRPr/>
              </a:pPr>
              <a:t>21.04.2014</a:t>
            </a:fld>
            <a:endParaRPr lang="ru-RU"/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080375" cy="7920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/>
              <a:t>Соотнесите структуры с их функциями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304800" y="1828800"/>
            <a:ext cx="4953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/>
          </a:p>
          <a:p>
            <a:pPr>
              <a:spcBef>
                <a:spcPct val="50000"/>
              </a:spcBef>
              <a:buFontTx/>
              <a:buChar char="•"/>
            </a:pPr>
            <a:endParaRPr lang="ru-RU" sz="2800"/>
          </a:p>
        </p:txBody>
      </p:sp>
      <p:graphicFrame>
        <p:nvGraphicFramePr>
          <p:cNvPr id="12338" name="Group 50"/>
          <p:cNvGraphicFramePr>
            <a:graphicFrameLocks noGrp="1"/>
          </p:cNvGraphicFramePr>
          <p:nvPr>
            <p:ph type="tbl" idx="1"/>
          </p:nvPr>
        </p:nvGraphicFramePr>
        <p:xfrm>
          <a:off x="323525" y="1052736"/>
          <a:ext cx="8424940" cy="5616624"/>
        </p:xfrm>
        <a:graphic>
          <a:graphicData uri="http://schemas.openxmlformats.org/drawingml/2006/table">
            <a:tbl>
              <a:tblPr/>
              <a:tblGrid>
                <a:gridCol w="4212470"/>
                <a:gridCol w="4212470"/>
              </a:tblGrid>
              <a:tr h="553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Структуры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Функции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2716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Артериальные капилляры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Сальные железы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Рецепторы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Венозные капилляры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Потовые железы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Подкожная жировая клетчатка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Лимфатические капилляры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Волосы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Ногти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Пучки гладких мышц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Поперечно – полосатые мышцы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Пигмент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Эпидермис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А. Транспорт от клеток кожи продуктов жизнедеятельности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Б. Запас питательных веществ, теплоизоляция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В. У наших предков способствовали сохранению тепла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Г. Образование тканевой жидкости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Д. Выделение воды и минеральных солей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Е. Управление мимикой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Ж. Выделение смазки кожи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З. Защита кончиков пальцев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И. Информация о состоянии окружающей среды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К. Поднимание волоса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Л. Снабжение тканей кожи питанием и кислородом, терморегуляция.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М. Защита от микробов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Н. Защита от избытка ультрафиолетовых лучей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Проверь себя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797" y="1554159"/>
          <a:ext cx="8659690" cy="374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130"/>
                <a:gridCol w="666130"/>
                <a:gridCol w="666130"/>
                <a:gridCol w="666130"/>
                <a:gridCol w="666130"/>
                <a:gridCol w="666130"/>
                <a:gridCol w="666130"/>
                <a:gridCol w="666130"/>
                <a:gridCol w="666130"/>
                <a:gridCol w="666130"/>
                <a:gridCol w="666130"/>
                <a:gridCol w="666130"/>
                <a:gridCol w="666130"/>
              </a:tblGrid>
              <a:tr h="187352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9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13</a:t>
                      </a:r>
                      <a:endParaRPr lang="ru-RU" sz="3200" dirty="0"/>
                    </a:p>
                  </a:txBody>
                  <a:tcPr/>
                </a:tc>
              </a:tr>
              <a:tr h="187352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Ж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Б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Г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Н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Рациональное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питание</a:t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Oval 3">
            <a:hlinkClick r:id="rId3" action="ppaction://hlinksldjump">
              <a:snd r:embed="rId4" name="applause.wav"/>
            </a:hlinkClick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251520" y="2132856"/>
            <a:ext cx="3744416" cy="368768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endParaRPr lang="ru-RU" sz="4000" i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http://www.koipkro.kostroma.ru/Kostroma_EDU/Kos-Sch-8/DocLib/%D0%9F%D0%B8%D1%82%D0%B0%D0%BD%D0%B8%D0%B5/_w/pitanie2_jpg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60648"/>
            <a:ext cx="477964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ovkuse.ru/img/food-pictures_03f437d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Фастфуд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6" name="Oval 3">
            <a:hlinkClick r:id="rId4" action="ppaction://hlinksldjump">
              <a:snd r:embed="rId5" name="applause.wav"/>
            </a:hlinkClick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395536" y="2636912"/>
            <a:ext cx="3907160" cy="388843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ttp://www.mf.by/i/photo/massaj/gor02-big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6507832" cy="5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Избыток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ультрафиолета</a:t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Oval 3">
            <a:hlinkClick r:id="rId4" action="ppaction://hlinksldjump">
              <a:snd r:embed="rId5" name="applause.wav"/>
            </a:hlinkClick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4788024" y="0"/>
            <a:ext cx="4176464" cy="403244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elvina.com.ua/images/stories/Svadba/9f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61926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Спорт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Oval 3">
            <a:hlinkClick r:id="rId4" action="ppaction://hlinksldjump">
              <a:snd r:embed="rId5" name="applause.wav"/>
            </a:hlinkClick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4932040" y="260648"/>
            <a:ext cx="3939480" cy="390371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r>
              <a:rPr lang="ru-RU" sz="4000" i="1" dirty="0" smtClean="0">
                <a:solidFill>
                  <a:schemeClr val="bg1"/>
                </a:solidFill>
              </a:rPr>
              <a:t>    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278</Words>
  <Application>Microsoft Office PowerPoint</Application>
  <PresentationFormat>Экран (4:3)</PresentationFormat>
  <Paragraphs>105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                 Золотой     Мальчик           </vt:lpstr>
      <vt:lpstr>           Светофор  «Здоровье кожи»</vt:lpstr>
      <vt:lpstr>              Строение       кожи</vt:lpstr>
      <vt:lpstr>Соотнесите структуры с их функциями</vt:lpstr>
      <vt:lpstr>Проверь себя</vt:lpstr>
      <vt:lpstr>Рациональное  питание </vt:lpstr>
      <vt:lpstr>Фастфуд </vt:lpstr>
      <vt:lpstr>Избыток ультрафиолета </vt:lpstr>
      <vt:lpstr>Спорт</vt:lpstr>
      <vt:lpstr>Витамин А </vt:lpstr>
      <vt:lpstr>Витамин Е </vt:lpstr>
      <vt:lpstr>Витамин Д </vt:lpstr>
      <vt:lpstr>Курение </vt:lpstr>
      <vt:lpstr>Алкоголь </vt:lpstr>
      <vt:lpstr>Одежда из натуральных волокон </vt:lpstr>
      <vt:lpstr>Пирсинг </vt:lpstr>
      <vt:lpstr>Татуировки </vt:lpstr>
      <vt:lpstr>Недостаток воды </vt:lpstr>
      <vt:lpstr>очищение </vt:lpstr>
      <vt:lpstr>Чесоточный  клещ</vt:lpstr>
      <vt:lpstr>Плохая экология </vt:lpstr>
      <vt:lpstr>Систематизация знаний. 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Светофор Здоровья</dc:title>
  <dc:creator>С</dc:creator>
  <cp:lastModifiedBy>С</cp:lastModifiedBy>
  <cp:revision>68</cp:revision>
  <dcterms:created xsi:type="dcterms:W3CDTF">2014-03-30T14:29:23Z</dcterms:created>
  <dcterms:modified xsi:type="dcterms:W3CDTF">2014-04-21T17:10:42Z</dcterms:modified>
</cp:coreProperties>
</file>